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92" r:id="rId3"/>
    <p:sldId id="257" r:id="rId4"/>
    <p:sldId id="302" r:id="rId5"/>
    <p:sldId id="293" r:id="rId6"/>
    <p:sldId id="258" r:id="rId7"/>
    <p:sldId id="259" r:id="rId8"/>
    <p:sldId id="260" r:id="rId9"/>
    <p:sldId id="261" r:id="rId10"/>
    <p:sldId id="262" r:id="rId11"/>
    <p:sldId id="304" r:id="rId12"/>
    <p:sldId id="303" r:id="rId13"/>
    <p:sldId id="294" r:id="rId14"/>
    <p:sldId id="263" r:id="rId15"/>
    <p:sldId id="264" r:id="rId16"/>
    <p:sldId id="271" r:id="rId17"/>
    <p:sldId id="272" r:id="rId18"/>
    <p:sldId id="276" r:id="rId19"/>
    <p:sldId id="265" r:id="rId20"/>
    <p:sldId id="266" r:id="rId21"/>
    <p:sldId id="267" r:id="rId22"/>
    <p:sldId id="268" r:id="rId23"/>
    <p:sldId id="269" r:id="rId24"/>
    <p:sldId id="270" r:id="rId25"/>
    <p:sldId id="274" r:id="rId26"/>
    <p:sldId id="275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05" r:id="rId39"/>
    <p:sldId id="295" r:id="rId40"/>
    <p:sldId id="296" r:id="rId41"/>
    <p:sldId id="300" r:id="rId42"/>
    <p:sldId id="301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9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dLbls>
            <c:showVal val="1"/>
          </c:dLbls>
          <c:cat>
            <c:strRef>
              <c:f>Sheet1!$A$2:$A$9</c:f>
              <c:strCache>
                <c:ptCount val="8"/>
                <c:pt idx="0">
                  <c:v>As an individual paticipating in other groups</c:v>
                </c:pt>
                <c:pt idx="1">
                  <c:v>Mass media</c:v>
                </c:pt>
                <c:pt idx="2">
                  <c:v>research by myself</c:v>
                </c:pt>
                <c:pt idx="3">
                  <c:v>PR and request of facilities/institutions/individuals</c:v>
                </c:pt>
                <c:pt idx="4">
                  <c:v>Family and Acuuaintances</c:v>
                </c:pt>
                <c:pt idx="5">
                  <c:v>Work</c:v>
                </c:pt>
                <c:pt idx="6">
                  <c:v>Fundraising event</c:v>
                </c:pt>
                <c:pt idx="7">
                  <c:v>etc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9.6</c:v>
                </c:pt>
                <c:pt idx="1">
                  <c:v>39.5</c:v>
                </c:pt>
                <c:pt idx="2">
                  <c:v>7.4</c:v>
                </c:pt>
                <c:pt idx="3">
                  <c:v>18.7</c:v>
                </c:pt>
                <c:pt idx="4">
                  <c:v>7.9</c:v>
                </c:pt>
                <c:pt idx="5">
                  <c:v>2.8</c:v>
                </c:pt>
                <c:pt idx="6">
                  <c:v>4.2</c:v>
                </c:pt>
                <c:pt idx="7">
                  <c:v>1.8</c:v>
                </c:pt>
              </c:numCache>
            </c:numRef>
          </c:val>
        </c:ser>
        <c:axId val="91112192"/>
        <c:axId val="91113728"/>
      </c:barChart>
      <c:catAx>
        <c:axId val="91112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91113728"/>
        <c:crosses val="autoZero"/>
        <c:auto val="1"/>
        <c:lblAlgn val="ctr"/>
        <c:lblOffset val="100"/>
      </c:catAx>
      <c:valAx>
        <c:axId val="91113728"/>
        <c:scaling>
          <c:orientation val="minMax"/>
        </c:scaling>
        <c:axPos val="l"/>
        <c:majorGridlines/>
        <c:numFmt formatCode="General" sourceLinked="1"/>
        <c:tickLblPos val="nextTo"/>
        <c:crossAx val="911121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reason</c:v>
                </c:pt>
              </c:strCache>
            </c:strRef>
          </c:tx>
          <c:dLbls>
            <c:showVal val="1"/>
          </c:dLbls>
          <c:cat>
            <c:strRef>
              <c:f>Sheet1!$A$2:$A$8</c:f>
              <c:strCache>
                <c:ptCount val="7"/>
                <c:pt idx="0">
                  <c:v>Financial Problem</c:v>
                </c:pt>
                <c:pt idx="1">
                  <c:v>Couldn't trust the donation recipients</c:v>
                </c:pt>
                <c:pt idx="2">
                  <c:v>Not interest in donation</c:v>
                </c:pt>
                <c:pt idx="3">
                  <c:v>Insecure present and future incomr</c:v>
                </c:pt>
                <c:pt idx="4">
                  <c:v>Couldn't find favorate recipient</c:v>
                </c:pt>
                <c:pt idx="5">
                  <c:v>Have no information</c:v>
                </c:pt>
                <c:pt idx="6">
                  <c:v>Haven't been asked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60.4</c:v>
                </c:pt>
                <c:pt idx="1">
                  <c:v>35.1</c:v>
                </c:pt>
                <c:pt idx="2">
                  <c:v>22.5</c:v>
                </c:pt>
                <c:pt idx="3">
                  <c:v>20.7</c:v>
                </c:pt>
                <c:pt idx="4" formatCode="0.0_);[Red]\(0.0\)">
                  <c:v>13.7</c:v>
                </c:pt>
                <c:pt idx="5">
                  <c:v>12.7</c:v>
                </c:pt>
                <c:pt idx="6">
                  <c:v>11.3</c:v>
                </c:pt>
              </c:numCache>
            </c:numRef>
          </c:val>
        </c:ser>
        <c:axId val="77781248"/>
        <c:axId val="90851968"/>
      </c:barChart>
      <c:catAx>
        <c:axId val="77781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90851968"/>
        <c:crosses val="autoZero"/>
        <c:auto val="1"/>
        <c:lblAlgn val="ctr"/>
        <c:lblOffset val="100"/>
      </c:catAx>
      <c:valAx>
        <c:axId val="90851968"/>
        <c:scaling>
          <c:orientation val="minMax"/>
        </c:scaling>
        <c:axPos val="l"/>
        <c:majorGridlines/>
        <c:numFmt formatCode="General" sourceLinked="1"/>
        <c:tickLblPos val="nextTo"/>
        <c:crossAx val="777812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reason</c:v>
                </c:pt>
              </c:strCache>
            </c:strRef>
          </c:tx>
          <c:dLbls>
            <c:showVal val="1"/>
          </c:dLbls>
          <c:cat>
            <c:strRef>
              <c:f>Sheet1!$A$2:$A$8</c:f>
              <c:strCache>
                <c:ptCount val="7"/>
                <c:pt idx="0">
                  <c:v>Financial Problem</c:v>
                </c:pt>
                <c:pt idx="1">
                  <c:v>Couldn't trust the donation recipients</c:v>
                </c:pt>
                <c:pt idx="2">
                  <c:v>Not interest in donation</c:v>
                </c:pt>
                <c:pt idx="3">
                  <c:v>Insecure present and future incomr</c:v>
                </c:pt>
                <c:pt idx="4">
                  <c:v>Couldn't find favorate recipient</c:v>
                </c:pt>
                <c:pt idx="5">
                  <c:v>Have no information</c:v>
                </c:pt>
                <c:pt idx="6">
                  <c:v>Haven't been asked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60.4</c:v>
                </c:pt>
                <c:pt idx="1">
                  <c:v>35.1</c:v>
                </c:pt>
                <c:pt idx="2">
                  <c:v>22.5</c:v>
                </c:pt>
                <c:pt idx="3">
                  <c:v>20.7</c:v>
                </c:pt>
                <c:pt idx="4" formatCode="0.0_);[Red]\(0.0\)">
                  <c:v>13.7</c:v>
                </c:pt>
                <c:pt idx="5">
                  <c:v>12.7</c:v>
                </c:pt>
                <c:pt idx="6">
                  <c:v>11.3</c:v>
                </c:pt>
              </c:numCache>
            </c:numRef>
          </c:val>
        </c:ser>
        <c:axId val="46445312"/>
        <c:axId val="46446848"/>
      </c:barChart>
      <c:catAx>
        <c:axId val="4644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46446848"/>
        <c:crosses val="autoZero"/>
        <c:auto val="1"/>
        <c:lblAlgn val="ctr"/>
        <c:lblOffset val="100"/>
      </c:catAx>
      <c:valAx>
        <c:axId val="46446848"/>
        <c:scaling>
          <c:orientation val="minMax"/>
        </c:scaling>
        <c:axPos val="l"/>
        <c:majorGridlines/>
        <c:numFmt formatCode="General" sourceLinked="1"/>
        <c:tickLblPos val="nextTo"/>
        <c:crossAx val="464453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Donor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2005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93</c:v>
                </c:pt>
                <c:pt idx="1">
                  <c:v>646</c:v>
                </c:pt>
                <c:pt idx="2">
                  <c:v>1542</c:v>
                </c:pt>
                <c:pt idx="3">
                  <c:v>5867</c:v>
                </c:pt>
                <c:pt idx="4">
                  <c:v>12203</c:v>
                </c:pt>
                <c:pt idx="5">
                  <c:v>15775</c:v>
                </c:pt>
                <c:pt idx="6">
                  <c:v>16689</c:v>
                </c:pt>
                <c:pt idx="7">
                  <c:v>17687</c:v>
                </c:pt>
                <c:pt idx="8">
                  <c:v>17309</c:v>
                </c:pt>
                <c:pt idx="9">
                  <c:v>18778</c:v>
                </c:pt>
              </c:numCache>
            </c:numRef>
          </c:val>
        </c:ser>
        <c:axId val="46493056"/>
        <c:axId val="46494848"/>
      </c:barChart>
      <c:catAx>
        <c:axId val="46493056"/>
        <c:scaling>
          <c:orientation val="minMax"/>
        </c:scaling>
        <c:axPos val="b"/>
        <c:numFmt formatCode="General" sourceLinked="1"/>
        <c:tickLblPos val="nextTo"/>
        <c:crossAx val="46494848"/>
        <c:crosses val="autoZero"/>
        <c:auto val="1"/>
        <c:lblAlgn val="ctr"/>
        <c:lblOffset val="100"/>
      </c:catAx>
      <c:valAx>
        <c:axId val="46494848"/>
        <c:scaling>
          <c:orientation val="minMax"/>
        </c:scaling>
        <c:axPos val="l"/>
        <c:majorGridlines/>
        <c:numFmt formatCode="General" sourceLinked="1"/>
        <c:tickLblPos val="nextTo"/>
        <c:crossAx val="464930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Donation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5170</c:v>
                </c:pt>
                <c:pt idx="1">
                  <c:v>88768</c:v>
                </c:pt>
                <c:pt idx="2">
                  <c:v>221907</c:v>
                </c:pt>
                <c:pt idx="3">
                  <c:v>945417</c:v>
                </c:pt>
                <c:pt idx="4">
                  <c:v>2957113</c:v>
                </c:pt>
                <c:pt idx="5">
                  <c:v>3596361</c:v>
                </c:pt>
                <c:pt idx="6">
                  <c:v>3766927</c:v>
                </c:pt>
                <c:pt idx="7">
                  <c:v>6537254</c:v>
                </c:pt>
                <c:pt idx="8">
                  <c:v>9901622</c:v>
                </c:pt>
                <c:pt idx="9">
                  <c:v>7330796</c:v>
                </c:pt>
              </c:numCache>
            </c:numRef>
          </c:val>
        </c:ser>
        <c:axId val="46581248"/>
        <c:axId val="46582784"/>
      </c:barChart>
      <c:catAx>
        <c:axId val="46581248"/>
        <c:scaling>
          <c:orientation val="minMax"/>
        </c:scaling>
        <c:axPos val="b"/>
        <c:numFmt formatCode="General" sourceLinked="1"/>
        <c:tickLblPos val="nextTo"/>
        <c:crossAx val="46582784"/>
        <c:crosses val="autoZero"/>
        <c:auto val="1"/>
        <c:lblAlgn val="ctr"/>
        <c:lblOffset val="100"/>
      </c:catAx>
      <c:valAx>
        <c:axId val="46582784"/>
        <c:scaling>
          <c:orientation val="minMax"/>
        </c:scaling>
        <c:axPos val="l"/>
        <c:majorGridlines/>
        <c:numFmt formatCode="General" sourceLinked="1"/>
        <c:tickLblPos val="nextTo"/>
        <c:crossAx val="465812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E538F-4FE6-44E1-8776-381D5F700B31}" type="datetimeFigureOut">
              <a:rPr lang="ko-KR" altLang="en-US" smtClean="0"/>
              <a:t>2014-08-19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C507D-1962-4330-8FC0-BD9CFC17A5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C507D-1962-4330-8FC0-BD9CFC17A507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C507D-1962-4330-8FC0-BD9CFC17A507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19BC-409D-4CB4-9027-D6E790A35031}" type="datetimeFigureOut">
              <a:rPr lang="ko-KR" altLang="en-US" smtClean="0"/>
              <a:pPr/>
              <a:t>2014-08-19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F4B3-1CA7-4A50-8321-E10B020355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4680519"/>
          </a:xfrm>
        </p:spPr>
        <p:txBody>
          <a:bodyPr>
            <a:normAutofit fontScale="90000"/>
          </a:bodyPr>
          <a:lstStyle/>
          <a:p>
            <a:r>
              <a:rPr lang="en-US" altLang="ko-KR" sz="3200" dirty="0"/>
              <a:t>Creating an Effective Fundraising Strategy in the Asian Context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Strategy Development in KOREA</a:t>
            </a:r>
            <a:b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ko-KR" sz="2400" dirty="0" err="1" smtClean="0">
                <a:solidFill>
                  <a:schemeClr val="tx2"/>
                </a:solidFill>
              </a:rPr>
              <a:t>Hyunkyung</a:t>
            </a:r>
            <a:r>
              <a:rPr lang="en-US" altLang="ko-KR" sz="2400" dirty="0" smtClean="0">
                <a:solidFill>
                  <a:schemeClr val="tx2"/>
                </a:solidFill>
              </a:rPr>
              <a:t> Jun</a:t>
            </a:r>
            <a:br>
              <a:rPr lang="en-US" altLang="ko-KR" sz="2400" dirty="0" smtClean="0">
                <a:solidFill>
                  <a:schemeClr val="tx2"/>
                </a:solidFill>
              </a:rPr>
            </a:br>
            <a:r>
              <a:rPr lang="en-US" altLang="ko-KR" sz="2400" dirty="0" smtClean="0">
                <a:solidFill>
                  <a:schemeClr val="tx2"/>
                </a:solidFill>
              </a:rPr>
              <a:t>Manager, Research and Education Team</a:t>
            </a:r>
            <a:br>
              <a:rPr lang="en-US" altLang="ko-KR" sz="2400" dirty="0" smtClean="0">
                <a:solidFill>
                  <a:schemeClr val="tx2"/>
                </a:solidFill>
              </a:rPr>
            </a:br>
            <a:r>
              <a:rPr lang="en-US" altLang="ko-KR" sz="2400" dirty="0" smtClean="0">
                <a:solidFill>
                  <a:schemeClr val="tx2"/>
                </a:solidFill>
              </a:rPr>
              <a:t>The Beautiful Foundation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Sheeja Nair\Desktop\iwrm logo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79378"/>
            <a:ext cx="8534401" cy="1297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Setting fundraising objectives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trike="sngStrike" dirty="0" smtClean="0"/>
          </a:p>
          <a:p>
            <a:r>
              <a:rPr lang="en-US" altLang="ko-KR" dirty="0" smtClean="0"/>
              <a:t>Make people feel free from burden of donation. People have an image about donation. The rich donate big money. 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Make giving </a:t>
            </a:r>
            <a:r>
              <a:rPr lang="en-US" altLang="ko-KR" dirty="0" smtClean="0"/>
              <a:t>-Emotional, Human, and Fun.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Options Generated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1% sharing campaign is</a:t>
            </a:r>
          </a:p>
          <a:p>
            <a:pPr>
              <a:buFontTx/>
              <a:buChar char="-"/>
            </a:pPr>
            <a:r>
              <a:rPr lang="en-US" dirty="0" smtClean="0"/>
              <a:t>Easy to explain</a:t>
            </a:r>
          </a:p>
          <a:p>
            <a:pPr>
              <a:buFontTx/>
              <a:buChar char="-"/>
            </a:pPr>
            <a:r>
              <a:rPr lang="en-US" dirty="0" smtClean="0"/>
              <a:t>Match to mass media campaign</a:t>
            </a:r>
          </a:p>
          <a:p>
            <a:pPr>
              <a:buFontTx/>
              <a:buChar char="-"/>
            </a:pPr>
            <a:r>
              <a:rPr lang="en-US" dirty="0" smtClean="0"/>
              <a:t>Can change the action of many peoples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1844824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/>
              <a:t>1% sharing : various items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/>
              <a:t>Donor Designated Fund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/>
              <a:t>Legacy Campaign</a:t>
            </a:r>
          </a:p>
        </p:txBody>
      </p:sp>
    </p:spTree>
    <p:extLst>
      <p:ext uri="{BB962C8B-B14F-4D97-AF65-F5344CB8AC3E}">
        <p14:creationId xmlns="" xmlns:p14="http://schemas.microsoft.com/office/powerpoint/2010/main" val="355753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Formulate fundraising </a:t>
            </a:r>
            <a:br>
              <a:rPr lang="en-US" dirty="0" smtClean="0"/>
            </a:br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Generate options to pilot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9828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Develop the strategy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Make hundreds of fundraising idea paper.</a:t>
            </a:r>
          </a:p>
          <a:p>
            <a:r>
              <a:rPr lang="en-US" altLang="ko-KR" dirty="0" smtClean="0"/>
              <a:t>Try out small pilots.</a:t>
            </a:r>
          </a:p>
          <a:p>
            <a:r>
              <a:rPr lang="en-US" altLang="ko-KR" dirty="0" smtClean="0"/>
              <a:t>Scale up the best pilot program.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Beautiful Foundation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1% Sharing Campaign </a:t>
            </a:r>
          </a:p>
          <a:p>
            <a:endParaRPr lang="en-US" altLang="ko-KR" dirty="0" smtClean="0"/>
          </a:p>
          <a:p>
            <a:pPr marL="533400" indent="-533400">
              <a:lnSpc>
                <a:spcPct val="85000"/>
              </a:lnSpc>
              <a:buNone/>
            </a:pPr>
            <a:r>
              <a:rPr lang="en-US" altLang="ko-KR" b="1" dirty="0" smtClean="0">
                <a:latin typeface="맑은 고딕" pitchFamily="50" charset="-127"/>
                <a:ea typeface="휴먼옛체" pitchFamily="18" charset="-127"/>
              </a:rPr>
              <a:t>√</a:t>
            </a:r>
            <a:r>
              <a:rPr lang="en-US" altLang="ko-KR" dirty="0" smtClean="0">
                <a:latin typeface="맑은 고딕" pitchFamily="50" charset="-127"/>
                <a:ea typeface="휴먼옛체" pitchFamily="18" charset="-127"/>
              </a:rPr>
              <a:t> The principal program of the Foundation</a:t>
            </a:r>
          </a:p>
          <a:p>
            <a:pPr marL="533400" indent="-533400">
              <a:lnSpc>
                <a:spcPct val="85000"/>
              </a:lnSpc>
              <a:buNone/>
            </a:pPr>
            <a:endParaRPr lang="en-US" altLang="ko-KR" dirty="0" smtClean="0">
              <a:latin typeface="맑은 고딕" pitchFamily="50" charset="-127"/>
              <a:ea typeface="휴먼옛체" pitchFamily="18" charset="-127"/>
            </a:endParaRPr>
          </a:p>
          <a:p>
            <a:pPr marL="533400" indent="-533400">
              <a:lnSpc>
                <a:spcPct val="85000"/>
              </a:lnSpc>
              <a:buNone/>
            </a:pPr>
            <a:r>
              <a:rPr lang="en-US" altLang="ko-KR" b="1" dirty="0" smtClean="0">
                <a:latin typeface="맑은 고딕" pitchFamily="50" charset="-127"/>
                <a:ea typeface="휴먼옛체" pitchFamily="18" charset="-127"/>
              </a:rPr>
              <a:t>√</a:t>
            </a:r>
            <a:r>
              <a:rPr lang="en-US" altLang="ko-KR" dirty="0" smtClean="0">
                <a:latin typeface="맑은 고딕" pitchFamily="50" charset="-127"/>
                <a:ea typeface="휴먼옛체" pitchFamily="18" charset="-127"/>
              </a:rPr>
              <a:t> Aims to popularize regular small-sum donations</a:t>
            </a:r>
          </a:p>
          <a:p>
            <a:pPr marL="533400" indent="-533400">
              <a:lnSpc>
                <a:spcPct val="85000"/>
              </a:lnSpc>
              <a:buNone/>
            </a:pPr>
            <a:endParaRPr lang="en-US" altLang="ko-KR" dirty="0" smtClean="0">
              <a:latin typeface="맑은 고딕" pitchFamily="50" charset="-127"/>
              <a:ea typeface="휴먼옛체" pitchFamily="18" charset="-127"/>
            </a:endParaRPr>
          </a:p>
          <a:p>
            <a:pPr marL="533400" indent="-533400">
              <a:lnSpc>
                <a:spcPct val="85000"/>
              </a:lnSpc>
              <a:buNone/>
            </a:pPr>
            <a:r>
              <a:rPr lang="en-US" altLang="ko-KR" b="1" dirty="0" smtClean="0">
                <a:latin typeface="맑은 고딕" pitchFamily="50" charset="-127"/>
                <a:ea typeface="휴먼옛체" pitchFamily="18" charset="-127"/>
              </a:rPr>
              <a:t>√</a:t>
            </a:r>
            <a:r>
              <a:rPr lang="en-US" altLang="ko-KR" dirty="0" smtClean="0">
                <a:latin typeface="맑은 고딕" pitchFamily="50" charset="-127"/>
                <a:ea typeface="휴먼옛체" pitchFamily="18" charset="-127"/>
              </a:rPr>
              <a:t> 1% symbolizes the smallest amount one can share without burden</a:t>
            </a:r>
          </a:p>
          <a:p>
            <a:pPr marL="533400" indent="-533400">
              <a:lnSpc>
                <a:spcPct val="85000"/>
              </a:lnSpc>
              <a:buNone/>
            </a:pPr>
            <a:endParaRPr lang="en-US" altLang="ko-KR" dirty="0" smtClean="0">
              <a:latin typeface="맑은 고딕" pitchFamily="50" charset="-127"/>
              <a:ea typeface="휴먼옛체" pitchFamily="18" charset="-127"/>
            </a:endParaRPr>
          </a:p>
          <a:p>
            <a:pPr marL="533400" indent="-533400">
              <a:lnSpc>
                <a:spcPct val="85000"/>
              </a:lnSpc>
              <a:buNone/>
            </a:pPr>
            <a:r>
              <a:rPr lang="en-US" altLang="ko-KR" b="1" dirty="0" smtClean="0">
                <a:latin typeface="맑은 고딕" pitchFamily="50" charset="-127"/>
                <a:ea typeface="휴먼옛체" pitchFamily="18" charset="-127"/>
              </a:rPr>
              <a:t>√</a:t>
            </a:r>
            <a:r>
              <a:rPr lang="en-US" altLang="ko-KR" dirty="0" smtClean="0">
                <a:latin typeface="맑은 고딕" pitchFamily="50" charset="-127"/>
                <a:ea typeface="휴먼옛체" pitchFamily="18" charset="-127"/>
              </a:rPr>
              <a:t> Diverse methods of sharing</a:t>
            </a:r>
          </a:p>
          <a:p>
            <a:pPr marL="914400" lvl="1" indent="-457200">
              <a:lnSpc>
                <a:spcPct val="85000"/>
              </a:lnSpc>
              <a:buNone/>
            </a:pPr>
            <a:r>
              <a:rPr lang="en-US" altLang="ko-KR" dirty="0" smtClean="0">
                <a:latin typeface="맑은 고딕" pitchFamily="50" charset="-127"/>
                <a:ea typeface="휴먼옛체" pitchFamily="18" charset="-127"/>
              </a:rPr>
              <a:t>- Salary, revenue, budget, allowance, pension…</a:t>
            </a:r>
          </a:p>
          <a:p>
            <a:pPr marL="914400" lvl="1" indent="-457200">
              <a:lnSpc>
                <a:spcPct val="85000"/>
              </a:lnSpc>
              <a:buNone/>
            </a:pPr>
            <a:r>
              <a:rPr lang="en-US" altLang="ko-KR" dirty="0" smtClean="0">
                <a:latin typeface="맑은 고딕" pitchFamily="50" charset="-127"/>
                <a:ea typeface="휴먼옛체" pitchFamily="18" charset="-127"/>
              </a:rPr>
              <a:t>- Talent, skills, expertise, services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1% Sharing Campaign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1% Sharing Campaign</a:t>
            </a:r>
            <a:br>
              <a:rPr lang="en-US" altLang="ko-KR" dirty="0" smtClean="0"/>
            </a:b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Implementation Details 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4366"/>
            <a:ext cx="9144000" cy="515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Various 1%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Pocket money 1%</a:t>
            </a:r>
          </a:p>
          <a:p>
            <a:r>
              <a:rPr lang="en-US" altLang="ko-KR" dirty="0" smtClean="0"/>
              <a:t>Shopping 1%</a:t>
            </a:r>
          </a:p>
          <a:p>
            <a:r>
              <a:rPr lang="en-US" altLang="ko-KR" dirty="0" smtClean="0"/>
              <a:t>Theater 1%</a:t>
            </a:r>
          </a:p>
          <a:p>
            <a:r>
              <a:rPr lang="en-US" altLang="ko-KR" dirty="0" smtClean="0"/>
              <a:t>State pension 1%</a:t>
            </a:r>
          </a:p>
          <a:p>
            <a:r>
              <a:rPr lang="en-US" altLang="ko-KR" dirty="0" smtClean="0"/>
              <a:t>Bequest 1%</a:t>
            </a:r>
          </a:p>
          <a:p>
            <a:r>
              <a:rPr lang="en-US" altLang="ko-KR" dirty="0" smtClean="0"/>
              <a:t>Birthday gift 1%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Seasonal </a:t>
            </a:r>
            <a:endParaRPr lang="ko-KR" altLang="en-US" dirty="0"/>
          </a:p>
        </p:txBody>
      </p:sp>
      <p:pic>
        <p:nvPicPr>
          <p:cNvPr id="4" name="내용 개체 틀 3" descr="023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939" t="9091" r="59779" b="9093"/>
          <a:stretch>
            <a:fillRect/>
          </a:stretch>
        </p:blipFill>
        <p:spPr>
          <a:xfrm>
            <a:off x="683568" y="1700808"/>
            <a:ext cx="2808312" cy="3791221"/>
          </a:xfrm>
        </p:spPr>
      </p:pic>
      <p:pic>
        <p:nvPicPr>
          <p:cNvPr id="5" name="그림 4" descr="17110104_zz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5" y="1628800"/>
            <a:ext cx="4578227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Valentine day 1%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Worldcup</a:t>
            </a:r>
            <a:r>
              <a:rPr lang="en-US" altLang="ko-KR" dirty="0" smtClean="0"/>
              <a:t> 1%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Mass media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Work with every national daily papers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Make contents for newspaper</a:t>
            </a:r>
          </a:p>
          <a:p>
            <a:pPr>
              <a:buNone/>
            </a:pPr>
            <a:r>
              <a:rPr lang="en-US" altLang="ko-KR" dirty="0" smtClean="0"/>
              <a:t>  - people focus : stories of donors</a:t>
            </a:r>
          </a:p>
          <a:p>
            <a:pPr>
              <a:buNone/>
            </a:pPr>
            <a:r>
              <a:rPr lang="en-US" altLang="ko-KR" dirty="0" smtClean="0"/>
              <a:t>  - Research &amp; Review : Giving Culture in Korea and other countries</a:t>
            </a:r>
          </a:p>
          <a:p>
            <a:pPr>
              <a:buNone/>
            </a:pPr>
            <a:r>
              <a:rPr lang="en-US" altLang="ko-KR" dirty="0" smtClean="0"/>
              <a:t>  - Seasonal contents : Vacation giving, Monthly Campaign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Focus on Donor not Recipient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6" name="내용 개체 틀 5" descr="image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875718" cy="590679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Transparence &amp; Accountability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Allow donors to see monthly account file</a:t>
            </a:r>
          </a:p>
          <a:p>
            <a:r>
              <a:rPr lang="en-US" altLang="ko-KR" dirty="0" smtClean="0"/>
              <a:t>Report every staff’s salary structure and amount</a:t>
            </a:r>
          </a:p>
          <a:p>
            <a:r>
              <a:rPr lang="en-US" altLang="ko-KR" dirty="0" smtClean="0"/>
              <a:t>New Reporting Form : not only total or financial account, but every grant making and story of recipients</a:t>
            </a:r>
          </a:p>
          <a:p>
            <a:r>
              <a:rPr lang="en-US" altLang="ko-KR" dirty="0" smtClean="0"/>
              <a:t>Accounting audit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Annual report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6360" r="20586" b="10797"/>
          <a:stretch>
            <a:fillRect/>
          </a:stretch>
        </p:blipFill>
        <p:spPr bwMode="auto">
          <a:xfrm>
            <a:off x="1043608" y="1628800"/>
            <a:ext cx="7200800" cy="48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Annual Report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1438" r="37743" b="6250"/>
          <a:stretch>
            <a:fillRect/>
          </a:stretch>
        </p:blipFill>
        <p:spPr bwMode="auto">
          <a:xfrm>
            <a:off x="1331640" y="1484784"/>
            <a:ext cx="6696744" cy="497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Human Oriented-Donor story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9" r="68784" b="5499"/>
          <a:stretch>
            <a:fillRect/>
          </a:stretch>
        </p:blipFill>
        <p:spPr bwMode="auto">
          <a:xfrm>
            <a:off x="539552" y="1772816"/>
            <a:ext cx="251287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이창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844824"/>
            <a:ext cx="4704523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Granma Kim Kun-</a:t>
            </a:r>
            <a:r>
              <a:rPr lang="en-US" altLang="ko-KR" dirty="0" err="1" smtClean="0"/>
              <a:t>ja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537321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Lee Chang-</a:t>
            </a:r>
            <a:r>
              <a:rPr lang="en-US" altLang="ko-KR" dirty="0" err="1" smtClean="0"/>
              <a:t>sik</a:t>
            </a:r>
            <a:r>
              <a:rPr lang="en-US" altLang="ko-KR" dirty="0" smtClean="0"/>
              <a:t>(Shoe repairman)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Human Oriented – Personal Brand</a:t>
            </a:r>
            <a:endParaRPr lang="ko-KR" altLang="en-US" dirty="0"/>
          </a:p>
        </p:txBody>
      </p:sp>
      <p:pic>
        <p:nvPicPr>
          <p:cNvPr id="4" name="내용 개체 틀 3" descr="박원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87" y="2005806"/>
            <a:ext cx="6143625" cy="3714750"/>
          </a:xfrm>
        </p:spPr>
      </p:pic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Strategy</a:t>
            </a:r>
            <a:endParaRPr lang="ko-KR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6" t="32452" r="52683" b="29364"/>
          <a:stretch>
            <a:fillRect/>
          </a:stretch>
        </p:blipFill>
        <p:spPr bwMode="auto">
          <a:xfrm>
            <a:off x="6228184" y="1148747"/>
            <a:ext cx="2304256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아름다운재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789502"/>
            <a:ext cx="3096344" cy="871746"/>
          </a:xfrm>
          <a:prstGeom prst="rect">
            <a:avLst/>
          </a:prstGeom>
        </p:spPr>
      </p:pic>
      <p:pic>
        <p:nvPicPr>
          <p:cNvPr id="6" name="Picture 7" descr="나눔생일카드표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3600400" cy="52298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Strategy</a:t>
            </a:r>
            <a:endParaRPr lang="ko-KR" altLang="en-US" dirty="0"/>
          </a:p>
        </p:txBody>
      </p:sp>
      <p:pic>
        <p:nvPicPr>
          <p:cNvPr id="4" name="Picture 6" descr="리마인드카드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362498" cy="4484716"/>
          </a:xfrm>
          <a:prstGeom prst="rect">
            <a:avLst/>
          </a:prstGeom>
          <a:noFill/>
        </p:spPr>
      </p:pic>
      <p:pic>
        <p:nvPicPr>
          <p:cNvPr id="5" name="그림 4" descr="전단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3801810" cy="4919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is the competitor of donation?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average of annual donation amount 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en-US" altLang="ko-KR" dirty="0" smtClean="0"/>
              <a:t>219USD</a:t>
            </a:r>
            <a:endParaRPr lang="en-US" altLang="ko-KR" dirty="0" smtClean="0"/>
          </a:p>
          <a:p>
            <a:r>
              <a:rPr lang="en-US" altLang="ko-KR" dirty="0" smtClean="0"/>
              <a:t>The average of annual mutual giving 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en-US" altLang="ko-KR" dirty="0" smtClean="0"/>
              <a:t>755USD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We need to think about the mutual giving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is the mutual giving in Korea?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call it “</a:t>
            </a:r>
            <a:r>
              <a:rPr lang="ko-KR" altLang="en-US" dirty="0" smtClean="0"/>
              <a:t>경조사비</a:t>
            </a:r>
            <a:r>
              <a:rPr lang="en-US" altLang="ko-KR" dirty="0" smtClean="0"/>
              <a:t>”(</a:t>
            </a:r>
            <a:r>
              <a:rPr lang="en-US" altLang="ko-KR" dirty="0" err="1" smtClean="0"/>
              <a:t>kyungjosa</a:t>
            </a:r>
            <a:r>
              <a:rPr lang="en-US" altLang="ko-KR" dirty="0" smtClean="0"/>
              <a:t>-bi)</a:t>
            </a:r>
          </a:p>
          <a:p>
            <a:r>
              <a:rPr lang="en-US" altLang="ko-KR" dirty="0" smtClean="0"/>
              <a:t>Many people feel burden but inevitable</a:t>
            </a:r>
          </a:p>
          <a:p>
            <a:r>
              <a:rPr lang="en-US" altLang="ko-KR" dirty="0" smtClean="0"/>
              <a:t>That is not only money but also evidence of relationship</a:t>
            </a:r>
          </a:p>
          <a:p>
            <a:r>
              <a:rPr lang="en-US" altLang="ko-KR" dirty="0" smtClean="0"/>
              <a:t>Wedding, 1</a:t>
            </a:r>
            <a:r>
              <a:rPr lang="en-US" altLang="ko-KR" baseline="30000" dirty="0" smtClean="0"/>
              <a:t>st / 60th /</a:t>
            </a:r>
            <a:r>
              <a:rPr lang="en-US" altLang="ko-KR" dirty="0" smtClean="0"/>
              <a:t> 70th birthday party, Funeral</a:t>
            </a:r>
          </a:p>
          <a:p>
            <a:r>
              <a:rPr lang="en-US" altLang="ko-KR" dirty="0" smtClean="0"/>
              <a:t>There are money delivery service for people in busy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Opportunity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Spoiled Ceremony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5" name="그림 4" descr="c584425737376ed80687e28bc0251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492896"/>
            <a:ext cx="4953000" cy="329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420888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Enter the ceremony place</a:t>
            </a:r>
          </a:p>
          <a:p>
            <a:r>
              <a:rPr lang="en-US" altLang="ko-KR" dirty="0" smtClean="0"/>
              <a:t>-&gt; give money to the desk</a:t>
            </a:r>
          </a:p>
          <a:p>
            <a:r>
              <a:rPr lang="en-US" altLang="ko-KR" dirty="0" smtClean="0"/>
              <a:t>    (write the name, average is 30,000-50,000won)</a:t>
            </a:r>
          </a:p>
          <a:p>
            <a:r>
              <a:rPr lang="en-US" altLang="ko-KR" dirty="0" smtClean="0"/>
              <a:t>-&gt; see the wedding ceremony(15-20min.)</a:t>
            </a:r>
          </a:p>
          <a:p>
            <a:r>
              <a:rPr lang="en-US" altLang="ko-KR" dirty="0" smtClean="0"/>
              <a:t>-&gt; have meal(</a:t>
            </a:r>
            <a:r>
              <a:rPr lang="en-US" altLang="ko-KR" dirty="0" err="1" smtClean="0"/>
              <a:t>buffe</a:t>
            </a:r>
            <a:r>
              <a:rPr lang="en-US" altLang="ko-KR" dirty="0" smtClean="0"/>
              <a:t>, the value is 40,000-50,000won. Sometimes host give a meal voucher or money to the guest)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Korea 2000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Beautiful Foundation is founded.</a:t>
            </a:r>
          </a:p>
          <a:p>
            <a:r>
              <a:rPr lang="en-US" altLang="ko-KR" dirty="0" smtClean="0"/>
              <a:t>We learned fundraising. But…</a:t>
            </a:r>
          </a:p>
          <a:p>
            <a:pPr>
              <a:buNone/>
            </a:pPr>
            <a:endParaRPr lang="en-US" altLang="ko-KR" dirty="0"/>
          </a:p>
          <a:p>
            <a:pPr algn="ctr">
              <a:buNone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“What can we do for fundraising</a:t>
            </a:r>
          </a:p>
          <a:p>
            <a:pPr algn="ctr">
              <a:buNone/>
            </a:pPr>
            <a:r>
              <a:rPr lang="en-US" altLang="ko-KR" sz="3600" dirty="0" smtClean="0">
                <a:solidFill>
                  <a:schemeClr val="accent6">
                    <a:lumMod val="75000"/>
                  </a:schemeClr>
                </a:solidFill>
              </a:rPr>
              <a:t> in Korea??”</a:t>
            </a:r>
            <a:endParaRPr lang="ko-KR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Suggest Alternatives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Add meaningful donation</a:t>
            </a:r>
          </a:p>
          <a:p>
            <a:r>
              <a:rPr lang="en-US" altLang="ko-KR" dirty="0" smtClean="0"/>
              <a:t>Donate all the money</a:t>
            </a:r>
          </a:p>
          <a:p>
            <a:r>
              <a:rPr lang="en-US" altLang="ko-KR" dirty="0" smtClean="0"/>
              <a:t>Don’t serve meal or ceremony itself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Wedding donation</a:t>
            </a:r>
            <a:endParaRPr lang="ko-KR" altLang="en-US" dirty="0"/>
          </a:p>
        </p:txBody>
      </p:sp>
      <p:pic>
        <p:nvPicPr>
          <p:cNvPr id="5" name="내용 개체 틀 4" descr="56fecf8e88b418b5b5f7b326bf3cd10719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4032668" cy="4277072"/>
          </a:xfrm>
        </p:spPr>
      </p:pic>
      <p:pic>
        <p:nvPicPr>
          <p:cNvPr id="7" name="그림 6" descr="IMG_9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2592288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First birthday Donation</a:t>
            </a:r>
            <a:endParaRPr lang="ko-KR" altLang="en-US" dirty="0"/>
          </a:p>
        </p:txBody>
      </p:sp>
      <p:pic>
        <p:nvPicPr>
          <p:cNvPr id="4" name="내용 개체 틀 3" descr="IMG_3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665" y="1600200"/>
            <a:ext cx="6643084" cy="4421087"/>
          </a:xfrm>
        </p:spPr>
      </p:pic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First Birthday Donation</a:t>
            </a:r>
            <a:endParaRPr lang="ko-KR" altLang="en-US" dirty="0"/>
          </a:p>
        </p:txBody>
      </p:sp>
      <p:pic>
        <p:nvPicPr>
          <p:cNvPr id="4" name="내용 개체 틀 3" descr="김민재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864100" cy="3632200"/>
          </a:xfrm>
        </p:spPr>
      </p:pic>
      <p:pic>
        <p:nvPicPr>
          <p:cNvPr id="5" name="그림 4" descr="DSC09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429000"/>
            <a:ext cx="4521888" cy="2590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 Ceremony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Flower Wreath Problem</a:t>
            </a:r>
            <a:endParaRPr lang="ko-KR" altLang="en-US" dirty="0"/>
          </a:p>
        </p:txBody>
      </p:sp>
      <p:pic>
        <p:nvPicPr>
          <p:cNvPr id="4" name="그림 3" descr="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760640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 Ceremony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Rice Donation Wreath</a:t>
            </a:r>
            <a:endParaRPr lang="ko-KR" altLang="en-US" dirty="0"/>
          </a:p>
        </p:txBody>
      </p:sp>
      <p:pic>
        <p:nvPicPr>
          <p:cNvPr id="5" name="그림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676378" cy="3507284"/>
          </a:xfrm>
          <a:prstGeom prst="rect">
            <a:avLst/>
          </a:prstGeom>
        </p:spPr>
      </p:pic>
      <p:pic>
        <p:nvPicPr>
          <p:cNvPr id="6" name="그림 5" descr="1310633391_178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063380" cy="3295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Fandom Donation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 leading case</a:t>
            </a:r>
            <a:endParaRPr lang="ko-KR" altLang="en-US" dirty="0"/>
          </a:p>
        </p:txBody>
      </p:sp>
      <p:pic>
        <p:nvPicPr>
          <p:cNvPr id="4" name="그림 3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112568" cy="4473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Fandom Donation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Fan club leading case</a:t>
            </a:r>
            <a:endParaRPr lang="ko-KR" altLang="en-US" dirty="0"/>
          </a:p>
        </p:txBody>
      </p:sp>
      <p:pic>
        <p:nvPicPr>
          <p:cNvPr id="5" name="그림 4" descr="c_0_000220140213154308267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835251" cy="2736304"/>
          </a:xfrm>
          <a:prstGeom prst="rect">
            <a:avLst/>
          </a:prstGeom>
        </p:spPr>
      </p:pic>
      <p:pic>
        <p:nvPicPr>
          <p:cNvPr id="6" name="그림 5" descr="김현중장학기금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4006989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2000 TO 2009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8975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Big Success Experience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Donor : 4 -&gt; 103,000</a:t>
            </a:r>
          </a:p>
          <a:p>
            <a:r>
              <a:rPr lang="en-US" altLang="ko-KR" dirty="0" smtClean="0"/>
              <a:t>Donation : 10 billion won per year</a:t>
            </a:r>
          </a:p>
          <a:p>
            <a:r>
              <a:rPr lang="en-US" altLang="ko-KR" dirty="0" smtClean="0"/>
              <a:t>‘1% sharing’ became general brand in </a:t>
            </a:r>
            <a:r>
              <a:rPr lang="en-US" altLang="ko-KR" dirty="0" err="1" smtClean="0"/>
              <a:t>korea</a:t>
            </a:r>
            <a:endParaRPr lang="en-US" altLang="ko-KR" dirty="0" smtClean="0"/>
          </a:p>
          <a:p>
            <a:r>
              <a:rPr lang="en-US" altLang="ko-KR" dirty="0" smtClean="0"/>
              <a:t>Benchmarked by other NPO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5481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People is changing</a:t>
            </a:r>
            <a:endParaRPr lang="ko-KR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98" t="11769" r="19587" b="7090"/>
          <a:stretch>
            <a:fillRect/>
          </a:stretch>
        </p:blipFill>
        <p:spPr bwMode="auto">
          <a:xfrm>
            <a:off x="755576" y="1412776"/>
            <a:ext cx="7128792" cy="519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Korea 2000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600" dirty="0" smtClean="0"/>
              <a:t>The main reason for not giving</a:t>
            </a:r>
          </a:p>
          <a:p>
            <a:r>
              <a:rPr lang="en-US" altLang="ko-KR" sz="2400" dirty="0" smtClean="0"/>
              <a:t> - Financial status, Mistrust of donation recipient 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6228184" y="3284984"/>
            <a:ext cx="15121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차트 6"/>
          <p:cNvGraphicFramePr/>
          <p:nvPr/>
        </p:nvGraphicFramePr>
        <p:xfrm>
          <a:off x="683568" y="2564904"/>
          <a:ext cx="82809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914400" y="6237312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People is changing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Regularity of Donation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40969" r="29722" b="14735"/>
          <a:stretch>
            <a:fillRect/>
          </a:stretch>
        </p:blipFill>
        <p:spPr bwMode="auto">
          <a:xfrm>
            <a:off x="323528" y="2348880"/>
            <a:ext cx="85275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Beautiful Foundation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Beautiful Foundation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Giving culture in Korea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42938" r="31655" b="13750"/>
          <a:stretch>
            <a:fillRect/>
          </a:stretch>
        </p:blipFill>
        <p:spPr bwMode="auto">
          <a:xfrm>
            <a:off x="539552" y="1628800"/>
            <a:ext cx="7704856" cy="47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Fundraising history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After WWII, there were too much asking for donation on the street. </a:t>
            </a:r>
          </a:p>
          <a:p>
            <a:r>
              <a:rPr lang="en-US" altLang="ko-KR" dirty="0" smtClean="0"/>
              <a:t>Government made a law that prohibit fundraising in public. Only government and few special organization could fundraising campaign in public.</a:t>
            </a:r>
          </a:p>
          <a:p>
            <a:r>
              <a:rPr lang="en-US" altLang="ko-KR" dirty="0" smtClean="0"/>
              <a:t>There have been national fundraising campaign in every year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Korea 2000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Awareness channels of giving(2000) </a:t>
            </a:r>
          </a:p>
          <a:p>
            <a:pPr>
              <a:buNone/>
            </a:pPr>
            <a:r>
              <a:rPr lang="en-US" altLang="ko-KR" dirty="0" smtClean="0"/>
              <a:t>   : Mass media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41326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차트 5"/>
          <p:cNvGraphicFramePr/>
          <p:nvPr/>
        </p:nvGraphicFramePr>
        <p:xfrm>
          <a:off x="323528" y="2105472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Korea 2000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35" t="33783" r="24862" b="27918"/>
          <a:stretch>
            <a:fillRect/>
          </a:stretch>
        </p:blipFill>
        <p:spPr bwMode="auto">
          <a:xfrm>
            <a:off x="296282" y="2276872"/>
            <a:ext cx="88842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48478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/>
              <a:t> The month when people give the most amount : December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64533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Korea 2000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3600" dirty="0" smtClean="0"/>
              <a:t>The main reason for not giving</a:t>
            </a:r>
          </a:p>
          <a:p>
            <a:r>
              <a:rPr lang="en-US" altLang="ko-KR" sz="2400" dirty="0" smtClean="0"/>
              <a:t> - Financial status, Mistrust of donation recipient 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6228184" y="3284984"/>
            <a:ext cx="15121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차트 6"/>
          <p:cNvGraphicFramePr/>
          <p:nvPr/>
        </p:nvGraphicFramePr>
        <p:xfrm>
          <a:off x="683568" y="2564904"/>
          <a:ext cx="82809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914400" y="6237312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Identifying fundraising priority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needed to </a:t>
            </a:r>
            <a:r>
              <a:rPr lang="en-US" altLang="ko-KR" b="1" dirty="0" smtClean="0"/>
              <a:t>expand donation </a:t>
            </a:r>
            <a:r>
              <a:rPr lang="en-US" altLang="ko-KR" dirty="0" smtClean="0"/>
              <a:t>market in </a:t>
            </a:r>
            <a:r>
              <a:rPr lang="en-US" altLang="ko-KR" dirty="0"/>
              <a:t>K</a:t>
            </a:r>
            <a:r>
              <a:rPr lang="en-US" altLang="ko-KR" dirty="0" smtClean="0"/>
              <a:t>orea.</a:t>
            </a:r>
          </a:p>
          <a:p>
            <a:pPr marL="0" indent="0">
              <a:buNone/>
            </a:pPr>
            <a:r>
              <a:rPr lang="en-US" altLang="ko-KR" dirty="0" smtClean="0"/>
              <a:t>	-We needed to improve people’s 	understanding about donating.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	-We needed to change people’s 	pattern of donation.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3813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IWRM 2014 </a:t>
            </a:r>
            <a:r>
              <a:rPr lang="en-US" altLang="ko-KR" dirty="0" smtClean="0">
                <a:solidFill>
                  <a:schemeClr val="tx2"/>
                </a:solidFill>
              </a:rPr>
              <a:t>– Strategy Development in Korea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1" dirty="0" smtClean="0">
            <a:solidFill>
              <a:schemeClr val="accent6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953</Words>
  <Application>Microsoft Office PowerPoint</Application>
  <PresentationFormat>화면 슬라이드 쇼(4:3)</PresentationFormat>
  <Paragraphs>189</Paragraphs>
  <Slides>45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Office 테마</vt:lpstr>
      <vt:lpstr>Creating an Effective Fundraising Strategy in the Asian Context   Strategy Development in KOREA  Hyunkyung Jun Manager, Research and Education Team The Beautiful Foundation</vt:lpstr>
      <vt:lpstr>슬라이드 2</vt:lpstr>
      <vt:lpstr>Korea 2000</vt:lpstr>
      <vt:lpstr>ANALYSIS </vt:lpstr>
      <vt:lpstr>Fundraising history</vt:lpstr>
      <vt:lpstr>Korea 2000</vt:lpstr>
      <vt:lpstr>Korea 2000</vt:lpstr>
      <vt:lpstr>Korea 2000</vt:lpstr>
      <vt:lpstr>Identifying fundraising priority</vt:lpstr>
      <vt:lpstr>Setting fundraising objectives </vt:lpstr>
      <vt:lpstr>Some Options Generated </vt:lpstr>
      <vt:lpstr>Formulate fundraising  target</vt:lpstr>
      <vt:lpstr>Develop the strategy </vt:lpstr>
      <vt:lpstr>The Beautiful Foundation</vt:lpstr>
      <vt:lpstr>1% Sharing Campaign</vt:lpstr>
      <vt:lpstr>1% Sharing Campaign Implementation Details </vt:lpstr>
      <vt:lpstr>Various 1%</vt:lpstr>
      <vt:lpstr>Seasonal </vt:lpstr>
      <vt:lpstr>Mass media</vt:lpstr>
      <vt:lpstr>Transparence &amp; Accountability</vt:lpstr>
      <vt:lpstr>Annual report</vt:lpstr>
      <vt:lpstr>Annual Report</vt:lpstr>
      <vt:lpstr>Human Oriented-Donor story</vt:lpstr>
      <vt:lpstr>Human Oriented – Personal Brand</vt:lpstr>
      <vt:lpstr>Design Strategy</vt:lpstr>
      <vt:lpstr>Design Strategy</vt:lpstr>
      <vt:lpstr>What is the competitor of donation? </vt:lpstr>
      <vt:lpstr>What is the mutual giving in Korea?</vt:lpstr>
      <vt:lpstr>Opportunity</vt:lpstr>
      <vt:lpstr>Suggest Alternatives</vt:lpstr>
      <vt:lpstr>Wedding donation</vt:lpstr>
      <vt:lpstr>The First birthday Donation</vt:lpstr>
      <vt:lpstr>The First Birthday Donation</vt:lpstr>
      <vt:lpstr>Other Ceremony</vt:lpstr>
      <vt:lpstr>Other Ceremony</vt:lpstr>
      <vt:lpstr>Fandom Donation</vt:lpstr>
      <vt:lpstr>Fandom Donation</vt:lpstr>
      <vt:lpstr>EVALUATION </vt:lpstr>
      <vt:lpstr>Big Success Experience</vt:lpstr>
      <vt:lpstr>People is changing</vt:lpstr>
      <vt:lpstr>Korea 2000</vt:lpstr>
      <vt:lpstr>People is changing</vt:lpstr>
      <vt:lpstr>The Beautiful Foundation</vt:lpstr>
      <vt:lpstr>The Beautiful Foundation</vt:lpstr>
      <vt:lpstr>Giving culture in Korea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Effective Fundraising Strategy in the Asian Context   Strategy Development in KOREA</dc:title>
  <dc:creator>hyunkyung</dc:creator>
  <cp:lastModifiedBy>hyunkyung</cp:lastModifiedBy>
  <cp:revision>61</cp:revision>
  <dcterms:created xsi:type="dcterms:W3CDTF">2014-08-09T09:32:59Z</dcterms:created>
  <dcterms:modified xsi:type="dcterms:W3CDTF">2014-08-19T04:38:29Z</dcterms:modified>
</cp:coreProperties>
</file>