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4086" r:id="rId2"/>
    <p:sldMasterId id="2147484739" r:id="rId3"/>
    <p:sldMasterId id="2147485370" r:id="rId4"/>
  </p:sldMasterIdLst>
  <p:notesMasterIdLst>
    <p:notesMasterId r:id="rId23"/>
  </p:notesMasterIdLst>
  <p:handoutMasterIdLst>
    <p:handoutMasterId r:id="rId24"/>
  </p:handoutMasterIdLst>
  <p:sldIdLst>
    <p:sldId id="963" r:id="rId5"/>
    <p:sldId id="964" r:id="rId6"/>
    <p:sldId id="880" r:id="rId7"/>
    <p:sldId id="952" r:id="rId8"/>
    <p:sldId id="966" r:id="rId9"/>
    <p:sldId id="969" r:id="rId10"/>
    <p:sldId id="967" r:id="rId11"/>
    <p:sldId id="968" r:id="rId12"/>
    <p:sldId id="965" r:id="rId13"/>
    <p:sldId id="970" r:id="rId14"/>
    <p:sldId id="972" r:id="rId15"/>
    <p:sldId id="974" r:id="rId16"/>
    <p:sldId id="971" r:id="rId17"/>
    <p:sldId id="975" r:id="rId18"/>
    <p:sldId id="973" r:id="rId19"/>
    <p:sldId id="977" r:id="rId20"/>
    <p:sldId id="978" r:id="rId21"/>
    <p:sldId id="976" r:id="rId22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1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1BD8"/>
    <a:srgbClr val="0066FF"/>
    <a:srgbClr val="34595A"/>
    <a:srgbClr val="FFFFFF"/>
    <a:srgbClr val="5D85A6"/>
    <a:srgbClr val="0A2419"/>
    <a:srgbClr val="457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930" autoAdjust="0"/>
    <p:restoredTop sz="96053" autoAdjust="0"/>
  </p:normalViewPr>
  <p:slideViewPr>
    <p:cSldViewPr>
      <p:cViewPr varScale="1">
        <p:scale>
          <a:sx n="68" d="100"/>
          <a:sy n="68" d="100"/>
        </p:scale>
        <p:origin x="-1664" y="-56"/>
      </p:cViewPr>
      <p:guideLst>
        <p:guide orient="horz" pos="4201"/>
        <p:guide orient="horz" pos="754"/>
        <p:guide pos="2880"/>
        <p:guide pos="249"/>
        <p:guide pos="5518"/>
      </p:guideLst>
    </p:cSldViewPr>
  </p:slideViewPr>
  <p:outlineViewPr>
    <p:cViewPr>
      <p:scale>
        <a:sx n="33" d="100"/>
        <a:sy n="33" d="100"/>
      </p:scale>
      <p:origin x="36" y="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12"/>
    </p:cViewPr>
  </p:sorterViewPr>
  <p:notesViewPr>
    <p:cSldViewPr>
      <p:cViewPr varScale="1">
        <p:scale>
          <a:sx n="70" d="100"/>
          <a:sy n="70" d="100"/>
        </p:scale>
        <p:origin x="-2262" y="-11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t" anchorCtr="0" compatLnSpc="1">
            <a:prstTxWarp prst="textNoShape">
              <a:avLst/>
            </a:prstTxWarp>
          </a:bodyPr>
          <a:lstStyle>
            <a:lvl1pPr algn="l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3" y="0"/>
            <a:ext cx="3079202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t" anchorCtr="0" compatLnSpc="1">
            <a:prstTxWarp prst="textNoShape">
              <a:avLst/>
            </a:prstTxWarp>
          </a:bodyPr>
          <a:lstStyle>
            <a:lvl1pPr algn="r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9202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b" anchorCtr="0" compatLnSpc="1">
            <a:prstTxWarp prst="textNoShape">
              <a:avLst/>
            </a:prstTxWarp>
          </a:bodyPr>
          <a:lstStyle>
            <a:lvl1pPr algn="l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3" y="9720673"/>
            <a:ext cx="3079202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b" anchorCtr="0" compatLnSpc="1">
            <a:prstTxWarp prst="textNoShape">
              <a:avLst/>
            </a:prstTxWarp>
          </a:bodyPr>
          <a:lstStyle>
            <a:lvl1pPr algn="r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25C7899F-042A-4A37-93A6-B69CDB7EA8A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24839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t" anchorCtr="0" compatLnSpc="1">
            <a:prstTxWarp prst="textNoShape">
              <a:avLst/>
            </a:prstTxWarp>
          </a:bodyPr>
          <a:lstStyle>
            <a:lvl1pPr algn="l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3" y="0"/>
            <a:ext cx="3079202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t" anchorCtr="0" compatLnSpc="1">
            <a:prstTxWarp prst="textNoShape">
              <a:avLst/>
            </a:prstTxWarp>
          </a:bodyPr>
          <a:lstStyle>
            <a:lvl1pPr algn="r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735" y="4861155"/>
            <a:ext cx="5682254" cy="4605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60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9202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b" anchorCtr="0" compatLnSpc="1">
            <a:prstTxWarp prst="textNoShape">
              <a:avLst/>
            </a:prstTxWarp>
          </a:bodyPr>
          <a:lstStyle>
            <a:lvl1pPr algn="l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0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3" y="9720673"/>
            <a:ext cx="3079202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61" tIns="47332" rIns="94661" bIns="47332" numCol="1" anchor="b" anchorCtr="0" compatLnSpc="1">
            <a:prstTxWarp prst="textNoShape">
              <a:avLst/>
            </a:prstTxWarp>
          </a:bodyPr>
          <a:lstStyle>
            <a:lvl1pPr algn="r" defTabSz="945082">
              <a:defRPr sz="12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D8B7806C-0C8C-4486-A2E8-30D385EF7F4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131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43022"/>
            <a:fld id="{A783451B-D6BC-4B79-86BE-3F4913443D27}" type="slidenum">
              <a:rPr lang="en-US" altLang="ko-KR" smtClean="0"/>
              <a:pPr defTabSz="943022"/>
              <a:t>1</a:t>
            </a:fld>
            <a:endParaRPr lang="en-US" altLang="ko-K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0530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22868" y="3548063"/>
            <a:ext cx="5908431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6205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96845" y="2027239"/>
            <a:ext cx="6160477" cy="1512887"/>
          </a:xfrm>
          <a:extLst/>
        </p:spPr>
        <p:txBody>
          <a:bodyPr lIns="91440"/>
          <a:lstStyle>
            <a:lvl1pPr algn="ctr">
              <a:spcBef>
                <a:spcPct val="50000"/>
              </a:spcBef>
              <a:defRPr sz="4000" b="1">
                <a:solidFill>
                  <a:schemeClr val="accent1"/>
                </a:solidFill>
                <a:latin typeface="HY견고딕" pitchFamily="18" charset="-127"/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/>
        </p:spPr>
        <p:txBody>
          <a:bodyPr/>
          <a:lstStyle>
            <a:lvl1pPr>
              <a:defRPr lang="ko-KR" altLang="en-US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1321-F772-4C8C-AB79-142108E62AD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4B42-09EF-43C9-A98B-A56B680F692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11B0-69EE-46F7-88B3-2472FB33511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ar.png"/>
          <p:cNvPicPr>
            <a:picLocks noChangeAspect="1"/>
          </p:cNvPicPr>
          <p:nvPr userDrawn="1"/>
        </p:nvPicPr>
        <p:blipFill>
          <a:blip r:embed="rId2" cstate="print"/>
          <a:srcRect t="86305" b="1981"/>
          <a:stretch>
            <a:fillRect/>
          </a:stretch>
        </p:blipFill>
        <p:spPr>
          <a:xfrm>
            <a:off x="0" y="2565400"/>
            <a:ext cx="9144000" cy="3743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 descr="bar.png"/>
          <p:cNvPicPr>
            <a:picLocks noChangeAspect="1"/>
          </p:cNvPicPr>
          <p:nvPr userDrawn="1"/>
        </p:nvPicPr>
        <p:blipFill>
          <a:blip r:embed="rId2" cstate="print">
            <a:lum bright="-12000"/>
          </a:blip>
          <a:srcRect t="86305" b="1981"/>
          <a:stretch>
            <a:fillRect/>
          </a:stretch>
        </p:blipFill>
        <p:spPr>
          <a:xfrm>
            <a:off x="0" y="2278063"/>
            <a:ext cx="9144000" cy="107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71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292475"/>
            <a:ext cx="4800600" cy="1371600"/>
          </a:xfrm>
        </p:spPr>
        <p:txBody>
          <a:bodyPr/>
          <a:lstStyle>
            <a:lvl1pPr marL="0" indent="0">
              <a:spcAft>
                <a:spcPct val="0"/>
              </a:spcAft>
              <a:defRPr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3667125" y="2079625"/>
            <a:ext cx="4791075" cy="11763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3A46951A-FFD7-4F8C-B5D8-D7DEA23C6AB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BE96F1D9-DE10-44B1-BB8E-3C9C07E27F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3988" y="644525"/>
            <a:ext cx="4257675" cy="177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4063" y="644525"/>
            <a:ext cx="4257675" cy="177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C7362B2D-EAF4-412F-8FCD-C53B433E4F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5250E460-C71B-4476-863C-85855235EE7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86659D36-D980-4328-A9D0-6D7B5E9D51B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29AADDEC-F83C-44D0-A802-8B3406FBC64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bar.png"/>
          <p:cNvPicPr>
            <a:picLocks noChangeAspect="1"/>
          </p:cNvPicPr>
          <p:nvPr userDrawn="1"/>
        </p:nvPicPr>
        <p:blipFill>
          <a:blip r:embed="rId2" cstate="print"/>
          <a:srcRect t="87997" b="1447"/>
          <a:stretch>
            <a:fillRect/>
          </a:stretch>
        </p:blipFill>
        <p:spPr bwMode="auto">
          <a:xfrm>
            <a:off x="358775" y="227013"/>
            <a:ext cx="8426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/>
        </p:spPr>
        <p:txBody>
          <a:bodyPr/>
          <a:lstStyle>
            <a:lvl1pPr>
              <a:defRPr lang="ko-KR" altLang="en-US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EF9B-FFC2-4532-B468-45909DAAA6C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635F7E48-D936-4A58-838D-EE65D8C7B1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A8EA61D6-AD41-4DA5-83B2-1A332D0E493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45DAAE45-1194-4922-8568-02D160E3B1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4800" y="119063"/>
            <a:ext cx="2166938" cy="2295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3988" y="119063"/>
            <a:ext cx="6348412" cy="2295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C2093F78-F773-435A-9EF2-E5ACF47AA9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988" y="119063"/>
            <a:ext cx="8645525" cy="3968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53988" y="644525"/>
            <a:ext cx="4257675" cy="17700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4063" y="644525"/>
            <a:ext cx="4257675" cy="17700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B1B0F314-E497-427C-A1FF-9FD319F9729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988" y="119063"/>
            <a:ext cx="8645525" cy="3968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53988" y="644525"/>
            <a:ext cx="8667750" cy="17700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95800" y="6499225"/>
            <a:ext cx="330200" cy="358775"/>
          </a:xfrm>
          <a:prstGeom prst="rect">
            <a:avLst/>
          </a:prstGeom>
        </p:spPr>
        <p:txBody>
          <a:bodyPr/>
          <a:lstStyle>
            <a:lvl1pPr algn="ctr" latinLnBrk="0">
              <a:defRPr kumimoji="0" sz="2000" b="1">
                <a:solidFill>
                  <a:srgbClr val="000000"/>
                </a:solidFill>
                <a:latin typeface="Arial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32C35A7B-18EF-4205-AE46-78303723F8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10" descr="bar.png"/>
          <p:cNvPicPr>
            <a:picLocks noChangeAspect="1"/>
          </p:cNvPicPr>
          <p:nvPr userDrawn="1"/>
        </p:nvPicPr>
        <p:blipFill>
          <a:blip r:embed="rId2" cstate="print"/>
          <a:srcRect t="87997" b="1447"/>
          <a:stretch>
            <a:fillRect/>
          </a:stretch>
        </p:blipFill>
        <p:spPr bwMode="auto">
          <a:xfrm>
            <a:off x="358775" y="260350"/>
            <a:ext cx="8426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508A-90E4-470C-8A60-6044071787E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0" descr="bar.png"/>
          <p:cNvPicPr>
            <a:picLocks noChangeAspect="1"/>
          </p:cNvPicPr>
          <p:nvPr userDrawn="1"/>
        </p:nvPicPr>
        <p:blipFill>
          <a:blip r:embed="rId2" cstate="print"/>
          <a:srcRect t="87997" b="1447"/>
          <a:stretch>
            <a:fillRect/>
          </a:stretch>
        </p:blipFill>
        <p:spPr bwMode="auto">
          <a:xfrm>
            <a:off x="358775" y="260350"/>
            <a:ext cx="8426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4831-03A0-49DE-9595-1BB71E51025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51938" cy="6856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205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22868" y="3548063"/>
            <a:ext cx="5908431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6205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96845" y="2027239"/>
            <a:ext cx="6160477" cy="1512887"/>
          </a:xfrm>
          <a:extLst/>
        </p:spPr>
        <p:txBody>
          <a:bodyPr lIns="91440"/>
          <a:lstStyle>
            <a:lvl1pPr algn="ctr">
              <a:spcBef>
                <a:spcPct val="50000"/>
              </a:spcBef>
              <a:defRPr sz="4000" b="1">
                <a:solidFill>
                  <a:schemeClr val="accent1"/>
                </a:solidFill>
                <a:latin typeface="HY견고딕" pitchFamily="18" charset="-127"/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/>
        </p:spPr>
        <p:txBody>
          <a:bodyPr/>
          <a:lstStyle>
            <a:lvl1pPr>
              <a:defRPr lang="ko-KR" altLang="en-US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3914-A629-4AD1-9053-353B574647D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640D-B4CC-48D3-8108-A9AF4FFE541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F814-F24D-4439-A9A9-5469F043E45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51938" cy="6856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205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22868" y="3548063"/>
            <a:ext cx="5908431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6205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96845" y="2027239"/>
            <a:ext cx="6160477" cy="1512887"/>
          </a:xfrm>
          <a:extLst/>
        </p:spPr>
        <p:txBody>
          <a:bodyPr lIns="91440"/>
          <a:lstStyle>
            <a:lvl1pPr algn="ctr">
              <a:spcBef>
                <a:spcPct val="50000"/>
              </a:spcBef>
              <a:defRPr sz="4000" b="1">
                <a:solidFill>
                  <a:schemeClr val="accent1"/>
                </a:solidFill>
                <a:latin typeface="HY견고딕" pitchFamily="18" charset="-127"/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235743" y="6553200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35743" y="908348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032" name="그림 8" descr="bkl-kor.png"/>
          <p:cNvPicPr>
            <a:picLocks noChangeAspect="1"/>
          </p:cNvPicPr>
          <p:nvPr userDrawn="1"/>
        </p:nvPicPr>
        <p:blipFill>
          <a:blip r:embed="rId6" cstate="print">
            <a:lum bright="30000"/>
            <a:grayscl/>
          </a:blip>
          <a:srcRect/>
          <a:stretch>
            <a:fillRect/>
          </a:stretch>
        </p:blipFill>
        <p:spPr bwMode="auto">
          <a:xfrm>
            <a:off x="7392988" y="6165850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680200"/>
            <a:ext cx="192087" cy="12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defRPr sz="1000">
                <a:solidFill>
                  <a:srgbClr val="6C9099"/>
                </a:solidFill>
                <a:latin typeface="+mj-lt"/>
                <a:ea typeface="HY견고딕" pitchFamily="18" charset="-127"/>
              </a:defRPr>
            </a:lvl1pPr>
          </a:lstStyle>
          <a:p>
            <a:pPr>
              <a:defRPr/>
            </a:pPr>
            <a:fld id="{1903EE08-0F50-41C0-84D6-7C5BF1F15E9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260350"/>
            <a:ext cx="43211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Slide Text Here</a:t>
            </a:r>
          </a:p>
        </p:txBody>
      </p:sp>
      <p:sp>
        <p:nvSpPr>
          <p:cNvPr id="103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534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en-US" altLang="ko-KR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3" r:id="rId1"/>
    <p:sldLayoutId id="2147488144" r:id="rId2"/>
    <p:sldLayoutId id="2147488145" r:id="rId3"/>
    <p:sldLayoutId id="2147488146" r:id="rId4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9pPr>
    </p:titleStyle>
    <p:bodyStyle>
      <a:lvl1pPr marL="219075" indent="-219075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•"/>
        <a:defRPr kumimoji="1" sz="2000" b="1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504825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Font typeface="Arial" charset="0"/>
        <a:buChar char="•"/>
        <a:defRPr kumimoji="1" sz="1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819150" indent="-238125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Font typeface="Arial" charset="0"/>
        <a:buChar char="•"/>
        <a:defRPr kumimoji="1" sz="1400" b="1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066800" indent="-180975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1200" b="1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1336675" indent="-30638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1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17653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6pPr>
      <a:lvl7pPr marL="22225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7pPr>
      <a:lvl8pPr marL="26797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8pPr>
      <a:lvl9pPr marL="31369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235743" y="6553200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7" name="그림 6" descr="bar.png"/>
          <p:cNvPicPr>
            <a:picLocks noChangeAspect="1"/>
          </p:cNvPicPr>
          <p:nvPr userDrawn="1"/>
        </p:nvPicPr>
        <p:blipFill>
          <a:blip r:embed="rId6" cstate="print"/>
          <a:srcRect t="86305" b="1981"/>
          <a:stretch>
            <a:fillRect/>
          </a:stretch>
        </p:blipFill>
        <p:spPr>
          <a:xfrm>
            <a:off x="250825" y="228600"/>
            <a:ext cx="8642350" cy="719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/>
          <p:cNvSpPr/>
          <p:nvPr userDrawn="1"/>
        </p:nvSpPr>
        <p:spPr>
          <a:xfrm>
            <a:off x="235743" y="908348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2057" name="그림 8" descr="bkl-kor.png"/>
          <p:cNvPicPr>
            <a:picLocks noChangeAspect="1"/>
          </p:cNvPicPr>
          <p:nvPr userDrawn="1"/>
        </p:nvPicPr>
        <p:blipFill>
          <a:blip r:embed="rId7" cstate="print">
            <a:lum bright="30000"/>
            <a:grayscl/>
          </a:blip>
          <a:srcRect/>
          <a:stretch>
            <a:fillRect/>
          </a:stretch>
        </p:blipFill>
        <p:spPr bwMode="auto">
          <a:xfrm>
            <a:off x="7392988" y="6165850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680200"/>
            <a:ext cx="192087" cy="12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defRPr sz="1000">
                <a:solidFill>
                  <a:srgbClr val="6C9099"/>
                </a:solidFill>
                <a:latin typeface="+mj-lt"/>
                <a:ea typeface="HY견고딕" pitchFamily="18" charset="-127"/>
              </a:defRPr>
            </a:lvl1pPr>
          </a:lstStyle>
          <a:p>
            <a:pPr>
              <a:defRPr/>
            </a:pPr>
            <a:fld id="{06B2C09B-B292-44E2-B7D0-C47D9694BDF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205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260350"/>
            <a:ext cx="43211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Slide Text Here</a:t>
            </a:r>
          </a:p>
        </p:txBody>
      </p:sp>
      <p:sp>
        <p:nvSpPr>
          <p:cNvPr id="2060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534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en-US" altLang="ko-KR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pic>
        <p:nvPicPr>
          <p:cNvPr id="2061" name="그림 10" descr="eng_all.png"/>
          <p:cNvPicPr>
            <a:picLocks noChangeAspect="1"/>
          </p:cNvPicPr>
          <p:nvPr userDrawn="1"/>
        </p:nvPicPr>
        <p:blipFill>
          <a:blip r:embed="rId8" cstate="print">
            <a:lum bright="100000"/>
          </a:blip>
          <a:srcRect/>
          <a:stretch>
            <a:fillRect/>
          </a:stretch>
        </p:blipFill>
        <p:spPr bwMode="auto">
          <a:xfrm>
            <a:off x="7977188" y="393700"/>
            <a:ext cx="7096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32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288" y="379413"/>
            <a:ext cx="1368425" cy="40957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47" r:id="rId1"/>
    <p:sldLayoutId id="2147488148" r:id="rId2"/>
    <p:sldLayoutId id="2147488149" r:id="rId3"/>
    <p:sldLayoutId id="2147488150" r:id="rId4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9pPr>
    </p:titleStyle>
    <p:bodyStyle>
      <a:lvl1pPr marL="219075" indent="-219075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•"/>
        <a:defRPr kumimoji="1" sz="2000" b="1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504825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Font typeface="Arial" charset="0"/>
        <a:buChar char="•"/>
        <a:defRPr kumimoji="1" sz="1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819150" indent="-238125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Font typeface="Arial" charset="0"/>
        <a:buChar char="•"/>
        <a:defRPr kumimoji="1" sz="1400" b="1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066800" indent="-180975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1200" b="1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1336675" indent="-30638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1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17653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6pPr>
      <a:lvl7pPr marL="22225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7pPr>
      <a:lvl8pPr marL="26797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8pPr>
      <a:lvl9pPr marL="31369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235743" y="6553200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7" name="그림 6" descr="bar.png"/>
          <p:cNvPicPr>
            <a:picLocks noChangeAspect="1"/>
          </p:cNvPicPr>
          <p:nvPr userDrawn="1"/>
        </p:nvPicPr>
        <p:blipFill>
          <a:blip r:embed="rId6" cstate="print"/>
          <a:srcRect t="86305" b="1981"/>
          <a:stretch>
            <a:fillRect/>
          </a:stretch>
        </p:blipFill>
        <p:spPr>
          <a:xfrm>
            <a:off x="250825" y="228600"/>
            <a:ext cx="8642350" cy="719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/>
          <p:cNvSpPr/>
          <p:nvPr userDrawn="1"/>
        </p:nvSpPr>
        <p:spPr>
          <a:xfrm>
            <a:off x="235743" y="908348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dirty="0">
              <a:solidFill>
                <a:srgbClr val="FFFFFF"/>
              </a:solidFill>
            </a:endParaRPr>
          </a:p>
        </p:txBody>
      </p:sp>
      <p:pic>
        <p:nvPicPr>
          <p:cNvPr id="3081" name="그림 8" descr="bkl-kor.png"/>
          <p:cNvPicPr>
            <a:picLocks noChangeAspect="1"/>
          </p:cNvPicPr>
          <p:nvPr userDrawn="1"/>
        </p:nvPicPr>
        <p:blipFill>
          <a:blip r:embed="rId7" cstate="print">
            <a:lum bright="30000"/>
            <a:grayscl/>
          </a:blip>
          <a:srcRect/>
          <a:stretch>
            <a:fillRect/>
          </a:stretch>
        </p:blipFill>
        <p:spPr bwMode="auto">
          <a:xfrm>
            <a:off x="7392988" y="6165850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680200"/>
            <a:ext cx="192087" cy="12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defRPr sz="1000">
                <a:solidFill>
                  <a:srgbClr val="6C9099"/>
                </a:solidFill>
                <a:latin typeface="+mj-lt"/>
                <a:ea typeface="HY견고딕" pitchFamily="18" charset="-127"/>
              </a:defRPr>
            </a:lvl1pPr>
          </a:lstStyle>
          <a:p>
            <a:pPr>
              <a:defRPr/>
            </a:pPr>
            <a:fld id="{A873284E-B76F-4CC4-8FEB-A1528F8F37F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308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260350"/>
            <a:ext cx="43211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Slide Text Here</a:t>
            </a:r>
          </a:p>
        </p:txBody>
      </p:sp>
      <p:sp>
        <p:nvSpPr>
          <p:cNvPr id="308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534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en-US" altLang="ko-KR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1" r:id="rId1"/>
    <p:sldLayoutId id="2147488152" r:id="rId2"/>
    <p:sldLayoutId id="2147488153" r:id="rId3"/>
    <p:sldLayoutId id="2147488154" r:id="rId4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Tahoma" pitchFamily="34" charset="0"/>
          <a:ea typeface="HY헤드라인M" pitchFamily="18" charset="-127"/>
        </a:defRPr>
      </a:lvl9pPr>
    </p:titleStyle>
    <p:bodyStyle>
      <a:lvl1pPr marL="219075" indent="-219075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•"/>
        <a:defRPr kumimoji="1" sz="2000" b="1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504825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Font typeface="Arial" charset="0"/>
        <a:buChar char="•"/>
        <a:defRPr kumimoji="1" sz="1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819150" indent="-238125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SzPct val="100000"/>
        <a:buFont typeface="Arial" charset="0"/>
        <a:buChar char="•"/>
        <a:defRPr kumimoji="1" sz="1400" b="1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066800" indent="-180975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1200" b="1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1336675" indent="-30638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1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17653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6pPr>
      <a:lvl7pPr marL="22225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7pPr>
      <a:lvl8pPr marL="26797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8pPr>
      <a:lvl9pPr marL="3136900" indent="-2540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235743" y="6553200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2000" b="1" dirty="0">
              <a:solidFill>
                <a:srgbClr val="FFFFFF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11" name="그림 10" descr="bar.png"/>
          <p:cNvPicPr>
            <a:picLocks noChangeAspect="1"/>
          </p:cNvPicPr>
          <p:nvPr userDrawn="1"/>
        </p:nvPicPr>
        <p:blipFill>
          <a:blip r:embed="rId16" cstate="print"/>
          <a:srcRect t="86305" b="1981"/>
          <a:stretch>
            <a:fillRect/>
          </a:stretch>
        </p:blipFill>
        <p:spPr>
          <a:xfrm>
            <a:off x="250825" y="228600"/>
            <a:ext cx="8642350" cy="719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/>
          <p:cNvSpPr/>
          <p:nvPr userDrawn="1"/>
        </p:nvSpPr>
        <p:spPr>
          <a:xfrm>
            <a:off x="235743" y="908349"/>
            <a:ext cx="8677276" cy="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2000" b="1" dirty="0">
              <a:solidFill>
                <a:srgbClr val="FFFFFF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1028" name="그림 8" descr="kor_가로.gif"/>
          <p:cNvPicPr>
            <a:picLocks noChangeAspect="1"/>
          </p:cNvPicPr>
          <p:nvPr userDrawn="1"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15200" y="6153150"/>
            <a:ext cx="138698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6989763" y="6537325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atinLnBrk="0">
              <a:defRPr/>
            </a:pPr>
            <a:fld id="{99E3B305-8E2A-435C-A8B1-9A0536B57397}" type="slidenum">
              <a:rPr lang="ko-KR" altLang="en-US" smtClean="0">
                <a:solidFill>
                  <a:srgbClr val="FFFFFF"/>
                </a:solidFill>
              </a:rPr>
              <a:pPr latinLnBrk="0"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644525"/>
            <a:ext cx="86677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19063"/>
            <a:ext cx="864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pic>
        <p:nvPicPr>
          <p:cNvPr id="9" name="그림 8" descr="한국타이어[1] [변환됨].png"/>
          <p:cNvPicPr>
            <a:picLocks noChangeAspect="1"/>
          </p:cNvPicPr>
          <p:nvPr userDrawn="1"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6324600"/>
            <a:ext cx="1499993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55" r:id="rId1"/>
    <p:sldLayoutId id="2147488156" r:id="rId2"/>
    <p:sldLayoutId id="2147488157" r:id="rId3"/>
    <p:sldLayoutId id="2147488158" r:id="rId4"/>
    <p:sldLayoutId id="2147488159" r:id="rId5"/>
    <p:sldLayoutId id="2147488160" r:id="rId6"/>
    <p:sldLayoutId id="2147488161" r:id="rId7"/>
    <p:sldLayoutId id="2147488162" r:id="rId8"/>
    <p:sldLayoutId id="2147488163" r:id="rId9"/>
    <p:sldLayoutId id="2147488164" r:id="rId10"/>
    <p:sldLayoutId id="2147488165" r:id="rId11"/>
    <p:sldLayoutId id="2147488166" r:id="rId12"/>
    <p:sldLayoutId id="2147488167" r:id="rId13"/>
    <p:sldLayoutId id="214748816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가는각진제목체" pitchFamily="18" charset="-127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50000"/>
        </a:spcAft>
        <a:buClr>
          <a:srgbClr val="535355"/>
        </a:buClr>
        <a:buFont typeface="Times" pitchFamily="18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0"/>
        </a:spcBef>
        <a:spcAft>
          <a:spcPct val="5000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914400" indent="-231775" algn="l" rtl="0" eaLnBrk="0" fontAlgn="base" hangingPunct="0">
        <a:spcBef>
          <a:spcPct val="0"/>
        </a:spcBef>
        <a:spcAft>
          <a:spcPct val="5000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262063" indent="-231775" algn="l" rtl="0" eaLnBrk="0" fontAlgn="base" hangingPunct="0"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597025" indent="-217488" algn="l" rtl="0" eaLnBrk="0" fontAlgn="base" hangingPunct="0">
        <a:spcBef>
          <a:spcPct val="0"/>
        </a:spcBef>
        <a:spcAft>
          <a:spcPct val="5000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054225" indent="-217488" algn="l" rtl="0" fontAlgn="base">
        <a:spcBef>
          <a:spcPct val="0"/>
        </a:spcBef>
        <a:spcAft>
          <a:spcPct val="5000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511425" indent="-217488" algn="l" rtl="0" fontAlgn="base">
        <a:spcBef>
          <a:spcPct val="0"/>
        </a:spcBef>
        <a:spcAft>
          <a:spcPct val="5000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2968625" indent="-217488" algn="l" rtl="0" fontAlgn="base">
        <a:spcBef>
          <a:spcPct val="0"/>
        </a:spcBef>
        <a:spcAft>
          <a:spcPct val="5000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425825" indent="-217488" algn="l" rtl="0" fontAlgn="base">
        <a:spcBef>
          <a:spcPct val="0"/>
        </a:spcBef>
        <a:spcAft>
          <a:spcPct val="5000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ccourt.go.kr/" TargetMode="External"/><Relationship Id="rId2" Type="http://schemas.openxmlformats.org/officeDocument/2006/relationships/hyperlink" Target="https://glaw.scourt.go.k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law.scourt.go.kr/wsjo/panre/sjo100.do?contId=3210484&amp;q=%EA%B8%B0%EB%B6%80&amp;nq=&amp;w=panre&amp;section=panre_tot&amp;subw=&amp;subsection=&amp;subId=1&amp;csq=&amp;groups=6,7,5,9&amp;category=&amp;outmax=1&amp;msort=d:1:1,s:6:0,p:2:0&amp;onlycount=&amp;sp=&amp;d1=&amp;d2=&amp;d3=&amp;d4=&amp;d5=&amp;pg=1&amp;p1=&amp;p2=&amp;p3=&amp;p4=&amp;p5=&amp;p6=&amp;p7=&amp;p8=&amp;p9=&amp;p10=&amp;p11=&amp;p12=&amp;sysCd=WSJO&amp;tabGbnCd=&amp;saNo=&amp;joNo=&amp;lawNm=&amp;hanjaYn=N&amp;userSrchHistNo=&amp;poption=&amp;srch=&amp;range=&amp;daewbyn=N&amp;smpryn=N&amp;idgJyul=01&amp;newsimyn=Y&amp;tabId=&amp;save=N&amp;bubNm=#/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law.scourt.go.kr/wsjo/panre/sjo100.do?contId=2059707&amp;q=%EA%B8%B0%EB%B6%80%EA%B8%88%ED%92%88&amp;nq=&amp;w=panre&amp;section=panre_tot&amp;subw=&amp;subsection=&amp;subId=1&amp;csq=&amp;groups=6,7,5,9&amp;category=&amp;outmax=1&amp;msort=d:1:1,s:6:0,p:2:0&amp;onlycount=&amp;sp=&amp;d1=&amp;d2=&amp;d3=&amp;d4=&amp;d5=&amp;pg=12&amp;p1=&amp;p2=&amp;p3=&amp;p4=&amp;p5=&amp;p6=&amp;p7=&amp;p8=&amp;p9=&amp;p10=&amp;p11=&amp;p12=&amp;sysCd=WSJO&amp;tabGbnCd=&amp;saNo=&amp;joNo=&amp;lawNm=&amp;hanjaYn=N&amp;userSrchHistNo=&amp;poption=&amp;srch=&amp;range=&amp;daewbyn=N&amp;smpryn=N&amp;idgJyul=01&amp;newsimyn=Y&amp;tabId=&amp;save=N&amp;bubNm=#/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law.scourt.go.kr/wsjo/panre/sjo100.do?contId=2229934&amp;q=2011%EB%91%9021447&amp;nq=&amp;w=yegu&amp;section=yegu_tot&amp;subw=&amp;subsection=&amp;subId=&amp;csq=&amp;groups=&amp;category=&amp;outmax=1&amp;msort=&amp;onlycount=&amp;sp=&amp;d1=&amp;d2=&amp;d3=&amp;d4=&amp;d5=&amp;pg=0&amp;p1=&amp;p2=01&amp;p3=&amp;p4=&amp;p5=&amp;p6=&amp;p7=&amp;p8=&amp;p9=&amp;p10=&amp;p11=&amp;p12=&amp;sysCd=&amp;tabGbnCd=&amp;saNo=&amp;joNo=&amp;lawNm=&amp;hanjaYn=N&amp;userSrchHistNo=&amp;poption=&amp;srch=&amp;range=&amp;daewbyn=N&amp;smpryn=N&amp;idgJyul=&amp;newsimyn=&amp;tabId=#/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leg.go.kr/lawinfo/governmentLegislation/process/processSchedu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rdic.naver.com/detail.nhn?docid=30274500" TargetMode="External"/><Relationship Id="rId2" Type="http://schemas.openxmlformats.org/officeDocument/2006/relationships/hyperlink" Target="http://krdic.naver.com/detail.nhn?docid=58821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dic.naver.com/detail.nhn?docid=3548840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go.kr/LSW/lsInfoP.do?lsiSeq=208466&amp;efYd=20190423#AJAX" TargetMode="External"/><Relationship Id="rId2" Type="http://schemas.openxmlformats.org/officeDocument/2006/relationships/hyperlink" Target="http://www.law.go.kr/lsSc.do?tabMenuId=tab18&amp;query=%EA%B8%B0%EB%B6%80#AJA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.go.kr/lsSc.do?tabMenuId=tab18&amp;query=%EA%B8%B0%EB%B6%80#AJA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ar.png"/>
          <p:cNvPicPr>
            <a:picLocks noChangeAspect="1"/>
          </p:cNvPicPr>
          <p:nvPr/>
        </p:nvPicPr>
        <p:blipFill>
          <a:blip r:embed="rId3" cstate="print"/>
          <a:srcRect t="86305" b="1981"/>
          <a:stretch>
            <a:fillRect/>
          </a:stretch>
        </p:blipFill>
        <p:spPr>
          <a:xfrm>
            <a:off x="0" y="2498725"/>
            <a:ext cx="9156700" cy="2447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 descr="bar.png"/>
          <p:cNvPicPr>
            <a:picLocks noChangeAspect="1"/>
          </p:cNvPicPr>
          <p:nvPr/>
        </p:nvPicPr>
        <p:blipFill>
          <a:blip r:embed="rId3" cstate="print">
            <a:lum bright="-12000"/>
          </a:blip>
          <a:srcRect t="86305" b="1981"/>
          <a:stretch>
            <a:fillRect/>
          </a:stretch>
        </p:blipFill>
        <p:spPr>
          <a:xfrm>
            <a:off x="0" y="2336800"/>
            <a:ext cx="9144000" cy="1152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270125"/>
            <a:ext cx="6696075" cy="1219200"/>
          </a:xfrm>
        </p:spPr>
        <p:txBody>
          <a:bodyPr/>
          <a:lstStyle/>
          <a:p>
            <a:pPr eaLnBrk="1" latinLnBrk="0" hangingPunct="1">
              <a:lnSpc>
                <a:spcPct val="130000"/>
              </a:lnSpc>
              <a:spcBef>
                <a:spcPct val="100000"/>
              </a:spcBef>
            </a:pPr>
            <a:r>
              <a:rPr lang="ko-KR" altLang="en-US" sz="3600" b="0" dirty="0">
                <a:solidFill>
                  <a:schemeClr val="bg1"/>
                </a:solidFill>
              </a:rPr>
              <a:t>기부와 판례</a:t>
            </a:r>
            <a:r>
              <a:rPr lang="en-US" altLang="ko-KR" sz="3600" b="0" dirty="0">
                <a:solidFill>
                  <a:schemeClr val="bg1"/>
                </a:solidFill>
              </a:rPr>
              <a:t>, </a:t>
            </a:r>
            <a:r>
              <a:rPr lang="ko-KR" altLang="en-US" sz="3600" b="0" dirty="0">
                <a:solidFill>
                  <a:schemeClr val="bg1"/>
                </a:solidFill>
              </a:rPr>
              <a:t>그리고 </a:t>
            </a:r>
            <a:r>
              <a:rPr lang="ko-KR" altLang="en-US" sz="3600" b="0" dirty="0" smtClean="0">
                <a:solidFill>
                  <a:schemeClr val="bg1"/>
                </a:solidFill>
              </a:rPr>
              <a:t>세법개정</a:t>
            </a:r>
            <a:endParaRPr lang="ko-KR" altLang="ko-KR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9" y="3562350"/>
            <a:ext cx="6141120" cy="1317625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  <a:spcAft>
                <a:spcPct val="0"/>
              </a:spcAft>
            </a:pPr>
            <a:r>
              <a:rPr lang="ko-KR" altLang="en-US" sz="1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서울시립대학교 세무학과 </a:t>
            </a:r>
            <a:r>
              <a:rPr lang="en-US" altLang="ko-KR" sz="1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세무전문대학원 </a:t>
            </a:r>
            <a:endParaRPr lang="en-US" altLang="ko-KR" sz="18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r" eaLnBrk="1" hangingPunct="1">
              <a:lnSpc>
                <a:spcPct val="150000"/>
              </a:lnSpc>
              <a:spcAft>
                <a:spcPct val="0"/>
              </a:spcAft>
            </a:pPr>
            <a:r>
              <a:rPr lang="ko-KR" altLang="en-US" sz="1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박훈 교수</a:t>
            </a:r>
            <a:endParaRPr lang="en-US" altLang="ko-KR" sz="18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752" name="AutoShape 12" descr="http://www.hizeaero.com/home2012/images/main_logo.gif"/>
          <p:cNvSpPr>
            <a:spLocks noChangeAspect="1" noChangeArrowheads="1"/>
          </p:cNvSpPr>
          <p:nvPr/>
        </p:nvSpPr>
        <p:spPr bwMode="auto">
          <a:xfrm>
            <a:off x="179512" y="279400"/>
            <a:ext cx="340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23528" y="4046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 smtClean="0"/>
              <a:t>비영리콜로키움</a:t>
            </a:r>
            <a:r>
              <a:rPr lang="ko-KR" altLang="en-US" sz="2400" dirty="0" smtClean="0"/>
              <a:t> 발표자료</a:t>
            </a:r>
            <a:endParaRPr lang="en-US" altLang="ko-KR" sz="2400" dirty="0"/>
          </a:p>
          <a:p>
            <a:r>
              <a:rPr lang="en-US" altLang="ko-KR" sz="2400" dirty="0"/>
              <a:t>(</a:t>
            </a:r>
            <a:r>
              <a:rPr lang="en-US" altLang="ko-KR" sz="2400" dirty="0" smtClean="0"/>
              <a:t>2019.8.30)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72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/>
              <a:t>[1] </a:t>
            </a:r>
            <a:r>
              <a:rPr lang="ko-KR" altLang="en-US" dirty="0" smtClean="0"/>
              <a:t>기부관련 기본제도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None/>
            </a:pPr>
            <a:r>
              <a:rPr lang="en-US" altLang="ko-KR" sz="1800" dirty="0" smtClean="0"/>
              <a:t>3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제도 </a:t>
            </a:r>
            <a:r>
              <a:rPr lang="ko-KR" altLang="en-US" sz="1800" dirty="0" smtClean="0"/>
              <a:t>설명 </a:t>
            </a:r>
            <a:r>
              <a:rPr lang="en-US" altLang="ko-KR" sz="1800" dirty="0" smtClean="0"/>
              <a:t>(2)</a:t>
            </a:r>
          </a:p>
          <a:p>
            <a:pPr marL="285750" lvl="1" indent="0">
              <a:buNone/>
            </a:pPr>
            <a:endParaRPr lang="en-US" altLang="ko-KR" sz="1800" kern="0" dirty="0">
              <a:latin typeface="+mj-lt"/>
            </a:endParaRPr>
          </a:p>
          <a:p>
            <a:pPr marL="571500" lvl="1" indent="-285750"/>
            <a:r>
              <a:rPr lang="ko-KR" altLang="en-US" sz="1800" kern="0" dirty="0" smtClean="0">
                <a:latin typeface="+mj-lt"/>
              </a:rPr>
              <a:t>공익법인 과세제도</a:t>
            </a:r>
            <a:endParaRPr lang="en-US" altLang="ko-KR" sz="1800" kern="0" dirty="0" smtClean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endParaRPr lang="en-US" altLang="ko-KR" b="0" dirty="0" smtClean="0"/>
          </a:p>
          <a:p>
            <a:pPr lvl="1">
              <a:buFont typeface="Wingdings" pitchFamily="2" charset="2"/>
              <a:buChar char="ü"/>
            </a:pPr>
            <a:r>
              <a:rPr lang="ko-KR" altLang="en-US" b="0" dirty="0" smtClean="0"/>
              <a:t>공익법인 자체의 현황 파악이 쉽지 않음</a:t>
            </a:r>
            <a:endParaRPr lang="en-US" altLang="ko-KR" b="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b="0" dirty="0" smtClean="0"/>
              <a:t>2017</a:t>
            </a:r>
            <a:r>
              <a:rPr lang="ko-KR" altLang="en-US" b="0" dirty="0"/>
              <a:t>년 기준 민법상 비영리법인과 </a:t>
            </a:r>
            <a:r>
              <a:rPr lang="ko-KR" altLang="en-US" b="0" dirty="0" smtClean="0"/>
              <a:t>공익법인</a:t>
            </a:r>
            <a:r>
              <a:rPr lang="en-US" altLang="ko-KR" b="0" dirty="0" smtClean="0"/>
              <a:t>(</a:t>
            </a:r>
            <a:r>
              <a:rPr lang="ko-KR" altLang="en-US" b="0" dirty="0"/>
              <a:t>공익법인법상 공익법인</a:t>
            </a:r>
            <a:r>
              <a:rPr lang="en-US" altLang="ko-KR" b="0" dirty="0"/>
              <a:t>)</a:t>
            </a:r>
            <a:r>
              <a:rPr lang="ko-KR" altLang="en-US" b="0" dirty="0"/>
              <a:t>의 합을 </a:t>
            </a:r>
            <a:r>
              <a:rPr lang="en-US" altLang="ko-KR" b="0" dirty="0"/>
              <a:t>21,652</a:t>
            </a:r>
            <a:r>
              <a:rPr lang="ko-KR" altLang="en-US" b="0" dirty="0"/>
              <a:t>개로 </a:t>
            </a:r>
            <a:r>
              <a:rPr lang="ko-KR" altLang="en-US" b="0" dirty="0" smtClean="0"/>
              <a:t>파악</a:t>
            </a:r>
            <a:r>
              <a:rPr lang="en-US" altLang="ko-KR" b="0" dirty="0" smtClean="0"/>
              <a:t>(</a:t>
            </a:r>
            <a:r>
              <a:rPr lang="ko-KR" altLang="en-US" b="0" dirty="0" err="1" smtClean="0"/>
              <a:t>아름다운재단</a:t>
            </a:r>
            <a:r>
              <a:rPr lang="en-US" altLang="ko-KR" b="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endParaRPr lang="en-US" altLang="ko-KR" b="0" dirty="0" smtClean="0"/>
          </a:p>
          <a:p>
            <a:pPr lvl="1">
              <a:buFont typeface="Wingdings" pitchFamily="2" charset="2"/>
              <a:buChar char="ü"/>
            </a:pPr>
            <a:r>
              <a:rPr lang="ko-KR" altLang="en-US" b="0" dirty="0"/>
              <a:t>국세와 지방세상 다양한 혜택과 협력의무가 </a:t>
            </a:r>
            <a:r>
              <a:rPr lang="ko-KR" altLang="en-US" b="0" dirty="0" smtClean="0"/>
              <a:t>부여</a:t>
            </a:r>
            <a:endParaRPr lang="en-US" altLang="ko-KR" b="0" dirty="0" smtClean="0"/>
          </a:p>
          <a:p>
            <a:pPr lvl="1">
              <a:buFont typeface="Wingdings" pitchFamily="2" charset="2"/>
              <a:buChar char="Ø"/>
            </a:pPr>
            <a:endParaRPr lang="en-US" altLang="ko-KR" b="0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ko-KR" b="0" kern="0" dirty="0" smtClean="0">
                <a:latin typeface="+mj-lt"/>
              </a:rPr>
              <a:t>(</a:t>
            </a:r>
            <a:r>
              <a:rPr lang="ko-KR" altLang="en-US" b="0" kern="0" dirty="0" smtClean="0">
                <a:latin typeface="+mj-lt"/>
              </a:rPr>
              <a:t>문제점 고민 필요</a:t>
            </a:r>
            <a:r>
              <a:rPr lang="en-US" altLang="ko-KR" b="0" kern="0" dirty="0" smtClean="0">
                <a:latin typeface="+mj-lt"/>
              </a:rPr>
              <a:t>)</a:t>
            </a:r>
            <a:endParaRPr lang="en-US" altLang="ko-KR" b="0" kern="0" dirty="0">
              <a:latin typeface="+mj-lt"/>
            </a:endParaRPr>
          </a:p>
          <a:p>
            <a:pPr marL="276225" lvl="1" indent="0">
              <a:buNone/>
            </a:pPr>
            <a:r>
              <a:rPr lang="en-US" altLang="ko-KR" b="0" dirty="0"/>
              <a:t>ⅰ) </a:t>
            </a:r>
            <a:r>
              <a:rPr lang="ko-KR" altLang="en-US" b="0" dirty="0"/>
              <a:t>공익법인을 중심으로 단일화된 체계적인 구조가 아니고 복잡하다는 점</a:t>
            </a:r>
            <a:r>
              <a:rPr lang="en-US" altLang="ko-KR" b="0" dirty="0"/>
              <a:t>, </a:t>
            </a:r>
            <a:endParaRPr lang="en-US" altLang="ko-KR" b="0" dirty="0" smtClean="0"/>
          </a:p>
          <a:p>
            <a:pPr marL="276225" lvl="1" indent="0">
              <a:buNone/>
            </a:pPr>
            <a:r>
              <a:rPr lang="en-US" altLang="ko-KR" b="0" dirty="0" smtClean="0"/>
              <a:t>ⅱ</a:t>
            </a:r>
            <a:r>
              <a:rPr lang="en-US" altLang="ko-KR" b="0" dirty="0"/>
              <a:t>) </a:t>
            </a:r>
            <a:r>
              <a:rPr lang="ko-KR" altLang="en-US" b="0" dirty="0" smtClean="0"/>
              <a:t>투명성확보와 </a:t>
            </a:r>
            <a:r>
              <a:rPr lang="ko-KR" altLang="en-US" b="0" dirty="0"/>
              <a:t>관련된 </a:t>
            </a:r>
            <a:r>
              <a:rPr lang="ko-KR" altLang="en-US" b="0" dirty="0"/>
              <a:t>가산세 부담이 과중하다는 점</a:t>
            </a:r>
            <a:r>
              <a:rPr lang="en-US" altLang="ko-KR" b="0" dirty="0"/>
              <a:t>, </a:t>
            </a:r>
            <a:endParaRPr lang="en-US" altLang="ko-KR" b="0" dirty="0" smtClean="0"/>
          </a:p>
          <a:p>
            <a:pPr marL="276225" lvl="1" indent="0">
              <a:buNone/>
            </a:pPr>
            <a:r>
              <a:rPr lang="en-US" altLang="ko-KR" b="0" dirty="0" smtClean="0"/>
              <a:t>ⅲ</a:t>
            </a:r>
            <a:r>
              <a:rPr lang="en-US" altLang="ko-KR" b="0" dirty="0"/>
              <a:t>) </a:t>
            </a:r>
            <a:r>
              <a:rPr lang="ko-KR" altLang="en-US" b="0" dirty="0"/>
              <a:t>세제혜택까지 고려하는 다양한 </a:t>
            </a:r>
            <a:r>
              <a:rPr lang="ko-KR" altLang="en-US" b="0" dirty="0" smtClean="0"/>
              <a:t>기부자의 </a:t>
            </a:r>
            <a:r>
              <a:rPr lang="ko-KR" altLang="en-US" b="0" dirty="0"/>
              <a:t>의사를 제대로 반영하지 못하고 있다는 점</a:t>
            </a:r>
            <a:r>
              <a:rPr lang="en-US" altLang="ko-KR" b="0" dirty="0"/>
              <a:t>, </a:t>
            </a:r>
            <a:endParaRPr lang="en-US" altLang="ko-KR" b="0" dirty="0" smtClean="0"/>
          </a:p>
          <a:p>
            <a:pPr marL="276225" lvl="1" indent="0">
              <a:buNone/>
            </a:pPr>
            <a:r>
              <a:rPr lang="en-US" altLang="ko-KR" b="0" dirty="0" smtClean="0"/>
              <a:t>ⅳ</a:t>
            </a:r>
            <a:r>
              <a:rPr lang="en-US" altLang="ko-KR" b="0" dirty="0"/>
              <a:t>) </a:t>
            </a:r>
            <a:r>
              <a:rPr lang="ko-KR" altLang="en-US" b="0" dirty="0"/>
              <a:t>공익법인을 통한 경영권 지배에 </a:t>
            </a:r>
            <a:r>
              <a:rPr lang="ko-KR" altLang="en-US" b="0" dirty="0" smtClean="0"/>
              <a:t>대해서 </a:t>
            </a:r>
            <a:r>
              <a:rPr lang="ko-KR" altLang="en-US" b="0" dirty="0"/>
              <a:t>세제상 취급이 일관되지 않다는 </a:t>
            </a:r>
            <a:r>
              <a:rPr lang="ko-KR" altLang="en-US" b="0" dirty="0" smtClean="0"/>
              <a:t>점 등</a:t>
            </a:r>
            <a:endParaRPr lang="ko-KR" alt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6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[2] </a:t>
            </a:r>
            <a:r>
              <a:rPr lang="ko-KR" altLang="en-US" dirty="0" smtClean="0"/>
              <a:t>기부관련 </a:t>
            </a:r>
            <a:r>
              <a:rPr lang="ko-KR" altLang="en-US" dirty="0" smtClean="0"/>
              <a:t>주요 판례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None/>
            </a:pPr>
            <a:r>
              <a:rPr lang="en-US" altLang="ko-KR" sz="1800" dirty="0" smtClean="0"/>
              <a:t>1</a:t>
            </a:r>
            <a:r>
              <a:rPr lang="en-US" altLang="ko-KR" sz="1800" dirty="0"/>
              <a:t>. </a:t>
            </a:r>
            <a:r>
              <a:rPr lang="ko-KR" altLang="en-US" sz="1800" dirty="0"/>
              <a:t>판례의 의의</a:t>
            </a:r>
            <a:endParaRPr lang="en-US" altLang="ko-KR" sz="1800" dirty="0"/>
          </a:p>
          <a:p>
            <a:pPr marL="285750" lvl="1" indent="0">
              <a:buFontTx/>
              <a:buNone/>
            </a:pPr>
            <a:endParaRPr lang="en-US" altLang="ko-KR" sz="1800" dirty="0" smtClean="0"/>
          </a:p>
          <a:p>
            <a:pPr marL="571500" lvl="1" indent="-285750"/>
            <a:r>
              <a:rPr lang="ko-KR" altLang="en-US" sz="1800" dirty="0" smtClean="0"/>
              <a:t>통상 법원의 판단을 말함</a:t>
            </a:r>
            <a:endParaRPr lang="en-US" altLang="ko-KR" sz="1800" dirty="0" smtClean="0"/>
          </a:p>
          <a:p>
            <a:pPr marL="571500" lvl="1" indent="-285750"/>
            <a:endParaRPr lang="en-US" altLang="ko-KR" sz="1800" dirty="0"/>
          </a:p>
          <a:p>
            <a:pPr marL="571500" lvl="1" indent="-285750"/>
            <a:r>
              <a:rPr lang="ko-KR" altLang="en-US" sz="1800" dirty="0" smtClean="0"/>
              <a:t>법원이 법령의 최종적인 유권해석기관</a:t>
            </a:r>
            <a:endParaRPr lang="en-US" altLang="ko-KR" sz="1800" dirty="0" smtClean="0"/>
          </a:p>
          <a:p>
            <a:pPr marL="571500" lvl="1" indent="-285750"/>
            <a:endParaRPr lang="en-US" altLang="ko-KR" sz="1800" dirty="0" smtClean="0"/>
          </a:p>
          <a:p>
            <a:pPr marL="571500" lvl="1" indent="-285750"/>
            <a:r>
              <a:rPr lang="en-US" altLang="ko-KR" sz="1800" dirty="0" smtClean="0"/>
              <a:t>3</a:t>
            </a:r>
            <a:r>
              <a:rPr lang="ko-KR" altLang="en-US" sz="1800" dirty="0" err="1" smtClean="0"/>
              <a:t>심제가</a:t>
            </a:r>
            <a:r>
              <a:rPr lang="ko-KR" altLang="en-US" sz="1800" dirty="0" smtClean="0"/>
              <a:t> 원칙</a:t>
            </a:r>
            <a:endParaRPr lang="en-US" altLang="ko-KR" sz="1800" dirty="0" smtClean="0"/>
          </a:p>
          <a:p>
            <a:pPr marL="571500" lvl="1" indent="-285750"/>
            <a:endParaRPr lang="en-US" altLang="ko-KR" sz="1800" dirty="0" smtClean="0"/>
          </a:p>
          <a:p>
            <a:pPr marL="571500" lvl="1" indent="-285750"/>
            <a:r>
              <a:rPr lang="ko-KR" altLang="en-US" sz="1800" dirty="0" smtClean="0"/>
              <a:t>헌법재판소를 통해 법률 자체의 위헌성이 다투어지기도 함</a:t>
            </a:r>
            <a:endParaRPr lang="en-US" altLang="ko-KR" sz="1800" dirty="0" smtClean="0"/>
          </a:p>
          <a:p>
            <a:pPr marL="571500" lvl="1" indent="-285750"/>
            <a:endParaRPr lang="en-US" altLang="ko-KR" sz="1800" dirty="0"/>
          </a:p>
          <a:p>
            <a:pPr marL="571500" lvl="1" indent="-285750"/>
            <a:r>
              <a:rPr lang="en-US" altLang="ko-KR" sz="1800" dirty="0" smtClean="0">
                <a:hlinkClick r:id="rId2"/>
              </a:rPr>
              <a:t>https</a:t>
            </a:r>
            <a:r>
              <a:rPr lang="en-US" altLang="ko-KR" sz="1800" dirty="0">
                <a:hlinkClick r:id="rId2"/>
              </a:rPr>
              <a:t>://</a:t>
            </a:r>
            <a:r>
              <a:rPr lang="en-US" altLang="ko-KR" sz="1800" dirty="0" smtClean="0">
                <a:hlinkClick r:id="rId2"/>
              </a:rPr>
              <a:t>glaw.scourt.go.kr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대법원 판례 등</a:t>
            </a:r>
            <a:r>
              <a:rPr lang="en-US" altLang="ko-KR" sz="1800" dirty="0" smtClean="0"/>
              <a:t>)</a:t>
            </a:r>
          </a:p>
          <a:p>
            <a:pPr marL="571500" lvl="1" indent="-285750"/>
            <a:endParaRPr lang="en-US" altLang="ko-KR" sz="1800" dirty="0" smtClean="0"/>
          </a:p>
          <a:p>
            <a:pPr marL="571500" lvl="1" indent="-285750"/>
            <a:r>
              <a:rPr lang="en-US" altLang="ko-KR" sz="1800" dirty="0">
                <a:hlinkClick r:id="rId3"/>
              </a:rPr>
              <a:t>http://</a:t>
            </a:r>
            <a:r>
              <a:rPr lang="en-US" altLang="ko-KR" sz="1800" dirty="0" smtClean="0">
                <a:hlinkClick r:id="rId3"/>
              </a:rPr>
              <a:t>search.ccourt.go.kr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헌법재판소 </a:t>
            </a:r>
            <a:r>
              <a:rPr lang="ko-KR" altLang="en-US" sz="1800" dirty="0" err="1" smtClean="0"/>
              <a:t>결정례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endParaRPr lang="ko-KR" alt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9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[2] </a:t>
            </a:r>
            <a:r>
              <a:rPr lang="ko-KR" altLang="en-US" dirty="0" smtClean="0"/>
              <a:t>기부관련 </a:t>
            </a:r>
            <a:r>
              <a:rPr lang="ko-KR" altLang="en-US" dirty="0" smtClean="0"/>
              <a:t>주요 판례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FontTx/>
              <a:buNone/>
            </a:pPr>
            <a:r>
              <a:rPr lang="en-US" altLang="ko-KR" sz="1800" dirty="0" smtClean="0"/>
              <a:t>2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</a:t>
            </a:r>
            <a:r>
              <a:rPr lang="ko-KR" altLang="en-US" sz="1800" dirty="0" err="1"/>
              <a:t>세법이외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판례 </a:t>
            </a:r>
            <a:r>
              <a:rPr lang="en-US" altLang="ko-KR" sz="1800" dirty="0" smtClean="0"/>
              <a:t>(1)</a:t>
            </a:r>
          </a:p>
          <a:p>
            <a:pPr marL="0" indent="0">
              <a:buNone/>
            </a:pPr>
            <a:r>
              <a:rPr lang="ko-KR" altLang="en-US" dirty="0"/>
              <a:t>대법원 </a:t>
            </a:r>
            <a:r>
              <a:rPr lang="en-US" altLang="ko-KR" dirty="0"/>
              <a:t>2019. 5. 16. </a:t>
            </a:r>
            <a:r>
              <a:rPr lang="ko-KR" altLang="en-US" dirty="0"/>
              <a:t>선고 </a:t>
            </a:r>
            <a:r>
              <a:rPr lang="en-US" altLang="ko-KR" dirty="0"/>
              <a:t>2016</a:t>
            </a:r>
            <a:r>
              <a:rPr lang="ko-KR" altLang="en-US" dirty="0"/>
              <a:t>다</a:t>
            </a:r>
            <a:r>
              <a:rPr lang="en-US" altLang="ko-KR" dirty="0"/>
              <a:t>260455 </a:t>
            </a:r>
            <a:r>
              <a:rPr lang="ko-KR" altLang="en-US" dirty="0" smtClean="0"/>
              <a:t>판결</a:t>
            </a:r>
            <a:r>
              <a:rPr lang="en-US" altLang="ko-KR" sz="1400" dirty="0" smtClean="0"/>
              <a:t>[</a:t>
            </a:r>
            <a:r>
              <a:rPr lang="ko-KR" altLang="en-US" sz="1400" dirty="0"/>
              <a:t>손해배상</a:t>
            </a:r>
            <a:r>
              <a:rPr lang="en-US" altLang="ko-KR" sz="1400" dirty="0"/>
              <a:t>(</a:t>
            </a:r>
            <a:r>
              <a:rPr lang="ko-KR" altLang="en-US" sz="1400" dirty="0"/>
              <a:t>기</a:t>
            </a:r>
            <a:r>
              <a:rPr lang="en-US" altLang="ko-KR" sz="1400" dirty="0"/>
              <a:t>)][</a:t>
            </a:r>
            <a:r>
              <a:rPr lang="ko-KR" altLang="en-US" sz="1400" dirty="0"/>
              <a:t>공</a:t>
            </a:r>
            <a:r>
              <a:rPr lang="en-US" altLang="ko-KR" sz="1400" dirty="0"/>
              <a:t>2019</a:t>
            </a:r>
            <a:r>
              <a:rPr lang="ko-KR" altLang="en-US" sz="1400" dirty="0"/>
              <a:t>하</a:t>
            </a:r>
            <a:r>
              <a:rPr lang="en-US" altLang="ko-KR" sz="1400" dirty="0"/>
              <a:t>,1222]</a:t>
            </a:r>
            <a:endParaRPr lang="en-US" altLang="ko-KR" dirty="0"/>
          </a:p>
          <a:p>
            <a:pPr marL="0" indent="0" algn="just">
              <a:buNone/>
            </a:pPr>
            <a:r>
              <a:rPr lang="en-US" altLang="ko-KR" sz="1600" dirty="0" smtClean="0">
                <a:solidFill>
                  <a:srgbClr val="FF0000"/>
                </a:solidFill>
              </a:rPr>
              <a:t>&lt;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지자체에</a:t>
            </a:r>
            <a:r>
              <a:rPr lang="ko-KR" altLang="en-US" sz="1600" dirty="0" smtClean="0">
                <a:solidFill>
                  <a:srgbClr val="FF0000"/>
                </a:solidFill>
              </a:rPr>
              <a:t> 대한 기부행위로 회사 이사에게 손해배상을 인정한 사례</a:t>
            </a:r>
            <a:r>
              <a:rPr lang="en-US" altLang="ko-KR" sz="1600" dirty="0" smtClean="0">
                <a:solidFill>
                  <a:srgbClr val="FF0000"/>
                </a:solidFill>
              </a:rPr>
              <a:t>&gt;</a:t>
            </a:r>
          </a:p>
          <a:p>
            <a:pPr algn="just"/>
            <a:r>
              <a:rPr lang="ko-KR" altLang="en-US" sz="1600" dirty="0" smtClean="0"/>
              <a:t>카지노사업자인 </a:t>
            </a:r>
            <a:r>
              <a:rPr lang="ko-KR" altLang="en-US" sz="1600" dirty="0"/>
              <a:t>갑 주식회사의 이사회에서 주주 중 </a:t>
            </a:r>
            <a:r>
              <a:rPr lang="en-US" altLang="ko-KR" sz="1600" dirty="0"/>
              <a:t>1</a:t>
            </a:r>
            <a:r>
              <a:rPr lang="ko-KR" altLang="en-US" sz="1600" dirty="0"/>
              <a:t>인인 을 지방자치단체에 대한 기부행위를 결의하였는데</a:t>
            </a:r>
            <a:r>
              <a:rPr lang="en-US" altLang="ko-KR" sz="1600" dirty="0"/>
              <a:t>, </a:t>
            </a:r>
            <a:r>
              <a:rPr lang="ko-KR" altLang="en-US" sz="1600" dirty="0"/>
              <a:t>갑 회사가 이사회 결의에 찬성한 이사인 병 등을 상대로 </a:t>
            </a:r>
            <a:r>
              <a:rPr lang="ko-KR" altLang="en-US" sz="1600" dirty="0">
                <a:hlinkClick r:id="rId2" tooltip="새창"/>
              </a:rPr>
              <a:t>상법 제</a:t>
            </a:r>
            <a:r>
              <a:rPr lang="en-US" altLang="ko-KR" sz="1600" dirty="0">
                <a:hlinkClick r:id="rId2" tooltip="새창"/>
              </a:rPr>
              <a:t>399</a:t>
            </a:r>
            <a:r>
              <a:rPr lang="ko-KR" altLang="en-US" sz="1600" dirty="0">
                <a:hlinkClick r:id="rId2" tooltip="새창"/>
              </a:rPr>
              <a:t>조</a:t>
            </a:r>
            <a:r>
              <a:rPr lang="ko-KR" altLang="en-US" sz="1600" dirty="0"/>
              <a:t>에 따른 손해배상을 구한 사안에서</a:t>
            </a:r>
            <a:r>
              <a:rPr lang="en-US" altLang="ko-KR" sz="1600" dirty="0"/>
              <a:t>, </a:t>
            </a:r>
            <a:r>
              <a:rPr lang="ko-KR" altLang="en-US" sz="1600" dirty="0"/>
              <a:t>위 이사회 결의는 폐광지역의 경제 진흥을 통한 지역 간 균형발전 및 주민의 생활향상이라는 공익에 기여하기 위한 목적으로 이루어졌고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기부액이</a:t>
            </a:r>
            <a:r>
              <a:rPr lang="ko-KR" altLang="en-US" sz="1600" dirty="0"/>
              <a:t> 갑 회사 재무상태에 비추어 과다하다고 보기 어렵다고 하더라도</a:t>
            </a:r>
            <a:r>
              <a:rPr lang="en-US" altLang="ko-KR" sz="1600" dirty="0"/>
              <a:t>, </a:t>
            </a:r>
            <a:r>
              <a:rPr lang="ko-KR" altLang="en-US" sz="1600" u="sng" dirty="0">
                <a:solidFill>
                  <a:srgbClr val="FF0000"/>
                </a:solidFill>
              </a:rPr>
              <a:t>기부행위가 폐광지역 전체의 공익 증진에 기여하는 정도와 갑 회사에 주는 이익이 그다지 크지 않고</a:t>
            </a:r>
            <a:r>
              <a:rPr lang="en-US" altLang="ko-KR" sz="1600" u="sng" dirty="0">
                <a:solidFill>
                  <a:srgbClr val="FF0000"/>
                </a:solidFill>
              </a:rPr>
              <a:t>, </a:t>
            </a:r>
            <a:r>
              <a:rPr lang="ko-KR" altLang="en-US" sz="1600" u="sng" dirty="0">
                <a:solidFill>
                  <a:srgbClr val="FF0000"/>
                </a:solidFill>
              </a:rPr>
              <a:t>기부의 대상 및 사용처에 비추어 공익 달성에 상당한 방법으로 이루어졌다고 보기 어려울 뿐만 아니라 병 등이 이사회에서 결의를 할 당시 위와 같은 점들에 대해 충분히 검토하였다고 보기도 어려우므로</a:t>
            </a:r>
            <a:r>
              <a:rPr lang="en-US" altLang="ko-KR" sz="1600" dirty="0"/>
              <a:t>, </a:t>
            </a:r>
            <a:r>
              <a:rPr lang="ko-KR" altLang="en-US" sz="1600" dirty="0"/>
              <a:t>병 등이 위 결의에 찬성한 것은 이사의 선량한 관리자로서의 주의의무에 위배되는 행위에 해당한다고 본 원심판단을 수긍한 사례</a:t>
            </a:r>
            <a:r>
              <a:rPr lang="en-US" altLang="ko-KR" sz="1600" dirty="0"/>
              <a:t>.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altLang="ko-KR" sz="1600" dirty="0" smtClean="0"/>
          </a:p>
          <a:p>
            <a:pPr marL="0" indent="0" algn="just">
              <a:buNone/>
            </a:pPr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26403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[2] </a:t>
            </a:r>
            <a:r>
              <a:rPr lang="ko-KR" altLang="en-US" dirty="0" smtClean="0"/>
              <a:t>기부관련 </a:t>
            </a:r>
            <a:r>
              <a:rPr lang="ko-KR" altLang="en-US" dirty="0" smtClean="0"/>
              <a:t>주요 판례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FontTx/>
              <a:buNone/>
            </a:pPr>
            <a:r>
              <a:rPr lang="en-US" altLang="ko-KR" sz="1800" dirty="0" smtClean="0"/>
              <a:t>2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</a:t>
            </a:r>
            <a:r>
              <a:rPr lang="ko-KR" altLang="en-US" sz="1800" dirty="0" err="1"/>
              <a:t>세법이외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판례 </a:t>
            </a:r>
            <a:r>
              <a:rPr lang="en-US" altLang="ko-KR" sz="1800" dirty="0" smtClean="0"/>
              <a:t>(2)</a:t>
            </a:r>
          </a:p>
          <a:p>
            <a:pPr marL="0" indent="0">
              <a:buNone/>
            </a:pPr>
            <a:r>
              <a:rPr lang="ko-KR" altLang="en-US" dirty="0"/>
              <a:t>대법원 </a:t>
            </a:r>
            <a:r>
              <a:rPr lang="en-US" altLang="ko-KR" dirty="0"/>
              <a:t>2010. 9. 30. </a:t>
            </a:r>
            <a:r>
              <a:rPr lang="ko-KR" altLang="en-US" dirty="0"/>
              <a:t>선고 </a:t>
            </a:r>
            <a:r>
              <a:rPr lang="en-US" altLang="ko-KR" dirty="0"/>
              <a:t>2010</a:t>
            </a:r>
            <a:r>
              <a:rPr lang="ko-KR" altLang="en-US" dirty="0"/>
              <a:t>도</a:t>
            </a:r>
            <a:r>
              <a:rPr lang="en-US" altLang="ko-KR" dirty="0"/>
              <a:t>5954 </a:t>
            </a:r>
            <a:r>
              <a:rPr lang="ko-KR" altLang="en-US" dirty="0" smtClean="0"/>
              <a:t>판결 </a:t>
            </a:r>
            <a:r>
              <a:rPr lang="en-US" altLang="ko-KR" sz="1600" dirty="0" smtClean="0"/>
              <a:t>[</a:t>
            </a:r>
            <a:r>
              <a:rPr lang="ko-KR" altLang="en-US" sz="1600" dirty="0"/>
              <a:t>공갈</a:t>
            </a:r>
            <a:r>
              <a:rPr lang="en-US" altLang="ko-KR" sz="1600" dirty="0"/>
              <a:t>·</a:t>
            </a:r>
            <a:r>
              <a:rPr lang="ko-KR" altLang="en-US" sz="1600" dirty="0" err="1"/>
              <a:t>기부금품의모집및사용에관한법률위반</a:t>
            </a:r>
            <a:r>
              <a:rPr lang="en-US" altLang="ko-KR" sz="1600" dirty="0"/>
              <a:t>][</a:t>
            </a:r>
            <a:r>
              <a:rPr lang="ko-KR" altLang="en-US" sz="1600" dirty="0"/>
              <a:t>공</a:t>
            </a:r>
            <a:r>
              <a:rPr lang="en-US" altLang="ko-KR" sz="1600" dirty="0"/>
              <a:t>2010</a:t>
            </a:r>
            <a:r>
              <a:rPr lang="ko-KR" altLang="en-US" sz="1600" dirty="0"/>
              <a:t>하</a:t>
            </a:r>
            <a:r>
              <a:rPr lang="en-US" altLang="ko-KR" sz="1600" dirty="0"/>
              <a:t>,2038]</a:t>
            </a:r>
            <a:endParaRPr lang="en-US" altLang="ko-KR" dirty="0"/>
          </a:p>
          <a:p>
            <a:pPr marL="0" indent="0" algn="just">
              <a:buNone/>
            </a:pPr>
            <a:r>
              <a:rPr lang="en-US" altLang="ko-KR" sz="1600" dirty="0" smtClean="0"/>
              <a:t>[</a:t>
            </a:r>
            <a:r>
              <a:rPr lang="en-US" altLang="ko-KR" sz="1600" dirty="0"/>
              <a:t>1] </a:t>
            </a:r>
            <a:r>
              <a:rPr lang="ko-KR" altLang="en-US" sz="1600" dirty="0">
                <a:hlinkClick r:id="rId2" tooltip="새창"/>
              </a:rPr>
              <a:t>기부금품의 모집 및 사용에 관한 법률 제</a:t>
            </a:r>
            <a:r>
              <a:rPr lang="en-US" altLang="ko-KR" sz="1600" dirty="0">
                <a:hlinkClick r:id="rId2" tooltip="새창"/>
              </a:rPr>
              <a:t>4</a:t>
            </a:r>
            <a:r>
              <a:rPr lang="ko-KR" altLang="en-US" sz="1600" dirty="0">
                <a:hlinkClick r:id="rId2" tooltip="새창"/>
              </a:rPr>
              <a:t>조 제</a:t>
            </a:r>
            <a:r>
              <a:rPr lang="en-US" altLang="ko-KR" sz="1600" dirty="0">
                <a:hlinkClick r:id="rId2" tooltip="새창"/>
              </a:rPr>
              <a:t>1</a:t>
            </a:r>
            <a:r>
              <a:rPr lang="ko-KR" altLang="en-US" sz="1600" dirty="0">
                <a:hlinkClick r:id="rId2" tooltip="새창"/>
              </a:rPr>
              <a:t>항 제</a:t>
            </a:r>
            <a:r>
              <a:rPr lang="en-US" altLang="ko-KR" sz="1600" dirty="0">
                <a:hlinkClick r:id="rId2" tooltip="새창"/>
              </a:rPr>
              <a:t>2</a:t>
            </a:r>
            <a:r>
              <a:rPr lang="ko-KR" altLang="en-US" sz="1600" dirty="0">
                <a:hlinkClick r:id="rId2" tooltip="새창"/>
              </a:rPr>
              <a:t>호</a:t>
            </a:r>
            <a:r>
              <a:rPr lang="ko-KR" altLang="en-US" sz="1600" dirty="0"/>
              <a:t>는</a:t>
            </a:r>
            <a:r>
              <a:rPr lang="en-US" altLang="ko-KR" sz="1600" dirty="0"/>
              <a:t>, 1</a:t>
            </a:r>
            <a:r>
              <a:rPr lang="ko-KR" altLang="en-US" sz="1600" dirty="0"/>
              <a:t>천만 원 이상의 기부금품을 모집하려는 자가 관할관청에 등록할 때 작성하여야 하는 모집</a:t>
            </a:r>
            <a:r>
              <a:rPr lang="en-US" altLang="ko-KR" sz="1600" dirty="0"/>
              <a:t>·</a:t>
            </a:r>
            <a:r>
              <a:rPr lang="ko-KR" altLang="en-US" sz="1600" dirty="0"/>
              <a:t>사용계획서에 기재할 모집계획의 내용에 관하여</a:t>
            </a:r>
            <a:r>
              <a:rPr lang="en-US" altLang="ko-KR" sz="1600" dirty="0"/>
              <a:t>, </a:t>
            </a:r>
            <a:r>
              <a:rPr lang="ko-KR" altLang="en-US" sz="1600" dirty="0">
                <a:hlinkClick r:id="rId2" tooltip="새창"/>
              </a:rPr>
              <a:t>같은 항 제</a:t>
            </a:r>
            <a:r>
              <a:rPr lang="en-US" altLang="ko-KR" sz="1600" dirty="0">
                <a:hlinkClick r:id="rId2" tooltip="새창"/>
              </a:rPr>
              <a:t>2</a:t>
            </a:r>
            <a:r>
              <a:rPr lang="ko-KR" altLang="en-US" sz="1600" dirty="0" err="1">
                <a:hlinkClick r:id="rId2" tooltip="새창"/>
              </a:rPr>
              <a:t>호</a:t>
            </a:r>
            <a:r>
              <a:rPr lang="ko-KR" altLang="en-US" sz="1600" dirty="0" err="1"/>
              <a:t>에서</a:t>
            </a:r>
            <a:r>
              <a:rPr lang="ko-KR" altLang="en-US" sz="1600" dirty="0"/>
              <a:t> “모집목적</a:t>
            </a:r>
            <a:r>
              <a:rPr lang="en-US" altLang="ko-KR" sz="1600" dirty="0"/>
              <a:t>, </a:t>
            </a:r>
            <a:r>
              <a:rPr lang="ko-KR" altLang="en-US" sz="1600" dirty="0"/>
              <a:t>모집금품의 종류 및 모집목표액</a:t>
            </a:r>
            <a:r>
              <a:rPr lang="en-US" altLang="ko-KR" sz="1600" dirty="0"/>
              <a:t>, </a:t>
            </a:r>
            <a:r>
              <a:rPr lang="ko-KR" altLang="en-US" sz="1600" dirty="0"/>
              <a:t>모집지역</a:t>
            </a:r>
            <a:r>
              <a:rPr lang="en-US" altLang="ko-KR" sz="1600" dirty="0"/>
              <a:t>, </a:t>
            </a:r>
            <a:r>
              <a:rPr lang="ko-KR" altLang="en-US" sz="1600" dirty="0"/>
              <a:t>모집방법</a:t>
            </a:r>
            <a:r>
              <a:rPr lang="en-US" altLang="ko-KR" sz="1600" dirty="0"/>
              <a:t>, </a:t>
            </a:r>
            <a:r>
              <a:rPr lang="ko-KR" altLang="en-US" sz="1600" dirty="0"/>
              <a:t>모집기간</a:t>
            </a:r>
            <a:r>
              <a:rPr lang="en-US" altLang="ko-KR" sz="1600" dirty="0"/>
              <a:t>, </a:t>
            </a:r>
            <a:r>
              <a:rPr lang="ko-KR" altLang="en-US" sz="1600" dirty="0"/>
              <a:t>모집금품의 보관방법 등을 구체적으로 밝힌 모집계획</a:t>
            </a:r>
            <a:r>
              <a:rPr lang="en-US" altLang="ko-KR" sz="1600" dirty="0"/>
              <a:t>. </a:t>
            </a:r>
            <a:r>
              <a:rPr lang="ko-KR" altLang="en-US" sz="1600" dirty="0"/>
              <a:t>이 경우 모집기간은 </a:t>
            </a:r>
            <a:r>
              <a:rPr lang="en-US" altLang="ko-KR" sz="1600" dirty="0"/>
              <a:t>1</a:t>
            </a:r>
            <a:r>
              <a:rPr lang="ko-KR" altLang="en-US" sz="1600" dirty="0"/>
              <a:t>년 이내로 하여야 한다”고 규정하고 있는바</a:t>
            </a:r>
            <a:r>
              <a:rPr lang="en-US" altLang="ko-KR" sz="1600" dirty="0"/>
              <a:t>, </a:t>
            </a:r>
            <a:r>
              <a:rPr lang="ko-KR" altLang="en-US" sz="1600" dirty="0"/>
              <a:t>위 규정 및 </a:t>
            </a:r>
            <a:r>
              <a:rPr lang="ko-KR" altLang="en-US" sz="1600" dirty="0">
                <a:hlinkClick r:id="rId2" tooltip="새창"/>
              </a:rPr>
              <a:t>위 법 제</a:t>
            </a:r>
            <a:r>
              <a:rPr lang="en-US" altLang="ko-KR" sz="1600" dirty="0">
                <a:hlinkClick r:id="rId2" tooltip="새창"/>
              </a:rPr>
              <a:t>16</a:t>
            </a:r>
            <a:r>
              <a:rPr lang="ko-KR" altLang="en-US" sz="1600" dirty="0">
                <a:hlinkClick r:id="rId2" tooltip="새창"/>
              </a:rPr>
              <a:t>조 제</a:t>
            </a:r>
            <a:r>
              <a:rPr lang="en-US" altLang="ko-KR" sz="1600" dirty="0">
                <a:hlinkClick r:id="rId2" tooltip="새창"/>
              </a:rPr>
              <a:t>1</a:t>
            </a:r>
            <a:r>
              <a:rPr lang="ko-KR" altLang="en-US" sz="1600" dirty="0">
                <a:hlinkClick r:id="rId2" tooltip="새창"/>
              </a:rPr>
              <a:t>항 제</a:t>
            </a:r>
            <a:r>
              <a:rPr lang="en-US" altLang="ko-KR" sz="1600" dirty="0">
                <a:hlinkClick r:id="rId2" tooltip="새창"/>
              </a:rPr>
              <a:t>1</a:t>
            </a:r>
            <a:r>
              <a:rPr lang="ko-KR" altLang="en-US" sz="1600" dirty="0">
                <a:hlinkClick r:id="rId2" tooltip="새창"/>
              </a:rPr>
              <a:t>호</a:t>
            </a:r>
            <a:r>
              <a:rPr lang="en-US" altLang="ko-KR" sz="1600" dirty="0"/>
              <a:t>, </a:t>
            </a:r>
            <a:r>
              <a:rPr lang="ko-KR" altLang="en-US" sz="1600" dirty="0">
                <a:hlinkClick r:id="rId2" tooltip="새창"/>
              </a:rPr>
              <a:t>제</a:t>
            </a:r>
            <a:r>
              <a:rPr lang="en-US" altLang="ko-KR" sz="1600" dirty="0">
                <a:hlinkClick r:id="rId2" tooltip="새창"/>
              </a:rPr>
              <a:t>4</a:t>
            </a:r>
            <a:r>
              <a:rPr lang="ko-KR" altLang="en-US" sz="1600" dirty="0">
                <a:hlinkClick r:id="rId2" tooltip="새창"/>
              </a:rPr>
              <a:t>조 제</a:t>
            </a:r>
            <a:r>
              <a:rPr lang="en-US" altLang="ko-KR" sz="1600" dirty="0">
                <a:hlinkClick r:id="rId2" tooltip="새창"/>
              </a:rPr>
              <a:t>1</a:t>
            </a:r>
            <a:r>
              <a:rPr lang="ko-KR" altLang="en-US" sz="1600" dirty="0">
                <a:hlinkClick r:id="rId2" tooltip="새창"/>
              </a:rPr>
              <a:t>항</a:t>
            </a:r>
            <a:r>
              <a:rPr lang="en-US" altLang="ko-KR" sz="1600" dirty="0"/>
              <a:t>, </a:t>
            </a:r>
            <a:r>
              <a:rPr lang="ko-KR" altLang="en-US" sz="1600" dirty="0">
                <a:hlinkClick r:id="rId2" tooltip="새창"/>
              </a:rPr>
              <a:t>제</a:t>
            </a:r>
            <a:r>
              <a:rPr lang="en-US" altLang="ko-KR" sz="1600" dirty="0">
                <a:hlinkClick r:id="rId2" tooltip="새창"/>
              </a:rPr>
              <a:t>2</a:t>
            </a:r>
            <a:r>
              <a:rPr lang="ko-KR" altLang="en-US" sz="1600" dirty="0">
                <a:hlinkClick r:id="rId2" tooltip="새창"/>
              </a:rPr>
              <a:t>조 제</a:t>
            </a:r>
            <a:r>
              <a:rPr lang="en-US" altLang="ko-KR" sz="1600" dirty="0">
                <a:hlinkClick r:id="rId2" tooltip="새창"/>
              </a:rPr>
              <a:t>1</a:t>
            </a:r>
            <a:r>
              <a:rPr lang="ko-KR" altLang="en-US" sz="1600" dirty="0">
                <a:hlinkClick r:id="rId2" tooltip="새창"/>
              </a:rPr>
              <a:t>항 </a:t>
            </a:r>
            <a:r>
              <a:rPr lang="en-US" altLang="ko-KR" sz="1600" dirty="0">
                <a:hlinkClick r:id="rId2" tooltip="새창"/>
              </a:rPr>
              <a:t>(</a:t>
            </a:r>
            <a:r>
              <a:rPr lang="ko-KR" altLang="en-US" sz="1600" dirty="0">
                <a:hlinkClick r:id="rId2" tooltip="새창"/>
              </a:rPr>
              <a:t>가</a:t>
            </a:r>
            <a:r>
              <a:rPr lang="en-US" altLang="ko-KR" sz="1600" dirty="0">
                <a:hlinkClick r:id="rId2" tooltip="새창"/>
              </a:rPr>
              <a:t>)</a:t>
            </a:r>
            <a:r>
              <a:rPr lang="ko-KR" altLang="en-US" sz="1600" dirty="0">
                <a:hlinkClick r:id="rId2" tooltip="새창"/>
              </a:rPr>
              <a:t>목</a:t>
            </a:r>
            <a:r>
              <a:rPr lang="ko-KR" altLang="en-US" sz="1600" dirty="0"/>
              <a:t>의 취지를 종합하여 보면</a:t>
            </a:r>
            <a:r>
              <a:rPr lang="en-US" altLang="ko-KR" sz="1600" dirty="0"/>
              <a:t>, </a:t>
            </a:r>
            <a:r>
              <a:rPr lang="ko-KR" altLang="en-US" sz="1600" dirty="0"/>
              <a:t>관할관청에 등록을 하지 아니하고 기부금품을 모집한 자는 모집기간인 </a:t>
            </a:r>
            <a:r>
              <a:rPr lang="en-US" altLang="ko-KR" sz="1600" dirty="0"/>
              <a:t>1</a:t>
            </a:r>
            <a:r>
              <a:rPr lang="ko-KR" altLang="en-US" sz="1600" dirty="0"/>
              <a:t>년 이내에 </a:t>
            </a:r>
            <a:r>
              <a:rPr lang="en-US" altLang="ko-KR" sz="1600" dirty="0"/>
              <a:t>1</a:t>
            </a:r>
            <a:r>
              <a:rPr lang="ko-KR" altLang="en-US" sz="1600" dirty="0"/>
              <a:t>천만 원을 초과하여 기부금품을 모집한 경우에만 처벌의 대상이 된다</a:t>
            </a:r>
            <a:r>
              <a:rPr lang="en-US" altLang="ko-KR" sz="1600" dirty="0"/>
              <a:t>. </a:t>
            </a:r>
          </a:p>
          <a:p>
            <a:pPr marL="0" indent="0" algn="just">
              <a:buNone/>
            </a:pPr>
            <a:r>
              <a:rPr lang="en-US" altLang="ko-KR" sz="1600" dirty="0"/>
              <a:t>[2] </a:t>
            </a:r>
            <a:r>
              <a:rPr lang="ko-KR" altLang="en-US" sz="1600" dirty="0" smtClean="0"/>
              <a:t>환경</a:t>
            </a:r>
            <a:r>
              <a:rPr lang="en-US" altLang="ko-KR" sz="1600" dirty="0" smtClean="0"/>
              <a:t>OOO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대표인 피고인이 관할관청에 등록하지 아니하고 </a:t>
            </a:r>
            <a:r>
              <a:rPr lang="en-US" altLang="ko-KR" sz="1600" dirty="0"/>
              <a:t>1</a:t>
            </a:r>
            <a:r>
              <a:rPr lang="ko-KR" altLang="en-US" sz="1600" dirty="0"/>
              <a:t>천만 원을 초과하여 기부금품을 모집하였다는 기부금품의 모집 및 사용에 관한 법률 위반의 공소사실에 대하여</a:t>
            </a:r>
            <a:r>
              <a:rPr lang="en-US" altLang="ko-KR" sz="1600" dirty="0"/>
              <a:t>, </a:t>
            </a:r>
            <a:r>
              <a:rPr lang="ko-KR" altLang="en-US" sz="1600" u="sng" dirty="0">
                <a:solidFill>
                  <a:srgbClr val="FF0000"/>
                </a:solidFill>
              </a:rPr>
              <a:t>피고인이 소속 회원들로부터 모은 </a:t>
            </a:r>
            <a:r>
              <a:rPr lang="ko-KR" altLang="en-US" sz="1600" u="sng" dirty="0" err="1">
                <a:solidFill>
                  <a:srgbClr val="FF0000"/>
                </a:solidFill>
              </a:rPr>
              <a:t>금원은</a:t>
            </a:r>
            <a:r>
              <a:rPr lang="ko-KR" altLang="en-US" sz="1600" u="sng" dirty="0">
                <a:solidFill>
                  <a:srgbClr val="FF0000"/>
                </a:solidFill>
              </a:rPr>
              <a:t> 회원들이 자발적으로 납부한 회비 또는 후원금에 해당하므로 위 법의 적용 대상인 ‘기부금품’에서 제외되는 것</a:t>
            </a:r>
            <a:r>
              <a:rPr lang="ko-KR" altLang="en-US" sz="1600" dirty="0"/>
              <a:t>으로 보아야 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이를 제외한 나머지 기부금품의 총액은 모두 </a:t>
            </a:r>
            <a:r>
              <a:rPr lang="en-US" altLang="ko-KR" sz="1600" dirty="0"/>
              <a:t>1</a:t>
            </a:r>
            <a:r>
              <a:rPr lang="ko-KR" altLang="en-US" sz="1600" dirty="0"/>
              <a:t>천만 원에 이르지 않아</a:t>
            </a:r>
            <a:r>
              <a:rPr lang="en-US" altLang="ko-KR" sz="1600" dirty="0"/>
              <a:t>, </a:t>
            </a:r>
            <a:r>
              <a:rPr lang="ko-KR" altLang="en-US" sz="1600" dirty="0"/>
              <a:t>피고인이 </a:t>
            </a:r>
            <a:r>
              <a:rPr lang="en-US" altLang="ko-KR" sz="1600" dirty="0"/>
              <a:t>2006</a:t>
            </a:r>
            <a:r>
              <a:rPr lang="ko-KR" altLang="en-US" sz="1600" dirty="0"/>
              <a:t>년부터 </a:t>
            </a:r>
            <a:r>
              <a:rPr lang="en-US" altLang="ko-KR" sz="1600" dirty="0"/>
              <a:t>2008</a:t>
            </a:r>
            <a:r>
              <a:rPr lang="ko-KR" altLang="en-US" sz="1600" dirty="0"/>
              <a:t>년까지 매년 회원이 아닌 사람들로부터 </a:t>
            </a:r>
            <a:r>
              <a:rPr lang="en-US" altLang="ko-KR" sz="1600" dirty="0"/>
              <a:t>1</a:t>
            </a:r>
            <a:r>
              <a:rPr lang="ko-KR" altLang="en-US" sz="1600" dirty="0"/>
              <a:t>년에 </a:t>
            </a:r>
            <a:r>
              <a:rPr lang="en-US" altLang="ko-KR" sz="1600" dirty="0"/>
              <a:t>1</a:t>
            </a:r>
            <a:r>
              <a:rPr lang="ko-KR" altLang="en-US" sz="1600" dirty="0"/>
              <a:t>천만 원을 초과하여 모집하였다고 인정할 증거가 없다는 이유로 무죄를 선고한 원심판단을 수긍한 사례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17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[2] </a:t>
            </a:r>
            <a:r>
              <a:rPr lang="ko-KR" altLang="en-US" dirty="0" smtClean="0"/>
              <a:t>기부관련 </a:t>
            </a:r>
            <a:r>
              <a:rPr lang="ko-KR" altLang="en-US" dirty="0" smtClean="0"/>
              <a:t>주요 판례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FontTx/>
              <a:buNone/>
            </a:pPr>
            <a:r>
              <a:rPr lang="en-US" altLang="ko-KR" sz="1800" dirty="0" smtClean="0"/>
              <a:t>3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</a:t>
            </a:r>
            <a:r>
              <a:rPr lang="ko-KR" altLang="en-US" sz="1800" dirty="0" smtClean="0"/>
              <a:t>세법판례 </a:t>
            </a:r>
            <a:r>
              <a:rPr lang="en-US" altLang="ko-KR" sz="1800" dirty="0" smtClean="0"/>
              <a:t>(1)</a:t>
            </a:r>
          </a:p>
          <a:p>
            <a:pPr marL="285750" lvl="1" indent="0">
              <a:buFontTx/>
              <a:buNone/>
            </a:pPr>
            <a:endParaRPr lang="en-US" altLang="ko-KR" sz="1800" kern="0" dirty="0">
              <a:latin typeface="+mj-lt"/>
            </a:endParaRPr>
          </a:p>
          <a:p>
            <a:pPr marL="0" indent="0">
              <a:buNone/>
            </a:pPr>
            <a:r>
              <a:rPr lang="ko-KR" altLang="en-US" dirty="0"/>
              <a:t>대법원 </a:t>
            </a:r>
            <a:r>
              <a:rPr lang="en-US" altLang="ko-KR" dirty="0"/>
              <a:t>2017. 4. 20. </a:t>
            </a:r>
            <a:r>
              <a:rPr lang="ko-KR" altLang="en-US" dirty="0"/>
              <a:t>선고 </a:t>
            </a:r>
            <a:r>
              <a:rPr lang="en-US" altLang="ko-KR" dirty="0"/>
              <a:t>2011</a:t>
            </a:r>
            <a:r>
              <a:rPr lang="ko-KR" altLang="en-US" dirty="0"/>
              <a:t>두</a:t>
            </a:r>
            <a:r>
              <a:rPr lang="en-US" altLang="ko-KR" dirty="0"/>
              <a:t>21447</a:t>
            </a:r>
            <a:r>
              <a:rPr lang="ko-KR" altLang="en-US" dirty="0"/>
              <a:t> 전원합의체 </a:t>
            </a:r>
            <a:r>
              <a:rPr lang="ko-KR" altLang="en-US" dirty="0" smtClean="0"/>
              <a:t>판결 </a:t>
            </a:r>
            <a:r>
              <a:rPr lang="en-US" altLang="ko-KR" sz="1800" b="0" dirty="0" smtClean="0"/>
              <a:t>[</a:t>
            </a:r>
            <a:r>
              <a:rPr lang="ko-KR" altLang="en-US" sz="1800" b="0" dirty="0"/>
              <a:t>증여세부과처분취소</a:t>
            </a:r>
            <a:r>
              <a:rPr lang="en-US" altLang="ko-KR" sz="1800" b="0" dirty="0"/>
              <a:t>][</a:t>
            </a:r>
            <a:r>
              <a:rPr lang="ko-KR" altLang="en-US" sz="1800" b="0" dirty="0"/>
              <a:t>공</a:t>
            </a:r>
            <a:r>
              <a:rPr lang="en-US" altLang="ko-KR" sz="1800" b="0" dirty="0"/>
              <a:t>2017</a:t>
            </a:r>
            <a:r>
              <a:rPr lang="ko-KR" altLang="en-US" sz="1800" b="0" dirty="0"/>
              <a:t>상</a:t>
            </a:r>
            <a:r>
              <a:rPr lang="en-US" altLang="ko-KR" sz="1800" b="0" dirty="0"/>
              <a:t>,1152</a:t>
            </a:r>
            <a:r>
              <a:rPr lang="en-US" altLang="ko-KR" sz="1800" b="0" dirty="0" smtClean="0"/>
              <a:t>]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&lt;</a:t>
            </a:r>
            <a:r>
              <a:rPr lang="ko-KR" altLang="en-US" dirty="0" smtClean="0">
                <a:solidFill>
                  <a:srgbClr val="FF0000"/>
                </a:solidFill>
              </a:rPr>
              <a:t>수원교차로사건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구원장학재단사건</a:t>
            </a:r>
            <a:r>
              <a:rPr lang="en-US" altLang="ko-KR" dirty="0" smtClean="0">
                <a:solidFill>
                  <a:srgbClr val="FF0000"/>
                </a:solidFill>
              </a:rPr>
              <a:t>) : 5% </a:t>
            </a:r>
            <a:r>
              <a:rPr lang="ko-KR" altLang="en-US" dirty="0" smtClean="0">
                <a:solidFill>
                  <a:srgbClr val="FF0000"/>
                </a:solidFill>
              </a:rPr>
              <a:t>초과 주식출연에 대해서 증여세 추징을 예외적으로 부인한 사례</a:t>
            </a:r>
            <a:r>
              <a:rPr lang="en-US" altLang="ko-KR" dirty="0" smtClean="0">
                <a:solidFill>
                  <a:srgbClr val="FF0000"/>
                </a:solidFill>
              </a:rPr>
              <a:t>&gt;</a:t>
            </a:r>
          </a:p>
          <a:p>
            <a:pPr marL="0" lvl="1" indent="0">
              <a:buSzTx/>
              <a:buNone/>
            </a:pPr>
            <a:r>
              <a:rPr lang="en-US" altLang="ko-KR" sz="2000" dirty="0" smtClean="0">
                <a:solidFill>
                  <a:srgbClr val="021BD8"/>
                </a:solidFill>
              </a:rPr>
              <a:t>https</a:t>
            </a:r>
            <a:r>
              <a:rPr lang="en-US" altLang="ko-KR" sz="2000" dirty="0">
                <a:solidFill>
                  <a:srgbClr val="021BD8"/>
                </a:solidFill>
              </a:rPr>
              <a:t>://youtu.be/by6oHzvbbW8</a:t>
            </a:r>
          </a:p>
          <a:p>
            <a:pPr marL="0" indent="0">
              <a:buNone/>
            </a:pPr>
            <a:r>
              <a:rPr lang="en-US" altLang="ko-KR" b="0" dirty="0" smtClean="0"/>
              <a:t>[</a:t>
            </a:r>
            <a:r>
              <a:rPr lang="en-US" altLang="ko-KR" b="0" dirty="0"/>
              <a:t>1] </a:t>
            </a:r>
            <a:r>
              <a:rPr lang="ko-KR" altLang="en-US" b="0" u="sng" dirty="0">
                <a:hlinkClick r:id="rId2" tooltip="새창"/>
              </a:rPr>
              <a:t>구 상속세 및 증여세법 제</a:t>
            </a:r>
            <a:r>
              <a:rPr lang="en-US" altLang="ko-KR" b="0" u="sng" dirty="0">
                <a:hlinkClick r:id="rId2" tooltip="새창"/>
              </a:rPr>
              <a:t>48</a:t>
            </a:r>
            <a:r>
              <a:rPr lang="ko-KR" altLang="en-US" b="0" u="sng" dirty="0">
                <a:hlinkClick r:id="rId2" tooltip="새창"/>
              </a:rPr>
              <a:t>조 제</a:t>
            </a:r>
            <a:r>
              <a:rPr lang="en-US" altLang="ko-KR" b="0" u="sng" dirty="0">
                <a:hlinkClick r:id="rId2" tooltip="새창"/>
              </a:rPr>
              <a:t>1</a:t>
            </a:r>
            <a:r>
              <a:rPr lang="ko-KR" altLang="en-US" b="0" u="sng" dirty="0">
                <a:hlinkClick r:id="rId2" tooltip="새창"/>
              </a:rPr>
              <a:t>항</a:t>
            </a:r>
            <a:r>
              <a:rPr lang="ko-KR" altLang="en-US" b="0" dirty="0"/>
              <a:t>의 입법 취지 및 </a:t>
            </a:r>
            <a:r>
              <a:rPr lang="ko-KR" altLang="en-US" b="0" u="sng" dirty="0">
                <a:hlinkClick r:id="rId2" tooltip="새창"/>
              </a:rPr>
              <a:t>구 상속세 및 증여세법 시행령 제</a:t>
            </a:r>
            <a:r>
              <a:rPr lang="en-US" altLang="ko-KR" b="0" u="sng" dirty="0">
                <a:hlinkClick r:id="rId2" tooltip="새창"/>
              </a:rPr>
              <a:t>13</a:t>
            </a:r>
            <a:r>
              <a:rPr lang="ko-KR" altLang="en-US" b="0" u="sng" dirty="0">
                <a:hlinkClick r:id="rId2" tooltip="새창"/>
              </a:rPr>
              <a:t>조 제</a:t>
            </a:r>
            <a:r>
              <a:rPr lang="en-US" altLang="ko-KR" b="0" u="sng" dirty="0">
                <a:hlinkClick r:id="rId2" tooltip="새창"/>
              </a:rPr>
              <a:t>4</a:t>
            </a:r>
            <a:r>
              <a:rPr lang="ko-KR" altLang="en-US" b="0" u="sng" dirty="0">
                <a:hlinkClick r:id="rId2" tooltip="새창"/>
              </a:rPr>
              <a:t>항 제</a:t>
            </a:r>
            <a:r>
              <a:rPr lang="en-US" altLang="ko-KR" b="0" u="sng" dirty="0">
                <a:hlinkClick r:id="rId2" tooltip="새창"/>
              </a:rPr>
              <a:t>1</a:t>
            </a:r>
            <a:r>
              <a:rPr lang="ko-KR" altLang="en-US" b="0" u="sng" dirty="0">
                <a:hlinkClick r:id="rId2" tooltip="새창"/>
              </a:rPr>
              <a:t>호</a:t>
            </a:r>
            <a:r>
              <a:rPr lang="ko-KR" altLang="en-US" b="0" dirty="0"/>
              <a:t>에서 정한 ‘출연자 및 그와 특수관계에 있는 자가 보유하고 있는 주식의 합계가 가장 많은 내국법인’에 해당하는지 판단하는 기준 시점</a:t>
            </a:r>
            <a:r>
              <a:rPr lang="en-US" altLang="ko-KR" b="0" dirty="0"/>
              <a:t>(=</a:t>
            </a:r>
            <a:r>
              <a:rPr lang="ko-KR" altLang="en-US" b="0" dirty="0"/>
              <a:t>주식이 출연된 후의 시점</a:t>
            </a:r>
            <a:r>
              <a:rPr lang="en-US" altLang="ko-KR" b="0" dirty="0"/>
              <a:t>)</a:t>
            </a:r>
          </a:p>
          <a:p>
            <a:pPr marL="0" indent="0">
              <a:buNone/>
            </a:pPr>
            <a:r>
              <a:rPr lang="en-US" altLang="ko-KR" b="0" dirty="0"/>
              <a:t>[2] </a:t>
            </a:r>
            <a:r>
              <a:rPr lang="ko-KR" altLang="en-US" b="0" u="sng" dirty="0">
                <a:hlinkClick r:id="rId2" tooltip="새창"/>
              </a:rPr>
              <a:t>구 상속세 및 증여세법 시행령 제</a:t>
            </a:r>
            <a:r>
              <a:rPr lang="en-US" altLang="ko-KR" b="0" u="sng" dirty="0">
                <a:hlinkClick r:id="rId2" tooltip="새창"/>
              </a:rPr>
              <a:t>19</a:t>
            </a:r>
            <a:r>
              <a:rPr lang="ko-KR" altLang="en-US" b="0" u="sng" dirty="0">
                <a:hlinkClick r:id="rId2" tooltip="새창"/>
              </a:rPr>
              <a:t>조 제</a:t>
            </a:r>
            <a:r>
              <a:rPr lang="en-US" altLang="ko-KR" b="0" u="sng" dirty="0">
                <a:hlinkClick r:id="rId2" tooltip="새창"/>
              </a:rPr>
              <a:t>2</a:t>
            </a:r>
            <a:r>
              <a:rPr lang="ko-KR" altLang="en-US" b="0" u="sng" dirty="0">
                <a:hlinkClick r:id="rId2" tooltip="새창"/>
              </a:rPr>
              <a:t>항 제</a:t>
            </a:r>
            <a:r>
              <a:rPr lang="en-US" altLang="ko-KR" b="0" u="sng" dirty="0">
                <a:hlinkClick r:id="rId2" tooltip="새창"/>
              </a:rPr>
              <a:t>4</a:t>
            </a:r>
            <a:r>
              <a:rPr lang="ko-KR" altLang="en-US" b="0" u="sng" dirty="0">
                <a:hlinkClick r:id="rId2" tooltip="새창"/>
              </a:rPr>
              <a:t>호</a:t>
            </a:r>
            <a:r>
              <a:rPr lang="ko-KR" altLang="en-US" b="0" dirty="0"/>
              <a:t>에서</a:t>
            </a:r>
            <a:r>
              <a:rPr lang="ko-KR" altLang="en-US" b="0" dirty="0"/>
              <a:t> 정한 ‘재산을 출연하여 비영리법인을 설립한 자’의 </a:t>
            </a:r>
            <a:r>
              <a:rPr lang="ko-KR" altLang="en-US" b="0" dirty="0" smtClean="0"/>
              <a:t>의미</a:t>
            </a:r>
            <a:endParaRPr lang="ko-KR" alt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[2] </a:t>
            </a:r>
            <a:r>
              <a:rPr lang="ko-KR" altLang="en-US" dirty="0" smtClean="0"/>
              <a:t>기부관련 </a:t>
            </a:r>
            <a:r>
              <a:rPr lang="ko-KR" altLang="en-US" dirty="0" smtClean="0"/>
              <a:t>주요 판례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FontTx/>
              <a:buNone/>
            </a:pPr>
            <a:r>
              <a:rPr lang="en-US" altLang="ko-KR" sz="1800" dirty="0" smtClean="0"/>
              <a:t>3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</a:t>
            </a:r>
            <a:r>
              <a:rPr lang="ko-KR" altLang="en-US" sz="1800" dirty="0" smtClean="0"/>
              <a:t>세법판례 </a:t>
            </a:r>
            <a:r>
              <a:rPr lang="en-US" altLang="ko-KR" sz="1800" dirty="0" smtClean="0"/>
              <a:t>(2)</a:t>
            </a:r>
          </a:p>
          <a:p>
            <a:pPr marL="285750" lvl="1" indent="0">
              <a:buFontTx/>
              <a:buNone/>
            </a:pPr>
            <a:endParaRPr lang="en-US" altLang="ko-KR" sz="1800" kern="0" dirty="0">
              <a:latin typeface="+mj-lt"/>
            </a:endParaRPr>
          </a:p>
          <a:p>
            <a:pPr marL="0" indent="0" algn="just">
              <a:buNone/>
            </a:pPr>
            <a:r>
              <a:rPr lang="en-US" altLang="ko-KR" sz="1600" b="0" dirty="0" smtClean="0"/>
              <a:t>(</a:t>
            </a:r>
            <a:r>
              <a:rPr lang="ko-KR" altLang="en-US" sz="1600" b="0" dirty="0" smtClean="0"/>
              <a:t>사실관계</a:t>
            </a:r>
            <a:r>
              <a:rPr lang="en-US" altLang="ko-KR" sz="1600" b="0" dirty="0" smtClean="0"/>
              <a:t>)</a:t>
            </a:r>
          </a:p>
          <a:p>
            <a:pPr marL="0" indent="0" algn="just">
              <a:buNone/>
            </a:pPr>
            <a:r>
              <a:rPr lang="ko-KR" altLang="en-US" sz="1600" b="0" dirty="0" smtClean="0"/>
              <a:t>원고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재단법인 </a:t>
            </a:r>
            <a:r>
              <a:rPr lang="en-US" altLang="ko-KR" sz="1600" b="0" dirty="0"/>
              <a:t>A</a:t>
            </a:r>
            <a:r>
              <a:rPr lang="ko-KR" altLang="en-US" sz="1600" b="0" dirty="0"/>
              <a:t>장학재단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는 甲 등으로부터 </a:t>
            </a:r>
            <a:r>
              <a:rPr lang="en-US" altLang="ko-KR" sz="1600" b="0" dirty="0"/>
              <a:t>3</a:t>
            </a:r>
            <a:r>
              <a:rPr lang="ko-KR" altLang="en-US" sz="1600" b="0" dirty="0"/>
              <a:t>억 </a:t>
            </a:r>
            <a:r>
              <a:rPr lang="en-US" altLang="ko-KR" sz="1600" b="0" dirty="0"/>
              <a:t>1</a:t>
            </a:r>
            <a:r>
              <a:rPr lang="ko-KR" altLang="en-US" sz="1600" b="0" dirty="0"/>
              <a:t>천만원을 </a:t>
            </a:r>
            <a:r>
              <a:rPr lang="ko-KR" altLang="en-US" sz="1600" b="0" dirty="0" err="1"/>
              <a:t>출연받아</a:t>
            </a:r>
            <a:r>
              <a:rPr lang="en-US" altLang="ko-KR" sz="1600" b="0" dirty="0" smtClean="0"/>
              <a:t>, 2002</a:t>
            </a:r>
            <a:r>
              <a:rPr lang="en-US" altLang="ko-KR" sz="1600" b="0" dirty="0"/>
              <a:t>. </a:t>
            </a:r>
            <a:r>
              <a:rPr lang="en-US" altLang="ko-KR" sz="1600" b="0" dirty="0"/>
              <a:t>10. 17. </a:t>
            </a:r>
            <a:r>
              <a:rPr lang="ko-KR" altLang="en-US" sz="1600" b="0" dirty="0"/>
              <a:t>설립허가를 받고 같은 해 </a:t>
            </a:r>
            <a:r>
              <a:rPr lang="en-US" altLang="ko-KR" sz="1600" b="0" dirty="0"/>
              <a:t>11. 5. </a:t>
            </a:r>
            <a:r>
              <a:rPr lang="ko-KR" altLang="en-US" sz="1600" b="0" dirty="0"/>
              <a:t>설립등기를 마친 </a:t>
            </a:r>
            <a:r>
              <a:rPr lang="ko-KR" altLang="en-US" sz="1600" b="0" dirty="0" smtClean="0"/>
              <a:t>재단법인으로서 </a:t>
            </a:r>
            <a:r>
              <a:rPr lang="ko-KR" altLang="en-US" sz="1600" b="0" dirty="0"/>
              <a:t>상호출자제한기업집단과 특수관계에 있지 아니하는 </a:t>
            </a:r>
            <a:r>
              <a:rPr lang="ko-KR" altLang="en-US" sz="1600" b="0" dirty="0" smtClean="0"/>
              <a:t>성실공익법인에 해당한다</a:t>
            </a:r>
            <a:r>
              <a:rPr lang="en-US" altLang="ko-KR" sz="1600" b="0" dirty="0"/>
              <a:t>. 2003. 2. 20. </a:t>
            </a:r>
            <a:r>
              <a:rPr lang="ko-KR" altLang="en-US" sz="1600" b="0" dirty="0"/>
              <a:t>甲 등은 주식회사 </a:t>
            </a:r>
            <a:r>
              <a:rPr lang="en-US" altLang="ko-KR" sz="1600" b="0" dirty="0"/>
              <a:t>00</a:t>
            </a:r>
            <a:r>
              <a:rPr lang="ko-KR" altLang="en-US" sz="1600" b="0" dirty="0"/>
              <a:t>교차로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이하 “이 사건 </a:t>
            </a:r>
            <a:r>
              <a:rPr lang="ko-KR" altLang="en-US" sz="1600" b="0" dirty="0" smtClean="0"/>
              <a:t>내국법인</a:t>
            </a:r>
            <a:r>
              <a:rPr lang="ko-KR" altLang="en-US" sz="1600" b="0" dirty="0"/>
              <a:t>”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의 총발행주식 </a:t>
            </a:r>
            <a:r>
              <a:rPr lang="en-US" altLang="ko-KR" sz="1600" b="0" dirty="0"/>
              <a:t>12</a:t>
            </a:r>
            <a:r>
              <a:rPr lang="ko-KR" altLang="en-US" sz="1600" b="0" dirty="0"/>
              <a:t>만 주 중 </a:t>
            </a:r>
            <a:r>
              <a:rPr lang="en-US" altLang="ko-KR" sz="1600" b="0" u="sng" dirty="0">
                <a:solidFill>
                  <a:srgbClr val="FF0000"/>
                </a:solidFill>
              </a:rPr>
              <a:t>90%</a:t>
            </a:r>
            <a:r>
              <a:rPr lang="ko-KR" altLang="en-US" sz="1600" b="0" dirty="0"/>
              <a:t>에 해당하는 주식</a:t>
            </a:r>
            <a:r>
              <a:rPr lang="en-US" altLang="ko-KR" sz="1600" b="0" dirty="0"/>
              <a:t>(10</a:t>
            </a:r>
            <a:r>
              <a:rPr lang="ko-KR" altLang="en-US" sz="1600" b="0" dirty="0"/>
              <a:t>만 </a:t>
            </a:r>
            <a:r>
              <a:rPr lang="en-US" altLang="ko-KR" sz="1600" b="0" dirty="0"/>
              <a:t>9</a:t>
            </a:r>
            <a:r>
              <a:rPr lang="ko-KR" altLang="en-US" sz="1600" b="0" dirty="0"/>
              <a:t>천주</a:t>
            </a:r>
            <a:r>
              <a:rPr lang="en-US" altLang="ko-KR" sz="1600" b="0" dirty="0"/>
              <a:t>, </a:t>
            </a:r>
            <a:r>
              <a:rPr lang="ko-KR" altLang="en-US" sz="1600" b="0" dirty="0" smtClean="0"/>
              <a:t>이하“</a:t>
            </a:r>
            <a:r>
              <a:rPr lang="ko-KR" altLang="en-US" sz="1600" b="0" dirty="0"/>
              <a:t>이 사건 주식”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을 원고에게 출연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기부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하였다</a:t>
            </a:r>
            <a:r>
              <a:rPr lang="en-US" altLang="ko-KR" sz="1600" b="0" dirty="0"/>
              <a:t>. </a:t>
            </a:r>
            <a:endParaRPr lang="en-US" altLang="ko-KR" sz="1600" b="0" dirty="0" smtClean="0"/>
          </a:p>
          <a:p>
            <a:pPr marL="0" indent="0" algn="just">
              <a:buNone/>
            </a:pPr>
            <a:r>
              <a:rPr lang="ko-KR" altLang="en-US" sz="1600" b="0" dirty="0" smtClean="0"/>
              <a:t>이에 </a:t>
            </a:r>
            <a:r>
              <a:rPr lang="ko-KR" altLang="en-US" sz="1600" b="0" dirty="0"/>
              <a:t>피고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수원세무서장</a:t>
            </a:r>
            <a:r>
              <a:rPr lang="en-US" altLang="ko-KR" sz="1600" b="0" dirty="0"/>
              <a:t>)</a:t>
            </a:r>
            <a:r>
              <a:rPr lang="ko-KR" altLang="en-US" sz="1600" b="0" dirty="0" smtClean="0"/>
              <a:t>는 원고가 </a:t>
            </a:r>
            <a:r>
              <a:rPr lang="ko-KR" altLang="en-US" sz="1600" b="0" dirty="0"/>
              <a:t>甲 등으로부터 이 사건 주식을 </a:t>
            </a:r>
            <a:r>
              <a:rPr lang="ko-KR" altLang="en-US" sz="1600" b="0" dirty="0"/>
              <a:t>출연받은 것은 구 상증세법 제</a:t>
            </a:r>
            <a:r>
              <a:rPr lang="en-US" altLang="ko-KR" sz="1600" b="0" dirty="0"/>
              <a:t>48</a:t>
            </a:r>
            <a:r>
              <a:rPr lang="ko-KR" altLang="en-US" sz="1600" b="0" dirty="0" smtClean="0"/>
              <a:t>조 제</a:t>
            </a:r>
            <a:r>
              <a:rPr lang="en-US" altLang="ko-KR" sz="1600" b="0" dirty="0"/>
              <a:t>1</a:t>
            </a:r>
            <a:r>
              <a:rPr lang="ko-KR" altLang="en-US" sz="1600" b="0" dirty="0"/>
              <a:t>항 단서에서 규정한 “공익법인이 내국법인의 의결권 있는 발행주식 </a:t>
            </a:r>
            <a:r>
              <a:rPr lang="ko-KR" altLang="en-US" sz="1600" b="0" dirty="0" smtClean="0"/>
              <a:t>총수의 </a:t>
            </a:r>
            <a:r>
              <a:rPr lang="en-US" altLang="ko-KR" sz="1600" b="0" dirty="0"/>
              <a:t>5%</a:t>
            </a:r>
            <a:r>
              <a:rPr lang="ko-KR" altLang="en-US" sz="1600" b="0" dirty="0"/>
              <a:t>를 초과하여 출연받은 경우”에 해당한다고 보아 </a:t>
            </a:r>
            <a:r>
              <a:rPr lang="en-US" altLang="ko-KR" sz="1600" b="0" dirty="0"/>
              <a:t>2008. 9. </a:t>
            </a:r>
            <a:r>
              <a:rPr lang="en-US" altLang="ko-KR" sz="1600" b="0" dirty="0"/>
              <a:t>3. </a:t>
            </a:r>
            <a:r>
              <a:rPr lang="ko-KR" altLang="en-US" sz="1600" b="0" dirty="0" smtClean="0"/>
              <a:t>원고에게 </a:t>
            </a:r>
            <a:r>
              <a:rPr lang="en-US" altLang="ko-KR" sz="1600" b="0" dirty="0"/>
              <a:t>2003</a:t>
            </a:r>
            <a:r>
              <a:rPr lang="ko-KR" altLang="en-US" sz="1600" b="0" dirty="0"/>
              <a:t>년 귀속분 증여세 </a:t>
            </a:r>
            <a:r>
              <a:rPr lang="en-US" altLang="ko-KR" sz="1600" b="0" dirty="0"/>
              <a:t>14,041,937,000</a:t>
            </a:r>
            <a:r>
              <a:rPr lang="ko-KR" altLang="en-US" sz="1600" b="0" dirty="0"/>
              <a:t>원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가산세 </a:t>
            </a:r>
            <a:r>
              <a:rPr lang="en-US" altLang="ko-KR" sz="1600" b="0" dirty="0"/>
              <a:t>4,011,982,000</a:t>
            </a:r>
            <a:r>
              <a:rPr lang="ko-KR" altLang="en-US" sz="1600" b="0" dirty="0"/>
              <a:t>원 </a:t>
            </a:r>
            <a:r>
              <a:rPr lang="ko-KR" altLang="en-US" sz="1600" b="0" dirty="0" smtClean="0"/>
              <a:t>포함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을 부과하는 이 사건 처분을 하였다</a:t>
            </a:r>
            <a:r>
              <a:rPr lang="en-US" altLang="ko-KR" sz="1600" b="0" dirty="0"/>
              <a:t>.</a:t>
            </a:r>
          </a:p>
          <a:p>
            <a:pPr marL="0" indent="0" algn="just">
              <a:buNone/>
            </a:pPr>
            <a:r>
              <a:rPr lang="ko-KR" altLang="en-US" sz="1600" b="0" dirty="0"/>
              <a:t>이에 대하여 원고는 감사원에 이 사건 처분의 취소를 구하는 </a:t>
            </a:r>
            <a:r>
              <a:rPr lang="ko-KR" altLang="en-US" sz="1600" b="0" dirty="0" smtClean="0"/>
              <a:t>심사청구를 </a:t>
            </a:r>
            <a:r>
              <a:rPr lang="ko-KR" altLang="en-US" sz="1600" b="0" dirty="0"/>
              <a:t>하였으나 기각 결정을 받고 이어 행정소송을 제기하였고</a:t>
            </a:r>
            <a:r>
              <a:rPr lang="en-US" altLang="ko-KR" sz="1600" b="0" dirty="0"/>
              <a:t>, 2010. </a:t>
            </a:r>
            <a:r>
              <a:rPr lang="en-US" altLang="ko-KR" sz="1600" b="0" dirty="0"/>
              <a:t>7. </a:t>
            </a:r>
            <a:r>
              <a:rPr lang="en-US" altLang="ko-KR" sz="1600" b="0" dirty="0" smtClean="0"/>
              <a:t>15.1</a:t>
            </a:r>
            <a:r>
              <a:rPr lang="ko-KR" altLang="en-US" sz="1600" b="0" dirty="0"/>
              <a:t>심 법원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수원지방법원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은 원고의 청구를 인용하였다</a:t>
            </a:r>
            <a:r>
              <a:rPr lang="en-US" altLang="ko-KR" sz="1600" b="0" dirty="0"/>
              <a:t>. </a:t>
            </a:r>
            <a:r>
              <a:rPr lang="ko-KR" altLang="en-US" sz="1600" b="0" dirty="0"/>
              <a:t>그러나 </a:t>
            </a:r>
            <a:r>
              <a:rPr lang="en-US" altLang="ko-KR" sz="1600" b="0" dirty="0"/>
              <a:t>2011. </a:t>
            </a:r>
            <a:r>
              <a:rPr lang="en-US" altLang="ko-KR" sz="1600" b="0" dirty="0"/>
              <a:t>8. </a:t>
            </a:r>
            <a:r>
              <a:rPr lang="en-US" altLang="ko-KR" sz="1600" b="0" dirty="0" smtClean="0"/>
              <a:t>19.2</a:t>
            </a:r>
            <a:r>
              <a:rPr lang="ko-KR" altLang="en-US" sz="1600" b="0" dirty="0"/>
              <a:t>심 법원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서울고등법원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에서는 반대로 피고가 승소하였고 이에 원고는 </a:t>
            </a:r>
            <a:r>
              <a:rPr lang="ko-KR" altLang="en-US" sz="1600" b="0" dirty="0" smtClean="0"/>
              <a:t>대법원에 </a:t>
            </a:r>
            <a:r>
              <a:rPr lang="ko-KR" altLang="en-US" sz="1600" b="0" dirty="0"/>
              <a:t>상고를 제기하였으며</a:t>
            </a:r>
            <a:r>
              <a:rPr lang="en-US" altLang="ko-KR" sz="1600" b="0" dirty="0"/>
              <a:t>, </a:t>
            </a:r>
            <a:r>
              <a:rPr lang="ko-KR" altLang="en-US" sz="1600" b="0" dirty="0"/>
              <a:t>대법원은 원고가 이 사건 처분에 대한 </a:t>
            </a:r>
            <a:r>
              <a:rPr lang="ko-KR" altLang="en-US" sz="1600" b="0" dirty="0" err="1" smtClean="0"/>
              <a:t>소를제기한</a:t>
            </a:r>
            <a:r>
              <a:rPr lang="ko-KR" altLang="en-US" sz="1600" b="0" dirty="0" smtClean="0"/>
              <a:t> </a:t>
            </a:r>
            <a:r>
              <a:rPr lang="ko-KR" altLang="en-US" sz="1600" b="0" dirty="0"/>
              <a:t>지 약 </a:t>
            </a:r>
            <a:r>
              <a:rPr lang="en-US" altLang="ko-KR" sz="1600" b="0" dirty="0"/>
              <a:t>8</a:t>
            </a:r>
            <a:r>
              <a:rPr lang="ko-KR" altLang="en-US" sz="1600" b="0" dirty="0"/>
              <a:t>년만인 </a:t>
            </a:r>
            <a:r>
              <a:rPr lang="en-US" altLang="ko-KR" sz="1600" b="0" dirty="0"/>
              <a:t>2017. 4. 20. </a:t>
            </a:r>
            <a:r>
              <a:rPr lang="ko-KR" altLang="en-US" sz="1600" b="0" dirty="0"/>
              <a:t>원심 파기환송 판결을 내렸다</a:t>
            </a:r>
            <a:r>
              <a:rPr lang="en-US" altLang="ko-KR" sz="1600" b="0" dirty="0"/>
              <a:t>.</a:t>
            </a:r>
            <a:endParaRPr lang="en-US" altLang="ko-KR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40749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[3] </a:t>
            </a:r>
            <a:r>
              <a:rPr lang="ko-KR" altLang="en-US" dirty="0" smtClean="0"/>
              <a:t>기부 관련 세법개정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342900">
              <a:buFontTx/>
              <a:buAutoNum type="arabicPeriod"/>
            </a:pPr>
            <a:r>
              <a:rPr lang="ko-KR" altLang="en-US" sz="1800" dirty="0" smtClean="0"/>
              <a:t>세법개정의 의의</a:t>
            </a:r>
            <a:endParaRPr lang="en-US" altLang="ko-KR" sz="1800" dirty="0" smtClean="0"/>
          </a:p>
          <a:p>
            <a:pPr marL="628650" lvl="1" indent="-342900">
              <a:buFontTx/>
              <a:buAutoNum type="arabicPeriod"/>
            </a:pPr>
            <a:endParaRPr lang="en-US" altLang="ko-KR" sz="1800" dirty="0"/>
          </a:p>
          <a:p>
            <a:pPr marL="628650" lvl="1" indent="-342900"/>
            <a:r>
              <a:rPr lang="ko-KR" altLang="en-US" sz="1800" dirty="0" smtClean="0"/>
              <a:t>판례가 있는 법의 해석에 대한 것이라면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세법개정은 법 자체를 변경하는 것이라 할 수 있음</a:t>
            </a:r>
            <a:endParaRPr lang="en-US" altLang="ko-KR" sz="1800" dirty="0" smtClean="0"/>
          </a:p>
          <a:p>
            <a:pPr marL="628650" lvl="1" indent="-342900"/>
            <a:r>
              <a:rPr lang="ko-KR" altLang="en-US" sz="1800" dirty="0" smtClean="0"/>
              <a:t>종전 해석상 애매한 것을 확실하게 하는 것도 있을 수 있고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종전의 해석을 뒤엎는 법개정도 있을 수 있음</a:t>
            </a:r>
            <a:endParaRPr lang="en-US" altLang="ko-KR" sz="1800" dirty="0" smtClean="0"/>
          </a:p>
          <a:p>
            <a:pPr marL="628650" lvl="1" indent="-342900"/>
            <a:r>
              <a:rPr lang="ko-KR" altLang="en-US" sz="1800" dirty="0" smtClean="0"/>
              <a:t>법률은 국회 본회의를 통과한 후 대통령의 공포로 효력 발생</a:t>
            </a:r>
            <a:endParaRPr lang="en-US" altLang="ko-KR" sz="1800" dirty="0" smtClean="0"/>
          </a:p>
          <a:p>
            <a:pPr marL="285750" lvl="1" indent="0">
              <a:buNone/>
            </a:pPr>
            <a:r>
              <a:rPr lang="en-US" altLang="ko-KR" sz="1800" dirty="0" smtClean="0">
                <a:hlinkClick r:id="rId2"/>
              </a:rPr>
              <a:t>http</a:t>
            </a:r>
            <a:r>
              <a:rPr lang="en-US" altLang="ko-KR" sz="1800" dirty="0">
                <a:hlinkClick r:id="rId2"/>
              </a:rPr>
              <a:t>://</a:t>
            </a:r>
            <a:r>
              <a:rPr lang="en-US" altLang="ko-KR" sz="1800" dirty="0" smtClean="0">
                <a:hlinkClick r:id="rId2"/>
              </a:rPr>
              <a:t>www.moleg.go.kr/lawinfo/governmentLegislation/process/processSchedule</a:t>
            </a:r>
            <a:endParaRPr lang="en-US" altLang="ko-KR" sz="1800" dirty="0" smtClean="0"/>
          </a:p>
          <a:p>
            <a:pPr marL="571500" lvl="1" indent="-285750"/>
            <a:r>
              <a:rPr lang="ko-KR" altLang="en-US" sz="1800" dirty="0" smtClean="0"/>
              <a:t>세법의 경우 정부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기재부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행안부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개정안에 따른 개정이 매년 이루어짐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국회의원에 의한 입법도 최근 조세특례제한법 등에서 많이 나타남</a:t>
            </a:r>
            <a:endParaRPr lang="en-US" altLang="ko-KR" sz="1800" dirty="0" smtClean="0"/>
          </a:p>
          <a:p>
            <a:pPr marL="571500" lvl="1" indent="-285750"/>
            <a:r>
              <a:rPr lang="ko-KR" altLang="en-US" sz="1800" b="0" dirty="0" smtClean="0"/>
              <a:t>정부</a:t>
            </a:r>
            <a:r>
              <a:rPr lang="en-US" altLang="ko-KR" sz="1800" b="0" dirty="0" smtClean="0"/>
              <a:t>(</a:t>
            </a:r>
            <a:r>
              <a:rPr lang="ko-KR" altLang="en-US" sz="1800" b="0" dirty="0" err="1" smtClean="0"/>
              <a:t>기획재정부</a:t>
            </a:r>
            <a:r>
              <a:rPr lang="en-US" altLang="ko-KR" sz="1800" b="0" dirty="0" smtClean="0"/>
              <a:t>)</a:t>
            </a:r>
            <a:r>
              <a:rPr lang="ko-KR" altLang="en-US" sz="1800" b="0" dirty="0" smtClean="0"/>
              <a:t>는</a:t>
            </a:r>
            <a:r>
              <a:rPr lang="ko-KR" altLang="en-US" sz="1800" b="0" dirty="0"/>
              <a:t> </a:t>
            </a:r>
            <a:r>
              <a:rPr lang="en-US" altLang="ko-KR" sz="1800" b="0" dirty="0" smtClean="0"/>
              <a:t>2019.7.25</a:t>
            </a:r>
            <a:r>
              <a:rPr lang="en-US" altLang="ko-KR" sz="1800" b="0" dirty="0"/>
              <a:t>(</a:t>
            </a:r>
            <a:r>
              <a:rPr lang="ko-KR" altLang="en-US" sz="1800" b="0" dirty="0"/>
              <a:t>목</a:t>
            </a:r>
            <a:r>
              <a:rPr lang="en-US" altLang="ko-KR" sz="1800" b="0" dirty="0"/>
              <a:t>) </a:t>
            </a:r>
            <a:r>
              <a:rPr lang="ko-KR" altLang="en-US" sz="1800" dirty="0"/>
              <a:t>세제발전심의위원회</a:t>
            </a:r>
            <a:r>
              <a:rPr lang="ko-KR" altLang="en-US" sz="1800" b="0" dirty="0"/>
              <a:t>를 개최하여 「</a:t>
            </a:r>
            <a:r>
              <a:rPr lang="en-US" altLang="ko-KR" sz="1800" dirty="0"/>
              <a:t>2019</a:t>
            </a:r>
            <a:r>
              <a:rPr lang="ko-KR" altLang="en-US" sz="1800" dirty="0"/>
              <a:t>년 세법개정안」을 확정</a:t>
            </a:r>
            <a:r>
              <a:rPr lang="en-US" altLang="ko-KR" sz="1800" dirty="0"/>
              <a:t>·</a:t>
            </a:r>
            <a:r>
              <a:rPr lang="ko-KR" altLang="en-US" sz="1800" dirty="0" smtClean="0"/>
              <a:t>발표</a:t>
            </a:r>
            <a:r>
              <a:rPr lang="en-US" altLang="ko-KR" sz="1800" dirty="0" smtClean="0"/>
              <a:t>. </a:t>
            </a:r>
          </a:p>
          <a:p>
            <a:pPr marL="571500" lvl="1" indent="-285750"/>
            <a:r>
              <a:rPr lang="ko-KR" altLang="en-US" sz="1800" dirty="0" smtClean="0"/>
              <a:t>정부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행정안전부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 또한 </a:t>
            </a:r>
            <a:r>
              <a:rPr lang="en-US" altLang="ko-KR" sz="1800" dirty="0" smtClean="0"/>
              <a:t>2019.8.14 </a:t>
            </a:r>
            <a:r>
              <a:rPr lang="ko-KR" altLang="en-US" sz="1800" dirty="0" smtClean="0"/>
              <a:t>부터 지방세기본법 등 </a:t>
            </a:r>
            <a:r>
              <a:rPr lang="ko-KR" altLang="en-US" sz="1800" dirty="0" err="1" smtClean="0"/>
              <a:t>입법예고함</a:t>
            </a:r>
            <a:endParaRPr lang="en-US" altLang="ko-KR" sz="1800" dirty="0" smtClean="0"/>
          </a:p>
          <a:p>
            <a:pPr marL="571500" lvl="1" indent="-285750"/>
            <a:endParaRPr lang="ko-KR" alt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6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[3] </a:t>
            </a:r>
            <a:r>
              <a:rPr lang="ko-KR" altLang="en-US" dirty="0" smtClean="0"/>
              <a:t>기부 관련 세법개정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FontTx/>
              <a:buNone/>
            </a:pPr>
            <a:r>
              <a:rPr lang="en-US" altLang="ko-KR" sz="1800" dirty="0" smtClean="0"/>
              <a:t>2</a:t>
            </a:r>
            <a:r>
              <a:rPr lang="en-US" altLang="ko-KR" sz="1800" dirty="0"/>
              <a:t>. </a:t>
            </a:r>
            <a:r>
              <a:rPr lang="ko-KR" altLang="en-US" sz="1800" dirty="0"/>
              <a:t>기부자에 대한 </a:t>
            </a:r>
            <a:r>
              <a:rPr lang="ko-KR" altLang="en-US" sz="1800" dirty="0" smtClean="0"/>
              <a:t>세법개정</a:t>
            </a:r>
            <a:endParaRPr lang="en-US" altLang="ko-KR" sz="1800" dirty="0" smtClean="0"/>
          </a:p>
          <a:p>
            <a:pPr marL="285750" lvl="1" indent="0">
              <a:buFontTx/>
              <a:buNone/>
            </a:pPr>
            <a:endParaRPr lang="en-US" altLang="ko-KR" sz="1800" dirty="0"/>
          </a:p>
          <a:p>
            <a:pPr marL="571500" lvl="1" indent="-285750"/>
            <a:r>
              <a:rPr lang="ko-KR" altLang="en-US" sz="1800" dirty="0" smtClean="0"/>
              <a:t>기부자에 대한 세제혜택을 확대할 것인가</a:t>
            </a:r>
            <a:r>
              <a:rPr lang="en-US" altLang="ko-KR" sz="1800" dirty="0" smtClean="0"/>
              <a:t>?  </a:t>
            </a:r>
          </a:p>
          <a:p>
            <a:pPr marL="571500" lvl="1" indent="-285750"/>
            <a:r>
              <a:rPr lang="ko-KR" altLang="en-US" sz="1800" dirty="0" smtClean="0"/>
              <a:t>가짜 기부자에 대해 제재를 어떻게 할 것인가</a:t>
            </a:r>
            <a:r>
              <a:rPr lang="en-US" altLang="ko-KR" sz="1800" dirty="0" smtClean="0"/>
              <a:t>?</a:t>
            </a:r>
          </a:p>
          <a:p>
            <a:pPr marL="571500" lvl="1" indent="-285750"/>
            <a:r>
              <a:rPr lang="ko-KR" altLang="en-US" sz="1800" dirty="0" smtClean="0"/>
              <a:t>유산기부에 대한 세제혜택의 차원에서 논의되는 것</a:t>
            </a:r>
            <a:r>
              <a:rPr lang="en-US" altLang="ko-KR" sz="1800" dirty="0" smtClean="0"/>
              <a:t>(</a:t>
            </a:r>
            <a:r>
              <a:rPr lang="ko-KR" altLang="en-US" sz="1800" dirty="0"/>
              <a:t>이상신</a:t>
            </a:r>
            <a:r>
              <a:rPr lang="en-US" altLang="ko-KR" sz="1800" dirty="0"/>
              <a:t>, “</a:t>
            </a:r>
            <a:r>
              <a:rPr lang="ko-KR" altLang="en-US" sz="1800" dirty="0"/>
              <a:t>유산기부 활성화를 위한 세제</a:t>
            </a:r>
            <a:r>
              <a:rPr lang="en-US" altLang="ko-KR" sz="1800" dirty="0"/>
              <a:t>(</a:t>
            </a:r>
            <a:r>
              <a:rPr lang="ko-KR" altLang="en-US" sz="1800" dirty="0"/>
              <a:t>稅制</a:t>
            </a:r>
            <a:r>
              <a:rPr lang="en-US" altLang="ko-KR" sz="1800" dirty="0"/>
              <a:t>) </a:t>
            </a:r>
            <a:r>
              <a:rPr lang="ko-KR" altLang="en-US" sz="1800" dirty="0"/>
              <a:t>개선방안</a:t>
            </a:r>
            <a:r>
              <a:rPr lang="en-US" altLang="ko-KR" sz="1800" dirty="0"/>
              <a:t>”, </a:t>
            </a:r>
            <a:r>
              <a:rPr lang="ko-KR" altLang="en-US" sz="1800" dirty="0" err="1"/>
              <a:t>외법논집</a:t>
            </a:r>
            <a:r>
              <a:rPr lang="ko-KR" altLang="en-US" sz="1800" dirty="0"/>
              <a:t> 제</a:t>
            </a:r>
            <a:r>
              <a:rPr lang="en-US" altLang="ko-KR" sz="1800" dirty="0"/>
              <a:t>43</a:t>
            </a:r>
            <a:r>
              <a:rPr lang="ko-KR" altLang="en-US" sz="1800" dirty="0"/>
              <a:t>권 제</a:t>
            </a:r>
            <a:r>
              <a:rPr lang="en-US" altLang="ko-KR" sz="1800" dirty="0"/>
              <a:t>2</a:t>
            </a:r>
            <a:r>
              <a:rPr lang="ko-KR" altLang="en-US" sz="1800" dirty="0"/>
              <a:t>호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2019.5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의 예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1">
              <a:buFont typeface="Wingdings" pitchFamily="2" charset="2"/>
              <a:buChar char="ü"/>
            </a:pPr>
            <a:r>
              <a:rPr lang="ko-KR" altLang="en-US" b="0" dirty="0" smtClean="0"/>
              <a:t>공익을 </a:t>
            </a:r>
            <a:r>
              <a:rPr lang="ko-KR" altLang="en-US" b="0" dirty="0"/>
              <a:t>위해 출연하는 재산에 비해 기부자나 가족 등 특수관계인이 받는 이익이 작은 </a:t>
            </a:r>
            <a:r>
              <a:rPr lang="ko-KR" altLang="en-US" b="0" dirty="0" smtClean="0"/>
              <a:t>경우에는 </a:t>
            </a:r>
            <a:r>
              <a:rPr lang="ko-KR" altLang="en-US" b="0" dirty="0"/>
              <a:t>그에 대하여 상속세나 증여세 추징을 하지 않도록 인식을 개선하고</a:t>
            </a:r>
            <a:r>
              <a:rPr lang="en-US" altLang="ko-KR" b="0" dirty="0"/>
              <a:t>, </a:t>
            </a:r>
            <a:r>
              <a:rPr lang="ko-KR" altLang="en-US" b="0" dirty="0"/>
              <a:t>공익신탁법</a:t>
            </a:r>
            <a:r>
              <a:rPr lang="ko-KR" altLang="en-US" b="0" dirty="0"/>
              <a:t> 등 법령 개선 </a:t>
            </a:r>
            <a:r>
              <a:rPr lang="ko-KR" altLang="en-US" b="0" dirty="0" smtClean="0"/>
              <a:t>및 추징 </a:t>
            </a:r>
            <a:r>
              <a:rPr lang="ko-KR" altLang="en-US" b="0" dirty="0"/>
              <a:t>규정인 </a:t>
            </a:r>
            <a:r>
              <a:rPr lang="ko-KR" altLang="en-US" b="0" dirty="0"/>
              <a:t>상증세법 제</a:t>
            </a:r>
            <a:r>
              <a:rPr lang="en-US" altLang="ko-KR" b="0" dirty="0"/>
              <a:t>16</a:t>
            </a:r>
            <a:r>
              <a:rPr lang="ko-KR" altLang="en-US" b="0" dirty="0"/>
              <a:t>조</a:t>
            </a:r>
            <a:r>
              <a:rPr lang="en-US" altLang="ko-KR" b="0" dirty="0"/>
              <a:t>, </a:t>
            </a:r>
            <a:r>
              <a:rPr lang="ko-KR" altLang="en-US" b="0" dirty="0"/>
              <a:t>제</a:t>
            </a:r>
            <a:r>
              <a:rPr lang="en-US" altLang="ko-KR" b="0" dirty="0"/>
              <a:t>48</a:t>
            </a:r>
            <a:r>
              <a:rPr lang="ko-KR" altLang="en-US" b="0" dirty="0"/>
              <a:t>조 </a:t>
            </a:r>
            <a:r>
              <a:rPr lang="ko-KR" altLang="en-US" b="0" dirty="0" smtClean="0"/>
              <a:t>등 개정</a:t>
            </a:r>
            <a:endParaRPr lang="en-US" altLang="ko-KR" b="0" dirty="0"/>
          </a:p>
          <a:p>
            <a:pPr lvl="1">
              <a:buFont typeface="Wingdings" pitchFamily="2" charset="2"/>
              <a:buChar char="ü"/>
            </a:pPr>
            <a:r>
              <a:rPr lang="ko-KR" altLang="en-US" b="0" dirty="0" smtClean="0"/>
              <a:t>영국과 </a:t>
            </a:r>
            <a:r>
              <a:rPr lang="ko-KR" altLang="en-US" b="0" dirty="0"/>
              <a:t>같이 일률적으로 세율을 경감해주는 방식의 </a:t>
            </a:r>
            <a:r>
              <a:rPr lang="ko-KR" altLang="en-US" b="0" dirty="0" smtClean="0"/>
              <a:t>세제지원방식 도입</a:t>
            </a:r>
            <a:r>
              <a:rPr lang="en-US" altLang="ko-KR" b="0" dirty="0" smtClean="0"/>
              <a:t>.  </a:t>
            </a:r>
            <a:r>
              <a:rPr lang="ko-KR" altLang="en-US" b="0" dirty="0" smtClean="0"/>
              <a:t>이 경우 </a:t>
            </a:r>
            <a:r>
              <a:rPr lang="ko-KR" altLang="en-US" b="0" dirty="0" err="1" smtClean="0"/>
              <a:t>공평성이나</a:t>
            </a:r>
            <a:r>
              <a:rPr lang="ko-KR" altLang="en-US" b="0" dirty="0" smtClean="0"/>
              <a:t> 적용의 </a:t>
            </a:r>
            <a:r>
              <a:rPr lang="ko-KR" altLang="en-US" b="0" dirty="0"/>
              <a:t>용이성 등을 고려하면 </a:t>
            </a:r>
            <a:r>
              <a:rPr lang="ko-KR" altLang="en-US" b="0" dirty="0"/>
              <a:t>과세표준액 각 구간에서 무조건 </a:t>
            </a:r>
            <a:r>
              <a:rPr lang="en-US" altLang="ko-KR" b="0" dirty="0"/>
              <a:t>4%</a:t>
            </a:r>
            <a:r>
              <a:rPr lang="ko-KR" altLang="en-US" b="0" dirty="0"/>
              <a:t>를 경감하는 방법으로 </a:t>
            </a:r>
            <a:r>
              <a:rPr lang="ko-KR" altLang="en-US" b="0" dirty="0" smtClean="0"/>
              <a:t>도입 고려</a:t>
            </a:r>
            <a:r>
              <a:rPr lang="en-US" altLang="ko-KR" b="0" dirty="0" smtClean="0"/>
              <a:t>. </a:t>
            </a:r>
            <a:r>
              <a:rPr lang="ko-KR" altLang="en-US" b="0" dirty="0" err="1" smtClean="0"/>
              <a:t>상증세법의</a:t>
            </a:r>
            <a:r>
              <a:rPr lang="ko-KR" altLang="en-US" b="0" dirty="0" smtClean="0"/>
              <a:t> </a:t>
            </a:r>
            <a:r>
              <a:rPr lang="ko-KR" altLang="en-US" b="0" dirty="0"/>
              <a:t>특례 규정으로 하여 조세특례제한법 제</a:t>
            </a:r>
            <a:r>
              <a:rPr lang="en-US" altLang="ko-KR" b="0" dirty="0"/>
              <a:t>100</a:t>
            </a:r>
            <a:r>
              <a:rPr lang="ko-KR" altLang="en-US" b="0" dirty="0"/>
              <a:t>조의</a:t>
            </a:r>
            <a:r>
              <a:rPr lang="en-US" altLang="ko-KR" b="0" dirty="0"/>
              <a:t>35</a:t>
            </a:r>
            <a:r>
              <a:rPr lang="ko-KR" altLang="en-US" b="0" dirty="0" smtClean="0"/>
              <a:t>조문 신설</a:t>
            </a:r>
            <a:endParaRPr lang="en-US" altLang="ko-KR" sz="1800" dirty="0"/>
          </a:p>
          <a:p>
            <a:pPr marL="885825" lvl="2" indent="-285750">
              <a:buFont typeface="Wingdings" pitchFamily="2" charset="2"/>
              <a:buChar char="ü"/>
            </a:pPr>
            <a:endParaRPr lang="en-US" altLang="ko-KR" kern="0" dirty="0">
              <a:latin typeface="+mj-lt"/>
            </a:endParaRPr>
          </a:p>
          <a:p>
            <a:pPr marL="885825" lvl="2" indent="-285750">
              <a:buFont typeface="Wingdings" pitchFamily="2" charset="2"/>
              <a:buChar char="ü"/>
            </a:pPr>
            <a:endParaRPr lang="ko-KR" altLang="en-US" sz="12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 smtClean="0"/>
              <a:t>[3] </a:t>
            </a:r>
            <a:r>
              <a:rPr lang="ko-KR" altLang="en-US" dirty="0" smtClean="0"/>
              <a:t>기부 관련 세법개정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FontTx/>
              <a:buNone/>
            </a:pPr>
            <a:r>
              <a:rPr lang="en-US" altLang="ko-KR" sz="1800" dirty="0" smtClean="0"/>
              <a:t>3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공익법인등에</a:t>
            </a:r>
            <a:r>
              <a:rPr lang="ko-KR" altLang="en-US" sz="1800" dirty="0"/>
              <a:t> 대한 </a:t>
            </a:r>
            <a:r>
              <a:rPr lang="ko-KR" altLang="en-US" sz="1800" dirty="0" smtClean="0"/>
              <a:t>세법개정</a:t>
            </a:r>
            <a:endParaRPr lang="en-US" altLang="ko-KR" sz="1800" dirty="0" smtClean="0"/>
          </a:p>
          <a:p>
            <a:pPr marL="285750" lvl="1" indent="0">
              <a:buFontTx/>
              <a:buNone/>
            </a:pPr>
            <a:endParaRPr lang="en-US" altLang="ko-KR" sz="1800" dirty="0"/>
          </a:p>
          <a:p>
            <a:pPr marL="571500" lvl="1" indent="-285750"/>
            <a:r>
              <a:rPr lang="ko-KR" altLang="en-US" sz="1800" dirty="0" smtClean="0"/>
              <a:t>공익법인의 투명성 확보를 강화하는 방안 </a:t>
            </a:r>
            <a:r>
              <a:rPr lang="en-US" altLang="ko-KR" sz="1800" dirty="0" smtClean="0"/>
              <a:t>VS </a:t>
            </a:r>
            <a:r>
              <a:rPr lang="ko-KR" altLang="en-US" sz="1800" dirty="0" smtClean="0"/>
              <a:t>공익법인의 행정상 어려움을 해소하는 방안</a:t>
            </a:r>
            <a:endParaRPr lang="en-US" altLang="ko-KR" sz="1800" dirty="0" smtClean="0"/>
          </a:p>
          <a:p>
            <a:pPr marL="571500" lvl="1" indent="-285750"/>
            <a:r>
              <a:rPr lang="en-US" altLang="ko-KR" sz="1800" dirty="0" smtClean="0"/>
              <a:t>2019</a:t>
            </a:r>
            <a:r>
              <a:rPr lang="ko-KR" altLang="en-US" sz="1800" dirty="0" smtClean="0"/>
              <a:t>년  </a:t>
            </a:r>
            <a:r>
              <a:rPr lang="en-US" altLang="ko-KR" sz="1800" dirty="0" smtClean="0"/>
              <a:t>7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25</a:t>
            </a:r>
            <a:r>
              <a:rPr lang="ko-KR" altLang="en-US" sz="1800" dirty="0" smtClean="0"/>
              <a:t>일 세법개정안의 관련 내용</a:t>
            </a:r>
            <a:endParaRPr lang="en-US" altLang="ko-KR" sz="1800" dirty="0" smtClean="0"/>
          </a:p>
          <a:p>
            <a:pPr marL="285750" lvl="1" indent="0">
              <a:buNone/>
            </a:pPr>
            <a:r>
              <a:rPr lang="en-US" altLang="ko-KR" sz="1800" dirty="0" smtClean="0"/>
              <a:t>&lt;</a:t>
            </a:r>
            <a:r>
              <a:rPr lang="ko-KR" altLang="en-US" sz="1800" dirty="0" smtClean="0"/>
              <a:t>지정</a:t>
            </a:r>
            <a:r>
              <a:rPr lang="en-US" altLang="ko-KR" sz="1800" dirty="0"/>
              <a:t>․</a:t>
            </a:r>
            <a:r>
              <a:rPr lang="ko-KR" altLang="en-US" sz="1800" dirty="0"/>
              <a:t>사후관리 일원화</a:t>
            </a:r>
            <a:r>
              <a:rPr lang="en-US" altLang="ko-KR" sz="1800" dirty="0"/>
              <a:t>, </a:t>
            </a:r>
            <a:r>
              <a:rPr lang="ko-KR" altLang="en-US" sz="1800" dirty="0"/>
              <a:t>공익성 검증</a:t>
            </a:r>
            <a:r>
              <a:rPr lang="en-US" altLang="ko-KR" sz="1800" dirty="0"/>
              <a:t>․</a:t>
            </a:r>
            <a:r>
              <a:rPr lang="ko-KR" altLang="en-US" sz="1800" dirty="0"/>
              <a:t>사후관리 내실화 등 공익법인의 공익성</a:t>
            </a:r>
            <a:r>
              <a:rPr lang="en-US" altLang="ko-KR" sz="1800" dirty="0"/>
              <a:t>․</a:t>
            </a:r>
            <a:r>
              <a:rPr lang="ko-KR" altLang="en-US" sz="1800" dirty="0"/>
              <a:t>투명성 제고를 통해 기부 활성화 </a:t>
            </a:r>
            <a:r>
              <a:rPr lang="ko-KR" altLang="en-US" sz="1800" dirty="0" smtClean="0"/>
              <a:t>도모</a:t>
            </a:r>
            <a:r>
              <a:rPr lang="en-US" altLang="ko-KR" sz="1800" dirty="0" smtClean="0"/>
              <a:t>&gt; (</a:t>
            </a:r>
            <a:r>
              <a:rPr lang="ko-KR" altLang="en-US" sz="1800" dirty="0" smtClean="0"/>
              <a:t>기부단체의 입장 정리 필요</a:t>
            </a:r>
            <a:r>
              <a:rPr lang="en-US" altLang="ko-KR" sz="1800" dirty="0" smtClean="0"/>
              <a:t>)</a:t>
            </a:r>
            <a:endParaRPr lang="ko-KR" altLang="en-US" sz="1800" dirty="0"/>
          </a:p>
          <a:p>
            <a:pPr marL="285750" lvl="1" indent="0">
              <a:buNone/>
            </a:pPr>
            <a:r>
              <a:rPr lang="ko-KR" altLang="en-US" sz="1800" dirty="0"/>
              <a:t>❶ 지정기부금단체의 효율적 관리를 위해 추천 및 사후관리 검증을 국세청으로 일원화</a:t>
            </a:r>
            <a:r>
              <a:rPr lang="en-US" altLang="ko-KR" sz="1800" dirty="0"/>
              <a:t>(1</a:t>
            </a:r>
            <a:r>
              <a:rPr lang="ko-KR" altLang="en-US" sz="1800" dirty="0"/>
              <a:t>년 유예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marL="285750" lvl="1" indent="0">
              <a:buNone/>
            </a:pPr>
            <a:r>
              <a:rPr lang="ko-KR" altLang="en-US" sz="1800" dirty="0"/>
              <a:t>❷ 지정기부금단체의 지정기간을 이원화하여 신규 지정시 </a:t>
            </a:r>
            <a:r>
              <a:rPr lang="en-US" altLang="ko-KR" sz="1800" dirty="0"/>
              <a:t>3</a:t>
            </a:r>
            <a:r>
              <a:rPr lang="ko-KR" altLang="en-US" sz="1800" dirty="0"/>
              <a:t>년간 우선 예비지정 후 공익성 여부를 재검토하여 </a:t>
            </a:r>
            <a:r>
              <a:rPr lang="en-US" altLang="ko-KR" sz="1800" dirty="0"/>
              <a:t>6</a:t>
            </a:r>
            <a:r>
              <a:rPr lang="ko-KR" altLang="en-US" sz="1800" dirty="0"/>
              <a:t>년간 재지정</a:t>
            </a:r>
            <a:r>
              <a:rPr lang="en-US" altLang="ko-KR" sz="1800" dirty="0"/>
              <a:t>(1</a:t>
            </a:r>
            <a:r>
              <a:rPr lang="ko-KR" altLang="en-US" sz="1800" dirty="0"/>
              <a:t>년 유예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marL="285750" lvl="1" indent="0">
              <a:buNone/>
            </a:pPr>
            <a:r>
              <a:rPr lang="ko-KR" altLang="en-US" sz="1800" dirty="0"/>
              <a:t>❸ 기부금 사용내역 공시내용이 부실한 기부금단체에 대한 국세청의 기부금 사용 세부내역 요구권한 신설</a:t>
            </a:r>
            <a:r>
              <a:rPr lang="en-US" altLang="ko-KR" sz="1800" dirty="0"/>
              <a:t>(1</a:t>
            </a:r>
            <a:r>
              <a:rPr lang="ko-KR" altLang="en-US" sz="1800" dirty="0"/>
              <a:t>년 유예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marL="285750" lvl="1" indent="0">
              <a:buNone/>
            </a:pPr>
            <a:r>
              <a:rPr lang="ko-KR" altLang="en-US" sz="1800" dirty="0"/>
              <a:t>❹ 공익법인 의무지출 및 의무공시</a:t>
            </a:r>
            <a:r>
              <a:rPr lang="en-US" altLang="ko-KR" sz="1800" dirty="0"/>
              <a:t>․</a:t>
            </a:r>
            <a:r>
              <a:rPr lang="ko-KR" altLang="en-US" sz="1800" dirty="0"/>
              <a:t>외부감사 제도 적용대상 확대</a:t>
            </a:r>
          </a:p>
          <a:p>
            <a:pPr marL="285750" lvl="1" indent="0">
              <a:buNone/>
            </a:pPr>
            <a:r>
              <a:rPr lang="en-US" altLang="ko-KR" sz="1800" dirty="0"/>
              <a:t>❺ 공익법인 주기적 감사인 지정․회계 감리 등 제도 도입(2년 </a:t>
            </a:r>
            <a:r>
              <a:rPr lang="en-US" altLang="ko-KR" sz="1800" dirty="0" err="1"/>
              <a:t>유예</a:t>
            </a:r>
            <a:r>
              <a:rPr lang="en-US" altLang="ko-KR" sz="1800" dirty="0" smtClean="0"/>
              <a:t>)  (</a:t>
            </a:r>
            <a:r>
              <a:rPr lang="ko-KR" altLang="en-US" sz="1800" dirty="0" smtClean="0"/>
              <a:t>끝</a:t>
            </a:r>
            <a:r>
              <a:rPr lang="en-US" altLang="ko-KR" sz="1800" dirty="0" smtClean="0"/>
              <a:t>)</a:t>
            </a:r>
          </a:p>
          <a:p>
            <a:pPr marL="285750" lvl="1" indent="0">
              <a:buFontTx/>
              <a:buNone/>
            </a:pPr>
            <a:endParaRPr lang="en-US" altLang="ko-KR" sz="1800" kern="0" dirty="0">
              <a:latin typeface="+mj-lt"/>
            </a:endParaRPr>
          </a:p>
          <a:p>
            <a:pPr marL="285750" lvl="1" indent="0">
              <a:buFontTx/>
              <a:buNone/>
            </a:pPr>
            <a:endParaRPr lang="ko-KR" alt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85137" cy="615950"/>
          </a:xfrm>
        </p:spPr>
        <p:txBody>
          <a:bodyPr/>
          <a:lstStyle/>
          <a:p>
            <a:pPr algn="ctr"/>
            <a:r>
              <a:rPr lang="ko-KR" altLang="en-US" dirty="0"/>
              <a:t>강사 소개 </a:t>
            </a:r>
            <a:r>
              <a:rPr lang="en-US" altLang="ko-KR" dirty="0"/>
              <a:t>(</a:t>
            </a:r>
            <a:r>
              <a:rPr lang="ko-KR" altLang="en-US" dirty="0"/>
              <a:t>박훈</a:t>
            </a:r>
            <a:r>
              <a:rPr lang="en-US" altLang="ko-KR" dirty="0"/>
              <a:t>, </a:t>
            </a:r>
            <a:r>
              <a:rPr lang="ko-KR" altLang="en-US" dirty="0"/>
              <a:t>서울시립대 교수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ko-KR" altLang="en-US" sz="1800" dirty="0"/>
              <a:t>서울대학교 법대</a:t>
            </a:r>
            <a:r>
              <a:rPr lang="en-US" altLang="ko-KR" sz="1800" dirty="0"/>
              <a:t>, </a:t>
            </a:r>
            <a:r>
              <a:rPr lang="ko-KR" altLang="en-US" sz="1800" dirty="0"/>
              <a:t>동대학원 석사 및 박사 졸업</a:t>
            </a:r>
            <a:r>
              <a:rPr lang="en-US" altLang="ko-KR" sz="1800" dirty="0"/>
              <a:t>(</a:t>
            </a:r>
            <a:r>
              <a:rPr lang="ko-KR" altLang="en-US" sz="1800" dirty="0"/>
              <a:t>세법 전공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latinLnBrk="1"/>
            <a:r>
              <a:rPr lang="ko-KR" altLang="en-US" sz="1800" dirty="0"/>
              <a:t>일본 동경대학교 객원연구원</a:t>
            </a:r>
          </a:p>
          <a:p>
            <a:pPr latinLnBrk="1"/>
            <a:r>
              <a:rPr lang="ko-KR" altLang="en-US" sz="1800" dirty="0"/>
              <a:t>미국 </a:t>
            </a:r>
            <a:r>
              <a:rPr lang="en-US" altLang="ko-KR" sz="1800" dirty="0"/>
              <a:t>UC</a:t>
            </a:r>
            <a:r>
              <a:rPr lang="ko-KR" altLang="en-US" sz="1800" dirty="0"/>
              <a:t>버클리대학교 </a:t>
            </a:r>
            <a:r>
              <a:rPr lang="ko-KR" altLang="en-US" sz="1800" dirty="0" smtClean="0"/>
              <a:t>방문학자</a:t>
            </a:r>
            <a:endParaRPr lang="en-US" altLang="ko-KR" sz="1800" dirty="0" smtClean="0"/>
          </a:p>
          <a:p>
            <a:pPr latinLnBrk="1"/>
            <a:r>
              <a:rPr lang="ko-KR" altLang="en-US" sz="1800" dirty="0" err="1"/>
              <a:t>아름다운재단</a:t>
            </a:r>
            <a:r>
              <a:rPr lang="ko-KR" altLang="en-US" sz="1800" dirty="0"/>
              <a:t> 기부문화연구소 부소장</a:t>
            </a:r>
            <a:r>
              <a:rPr lang="en-US" altLang="ko-KR" sz="1800" dirty="0"/>
              <a:t>(</a:t>
            </a:r>
            <a:r>
              <a:rPr lang="ko-KR" altLang="en-US" sz="1800" dirty="0"/>
              <a:t>현</a:t>
            </a:r>
            <a:r>
              <a:rPr lang="en-US" altLang="ko-KR" sz="1800" dirty="0"/>
              <a:t>)</a:t>
            </a:r>
          </a:p>
          <a:p>
            <a:pPr latinLnBrk="1"/>
            <a:r>
              <a:rPr lang="ko-KR" altLang="en-US" sz="1800" dirty="0" err="1" smtClean="0"/>
              <a:t>행정안전부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지방세예규심사위원회 위원</a:t>
            </a:r>
            <a:r>
              <a:rPr lang="en-US" altLang="ko-KR" sz="1800" dirty="0"/>
              <a:t>(</a:t>
            </a:r>
            <a:r>
              <a:rPr lang="ko-KR" altLang="en-US" sz="1800" dirty="0"/>
              <a:t>현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latinLnBrk="1"/>
            <a:r>
              <a:rPr lang="ko-KR" altLang="en-US" sz="1800" dirty="0" err="1"/>
              <a:t>기획재정부</a:t>
            </a:r>
            <a:r>
              <a:rPr lang="ko-KR" altLang="en-US" sz="1800" dirty="0"/>
              <a:t> 세제발전심의위원회 위원</a:t>
            </a:r>
            <a:r>
              <a:rPr lang="en-US" altLang="ko-KR" sz="1800" dirty="0"/>
              <a:t>(</a:t>
            </a:r>
            <a:r>
              <a:rPr lang="ko-KR" altLang="en-US" sz="1800" dirty="0"/>
              <a:t>현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latinLnBrk="1"/>
            <a:r>
              <a:rPr lang="ko-KR" altLang="en-US" sz="1800" dirty="0"/>
              <a:t>법제처 법령해석심의위원회 위원</a:t>
            </a:r>
            <a:r>
              <a:rPr lang="en-US" altLang="ko-KR" sz="1800" dirty="0"/>
              <a:t>(</a:t>
            </a:r>
            <a:r>
              <a:rPr lang="ko-KR" altLang="en-US" sz="1800" dirty="0"/>
              <a:t>현</a:t>
            </a:r>
            <a:r>
              <a:rPr lang="en-US" altLang="ko-KR" sz="1800" dirty="0"/>
              <a:t>)</a:t>
            </a:r>
          </a:p>
          <a:p>
            <a:pPr latinLnBrk="1"/>
            <a:r>
              <a:rPr lang="ko-KR" altLang="en-US" sz="1800" dirty="0"/>
              <a:t>한국세무학회 부회장</a:t>
            </a:r>
            <a:r>
              <a:rPr lang="en-US" altLang="ko-KR" sz="1800" dirty="0"/>
              <a:t>(</a:t>
            </a:r>
            <a:r>
              <a:rPr lang="ko-KR" altLang="en-US" sz="1800" dirty="0"/>
              <a:t>현</a:t>
            </a:r>
            <a:r>
              <a:rPr lang="en-US" altLang="ko-KR" sz="1800" dirty="0" smtClean="0"/>
              <a:t>)</a:t>
            </a:r>
          </a:p>
          <a:p>
            <a:pPr latinLnBrk="1"/>
            <a:r>
              <a:rPr lang="ko-KR" altLang="en-US" sz="1800" dirty="0" smtClean="0"/>
              <a:t>한국세무학회 </a:t>
            </a:r>
            <a:r>
              <a:rPr lang="ko-KR" altLang="en-US" sz="1800" dirty="0"/>
              <a:t>세무학연구 편집위원장</a:t>
            </a:r>
            <a:r>
              <a:rPr lang="en-US" altLang="ko-KR" sz="1800" dirty="0"/>
              <a:t>, </a:t>
            </a:r>
            <a:r>
              <a:rPr lang="ko-KR" altLang="en-US" sz="1800" dirty="0"/>
              <a:t>한국지방세학회 </a:t>
            </a:r>
            <a:r>
              <a:rPr lang="ko-KR" altLang="en-US" sz="1800" dirty="0" err="1"/>
              <a:t>지방세논집</a:t>
            </a:r>
            <a:r>
              <a:rPr lang="ko-KR" altLang="en-US" sz="1800" dirty="0"/>
              <a:t> 편집위원장</a:t>
            </a:r>
            <a:r>
              <a:rPr lang="en-US" altLang="ko-KR" sz="1800" dirty="0"/>
              <a:t>, </a:t>
            </a:r>
            <a:r>
              <a:rPr lang="ko-KR" altLang="en-US" sz="1800" dirty="0"/>
              <a:t>서울시립대 법학연구소 </a:t>
            </a:r>
            <a:r>
              <a:rPr lang="ko-KR" altLang="en-US" sz="1800" dirty="0" err="1"/>
              <a:t>조세와법</a:t>
            </a:r>
            <a:r>
              <a:rPr lang="ko-KR" altLang="en-US" sz="1800" dirty="0"/>
              <a:t> 편집위원장 등</a:t>
            </a:r>
          </a:p>
          <a:p>
            <a:pPr latinLnBrk="1"/>
            <a:r>
              <a:rPr lang="ko-KR" altLang="en-US" sz="1800" dirty="0"/>
              <a:t>대통령 직속 정책기획위원회 산하 재정개혁특별위원회 위원</a:t>
            </a:r>
            <a:endParaRPr lang="en-US" altLang="ko-KR" sz="1800" dirty="0"/>
          </a:p>
          <a:p>
            <a:pPr latinLnBrk="1"/>
            <a:r>
              <a:rPr lang="ko-KR" altLang="en-US" sz="1800" dirty="0"/>
              <a:t>국세청 납세자보호관</a:t>
            </a:r>
            <a:r>
              <a:rPr lang="en-US" altLang="ko-KR" sz="1800" dirty="0"/>
              <a:t>(</a:t>
            </a:r>
            <a:r>
              <a:rPr lang="ko-KR" altLang="en-US" sz="1800" dirty="0" err="1"/>
              <a:t>개방직</a:t>
            </a:r>
            <a:r>
              <a:rPr lang="en-US" altLang="ko-KR" sz="1800" dirty="0"/>
              <a:t>, </a:t>
            </a:r>
            <a:r>
              <a:rPr lang="ko-KR" altLang="en-US" sz="1800" dirty="0"/>
              <a:t>본청 국장</a:t>
            </a:r>
            <a:r>
              <a:rPr lang="en-US" altLang="ko-KR" sz="1800" dirty="0"/>
              <a:t>) </a:t>
            </a:r>
          </a:p>
          <a:p>
            <a:pPr latinLnBrk="1"/>
            <a:r>
              <a:rPr lang="ko-KR" altLang="en-US" sz="1800" dirty="0"/>
              <a:t>조세심판원 비상임심판관</a:t>
            </a:r>
          </a:p>
          <a:p>
            <a:pPr latinLnBrk="1"/>
            <a:r>
              <a:rPr lang="ko-KR" altLang="en-US" sz="1800" dirty="0"/>
              <a:t>기획재정부 국세예규심사위원회 위원</a:t>
            </a:r>
            <a:endParaRPr lang="en-US" altLang="ko-KR" sz="1800" dirty="0"/>
          </a:p>
          <a:p>
            <a:pPr latinLnBrk="1"/>
            <a:r>
              <a:rPr lang="ko-KR" altLang="en-US" sz="1800" dirty="0"/>
              <a:t>국회 입법지원 </a:t>
            </a:r>
            <a:r>
              <a:rPr lang="ko-KR" altLang="en-US" sz="1800" dirty="0" smtClean="0"/>
              <a:t>위원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FEAA1-492F-49BF-A7DD-269ADE7CD3CB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117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85137" cy="615950"/>
          </a:xfrm>
        </p:spPr>
        <p:txBody>
          <a:bodyPr/>
          <a:lstStyle/>
          <a:p>
            <a:pPr algn="ctr"/>
            <a:r>
              <a:rPr lang="ko-KR" altLang="en-US"/>
              <a:t>목  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327650"/>
          </a:xfrm>
        </p:spPr>
        <p:txBody>
          <a:bodyPr/>
          <a:lstStyle/>
          <a:p>
            <a:pPr marL="285750" lvl="1" indent="0">
              <a:buFontTx/>
              <a:buNone/>
            </a:pPr>
            <a:r>
              <a:rPr lang="en-US" altLang="ko-KR" dirty="0" smtClean="0"/>
              <a:t>[</a:t>
            </a:r>
            <a:r>
              <a:rPr lang="en-US" altLang="ko-KR" dirty="0"/>
              <a:t>1] </a:t>
            </a:r>
            <a:r>
              <a:rPr lang="ko-KR" altLang="en-US" dirty="0" smtClean="0"/>
              <a:t>기부 관련 기본제도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기부의 의의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기부 관련 관련법령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3. </a:t>
            </a:r>
            <a:r>
              <a:rPr lang="ko-KR" altLang="en-US" dirty="0" smtClean="0"/>
              <a:t>기부 관련 제도 설명</a:t>
            </a:r>
            <a:endParaRPr lang="en-US" altLang="ko-KR" dirty="0" smtClean="0"/>
          </a:p>
          <a:p>
            <a:pPr marL="285750" lvl="1" indent="0" algn="just">
              <a:buFontTx/>
              <a:buNone/>
            </a:pPr>
            <a:r>
              <a:rPr lang="en-US" altLang="ko-KR" dirty="0" smtClean="0">
                <a:solidFill>
                  <a:srgbClr val="021BD8"/>
                </a:solidFill>
              </a:rPr>
              <a:t>*</a:t>
            </a:r>
            <a:r>
              <a:rPr lang="ko-KR" altLang="en-US" dirty="0" smtClean="0">
                <a:solidFill>
                  <a:srgbClr val="021BD8"/>
                </a:solidFill>
              </a:rPr>
              <a:t>관련 문헌 </a:t>
            </a:r>
            <a:r>
              <a:rPr lang="en-US" altLang="ko-KR" dirty="0" smtClean="0">
                <a:solidFill>
                  <a:srgbClr val="021BD8"/>
                </a:solidFill>
              </a:rPr>
              <a:t>: </a:t>
            </a:r>
            <a:r>
              <a:rPr lang="ko-KR" altLang="en-US" dirty="0" smtClean="0">
                <a:solidFill>
                  <a:srgbClr val="021BD8"/>
                </a:solidFill>
              </a:rPr>
              <a:t>박훈</a:t>
            </a:r>
            <a:r>
              <a:rPr lang="en-US" altLang="ko-KR" dirty="0" smtClean="0">
                <a:solidFill>
                  <a:srgbClr val="021BD8"/>
                </a:solidFill>
              </a:rPr>
              <a:t>, “</a:t>
            </a:r>
            <a:r>
              <a:rPr lang="ko-KR" altLang="en-US" dirty="0">
                <a:solidFill>
                  <a:srgbClr val="021BD8"/>
                </a:solidFill>
              </a:rPr>
              <a:t>공익활동 활성화를 위한 공익법인 과세제도의 </a:t>
            </a:r>
            <a:r>
              <a:rPr lang="ko-KR" altLang="en-US" dirty="0" smtClean="0">
                <a:solidFill>
                  <a:srgbClr val="021BD8"/>
                </a:solidFill>
              </a:rPr>
              <a:t>개선방안</a:t>
            </a:r>
            <a:r>
              <a:rPr lang="en-US" altLang="ko-KR" dirty="0" smtClean="0">
                <a:solidFill>
                  <a:srgbClr val="021BD8"/>
                </a:solidFill>
              </a:rPr>
              <a:t>”</a:t>
            </a:r>
            <a:r>
              <a:rPr lang="ko-KR" altLang="en-US" dirty="0">
                <a:solidFill>
                  <a:srgbClr val="021BD8"/>
                </a:solidFill>
              </a:rPr>
              <a:t> 조세연구 제</a:t>
            </a:r>
            <a:r>
              <a:rPr lang="en-US" altLang="ko-KR" dirty="0">
                <a:solidFill>
                  <a:srgbClr val="021BD8"/>
                </a:solidFill>
              </a:rPr>
              <a:t>19</a:t>
            </a:r>
            <a:r>
              <a:rPr lang="ko-KR" altLang="en-US" dirty="0">
                <a:solidFill>
                  <a:srgbClr val="021BD8"/>
                </a:solidFill>
              </a:rPr>
              <a:t>권 제</a:t>
            </a:r>
            <a:r>
              <a:rPr lang="en-US" altLang="ko-KR" dirty="0">
                <a:solidFill>
                  <a:srgbClr val="021BD8"/>
                </a:solidFill>
              </a:rPr>
              <a:t>1</a:t>
            </a:r>
            <a:r>
              <a:rPr lang="ko-KR" altLang="en-US" dirty="0" smtClean="0">
                <a:solidFill>
                  <a:srgbClr val="021BD8"/>
                </a:solidFill>
              </a:rPr>
              <a:t>집</a:t>
            </a:r>
            <a:r>
              <a:rPr lang="en-US" altLang="ko-KR" dirty="0" smtClean="0">
                <a:solidFill>
                  <a:srgbClr val="021BD8"/>
                </a:solidFill>
              </a:rPr>
              <a:t>,</a:t>
            </a:r>
            <a:r>
              <a:rPr lang="ko-KR" altLang="en-US" dirty="0" smtClean="0">
                <a:solidFill>
                  <a:srgbClr val="021BD8"/>
                </a:solidFill>
              </a:rPr>
              <a:t> </a:t>
            </a:r>
            <a:r>
              <a:rPr lang="en-US" altLang="ko-KR" dirty="0" smtClean="0">
                <a:solidFill>
                  <a:srgbClr val="021BD8"/>
                </a:solidFill>
              </a:rPr>
              <a:t>2019.3, pp.55~80</a:t>
            </a:r>
            <a:endParaRPr lang="en-US" altLang="ko-KR" dirty="0">
              <a:solidFill>
                <a:srgbClr val="021BD8"/>
              </a:solidFill>
            </a:endParaRPr>
          </a:p>
          <a:p>
            <a:pPr marL="285750" lvl="1" indent="0">
              <a:buFontTx/>
              <a:buNone/>
            </a:pPr>
            <a:r>
              <a:rPr lang="en-US" altLang="ko-KR" dirty="0" smtClean="0"/>
              <a:t>[</a:t>
            </a:r>
            <a:r>
              <a:rPr lang="en-US" altLang="ko-KR" dirty="0"/>
              <a:t>2</a:t>
            </a:r>
            <a:r>
              <a:rPr lang="en-US" altLang="ko-KR" dirty="0" smtClean="0"/>
              <a:t>] </a:t>
            </a:r>
            <a:r>
              <a:rPr lang="ko-KR" altLang="en-US" dirty="0" smtClean="0"/>
              <a:t>기부 관련 주요 판례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 smtClean="0"/>
              <a:t>  1. </a:t>
            </a:r>
            <a:r>
              <a:rPr lang="ko-KR" altLang="en-US" dirty="0" smtClean="0"/>
              <a:t>판례의 의의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 smtClean="0"/>
              <a:t>  2. </a:t>
            </a:r>
            <a:r>
              <a:rPr lang="ko-KR" altLang="en-US" dirty="0" smtClean="0"/>
              <a:t>기부 관련 </a:t>
            </a:r>
            <a:r>
              <a:rPr lang="ko-KR" altLang="en-US" dirty="0" err="1" smtClean="0"/>
              <a:t>세법이외</a:t>
            </a:r>
            <a:r>
              <a:rPr lang="ko-KR" altLang="en-US" dirty="0" smtClean="0"/>
              <a:t> 판례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3. </a:t>
            </a:r>
            <a:r>
              <a:rPr lang="ko-KR" altLang="en-US" dirty="0" smtClean="0"/>
              <a:t>기부 관련 세법판례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 smtClean="0"/>
              <a:t>*</a:t>
            </a:r>
            <a:r>
              <a:rPr lang="ko-KR" altLang="en-US" dirty="0" smtClean="0">
                <a:solidFill>
                  <a:srgbClr val="021BD8"/>
                </a:solidFill>
              </a:rPr>
              <a:t>관련문헌 </a:t>
            </a:r>
            <a:r>
              <a:rPr lang="en-US" altLang="ko-KR" dirty="0" smtClean="0">
                <a:solidFill>
                  <a:srgbClr val="021BD8"/>
                </a:solidFill>
              </a:rPr>
              <a:t>: </a:t>
            </a:r>
            <a:r>
              <a:rPr lang="ko-KR" altLang="en-US" dirty="0" smtClean="0">
                <a:solidFill>
                  <a:srgbClr val="021BD8"/>
                </a:solidFill>
              </a:rPr>
              <a:t>윤현경 박훈</a:t>
            </a:r>
            <a:r>
              <a:rPr lang="en-US" altLang="ko-KR" dirty="0" smtClean="0">
                <a:solidFill>
                  <a:srgbClr val="021BD8"/>
                </a:solidFill>
              </a:rPr>
              <a:t>, “</a:t>
            </a:r>
            <a:r>
              <a:rPr lang="ko-KR" altLang="en-US" dirty="0" smtClean="0">
                <a:solidFill>
                  <a:srgbClr val="021BD8"/>
                </a:solidFill>
              </a:rPr>
              <a:t>공익법인 </a:t>
            </a:r>
            <a:r>
              <a:rPr lang="ko-KR" altLang="en-US" dirty="0" err="1">
                <a:solidFill>
                  <a:srgbClr val="021BD8"/>
                </a:solidFill>
              </a:rPr>
              <a:t>주식출연시</a:t>
            </a:r>
            <a:r>
              <a:rPr lang="ko-KR" altLang="en-US" dirty="0">
                <a:solidFill>
                  <a:srgbClr val="021BD8"/>
                </a:solidFill>
              </a:rPr>
              <a:t> 증여세 과세가액 </a:t>
            </a:r>
            <a:r>
              <a:rPr lang="ko-KR" altLang="en-US" dirty="0" err="1">
                <a:solidFill>
                  <a:srgbClr val="021BD8"/>
                </a:solidFill>
              </a:rPr>
              <a:t>불산입</a:t>
            </a:r>
            <a:r>
              <a:rPr lang="ko-KR" altLang="en-US" dirty="0">
                <a:solidFill>
                  <a:srgbClr val="021BD8"/>
                </a:solidFill>
              </a:rPr>
              <a:t> 인정 요건에 대한 </a:t>
            </a:r>
            <a:r>
              <a:rPr lang="ko-KR" altLang="en-US" dirty="0" smtClean="0">
                <a:solidFill>
                  <a:srgbClr val="021BD8"/>
                </a:solidFill>
              </a:rPr>
              <a:t>소고</a:t>
            </a:r>
            <a:r>
              <a:rPr lang="en-US" altLang="ko-KR" dirty="0" smtClean="0">
                <a:solidFill>
                  <a:srgbClr val="021BD8"/>
                </a:solidFill>
              </a:rPr>
              <a:t>”, </a:t>
            </a:r>
            <a:r>
              <a:rPr lang="ko-KR" altLang="en-US" dirty="0">
                <a:solidFill>
                  <a:srgbClr val="021BD8"/>
                </a:solidFill>
              </a:rPr>
              <a:t>租稅와 法 제</a:t>
            </a:r>
            <a:r>
              <a:rPr lang="en-US" altLang="ko-KR" dirty="0">
                <a:solidFill>
                  <a:srgbClr val="021BD8"/>
                </a:solidFill>
              </a:rPr>
              <a:t>10</a:t>
            </a:r>
            <a:r>
              <a:rPr lang="ko-KR" altLang="en-US" dirty="0">
                <a:solidFill>
                  <a:srgbClr val="021BD8"/>
                </a:solidFill>
              </a:rPr>
              <a:t>권 제</a:t>
            </a:r>
            <a:r>
              <a:rPr lang="en-US" altLang="ko-KR" dirty="0">
                <a:solidFill>
                  <a:srgbClr val="021BD8"/>
                </a:solidFill>
              </a:rPr>
              <a:t>2</a:t>
            </a:r>
            <a:r>
              <a:rPr lang="ko-KR" altLang="en-US" dirty="0" smtClean="0">
                <a:solidFill>
                  <a:srgbClr val="021BD8"/>
                </a:solidFill>
              </a:rPr>
              <a:t>호</a:t>
            </a:r>
            <a:r>
              <a:rPr lang="en-US" altLang="ko-KR" dirty="0" smtClean="0">
                <a:solidFill>
                  <a:srgbClr val="021BD8"/>
                </a:solidFill>
              </a:rPr>
              <a:t>,</a:t>
            </a:r>
            <a:r>
              <a:rPr lang="ko-KR" altLang="en-US" dirty="0" smtClean="0">
                <a:solidFill>
                  <a:srgbClr val="021BD8"/>
                </a:solidFill>
              </a:rPr>
              <a:t> </a:t>
            </a:r>
            <a:r>
              <a:rPr lang="en-US" altLang="ko-KR" dirty="0" smtClean="0">
                <a:solidFill>
                  <a:srgbClr val="021BD8"/>
                </a:solidFill>
              </a:rPr>
              <a:t>2017.12, pp.37~70</a:t>
            </a:r>
          </a:p>
          <a:p>
            <a:pPr marL="285750" lvl="1" indent="0">
              <a:buFontTx/>
              <a:buNone/>
            </a:pPr>
            <a:r>
              <a:rPr lang="en-US" altLang="ko-KR" dirty="0">
                <a:solidFill>
                  <a:srgbClr val="021BD8"/>
                </a:solidFill>
              </a:rPr>
              <a:t> </a:t>
            </a:r>
            <a:r>
              <a:rPr lang="en-US" altLang="ko-KR" dirty="0" smtClean="0">
                <a:solidFill>
                  <a:srgbClr val="021BD8"/>
                </a:solidFill>
              </a:rPr>
              <a:t>**</a:t>
            </a:r>
            <a:r>
              <a:rPr lang="ko-KR" altLang="en-US" dirty="0" err="1" smtClean="0">
                <a:solidFill>
                  <a:srgbClr val="021BD8"/>
                </a:solidFill>
              </a:rPr>
              <a:t>유투브</a:t>
            </a:r>
            <a:r>
              <a:rPr lang="ko-KR" altLang="en-US" dirty="0" smtClean="0">
                <a:solidFill>
                  <a:srgbClr val="021BD8"/>
                </a:solidFill>
              </a:rPr>
              <a:t> 시청 </a:t>
            </a:r>
            <a:r>
              <a:rPr lang="en-US" altLang="ko-KR" dirty="0" smtClean="0">
                <a:solidFill>
                  <a:srgbClr val="021BD8"/>
                </a:solidFill>
              </a:rPr>
              <a:t>https</a:t>
            </a:r>
            <a:r>
              <a:rPr lang="en-US" altLang="ko-KR" dirty="0">
                <a:solidFill>
                  <a:srgbClr val="021BD8"/>
                </a:solidFill>
              </a:rPr>
              <a:t>://youtu.be/by6oHzvbbW8</a:t>
            </a:r>
            <a:endParaRPr lang="en-US" altLang="ko-KR" dirty="0" smtClean="0">
              <a:solidFill>
                <a:srgbClr val="021BD8"/>
              </a:solidFill>
            </a:endParaRPr>
          </a:p>
          <a:p>
            <a:pPr marL="285750" lvl="1" indent="0">
              <a:buFontTx/>
              <a:buNone/>
            </a:pPr>
            <a:r>
              <a:rPr lang="en-US" altLang="ko-KR" dirty="0" smtClean="0"/>
              <a:t>[3] </a:t>
            </a:r>
            <a:r>
              <a:rPr lang="ko-KR" altLang="en-US" dirty="0" smtClean="0"/>
              <a:t>기부 관련 세법개정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1. </a:t>
            </a:r>
            <a:r>
              <a:rPr lang="ko-KR" altLang="en-US" dirty="0" smtClean="0"/>
              <a:t>세법개정의 의의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2. </a:t>
            </a:r>
            <a:r>
              <a:rPr lang="ko-KR" altLang="en-US" dirty="0" smtClean="0"/>
              <a:t>기부자에 대한 세법개정</a:t>
            </a:r>
            <a:endParaRPr lang="en-US" altLang="ko-KR" dirty="0" smtClean="0"/>
          </a:p>
          <a:p>
            <a:pPr marL="285750" lvl="1" indent="0"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3. </a:t>
            </a:r>
            <a:r>
              <a:rPr lang="ko-KR" altLang="en-US" dirty="0" err="1" smtClean="0"/>
              <a:t>공익법인등에</a:t>
            </a:r>
            <a:r>
              <a:rPr lang="ko-KR" altLang="en-US" dirty="0" smtClean="0"/>
              <a:t> 대한 세법개정</a:t>
            </a:r>
            <a:endParaRPr lang="en-US" altLang="ko-KR" dirty="0" smtClean="0"/>
          </a:p>
          <a:p>
            <a:pPr marL="285750" lvl="1" indent="0" algn="just">
              <a:buFontTx/>
              <a:buNone/>
            </a:pPr>
            <a:r>
              <a:rPr lang="en-US" altLang="ko-KR" dirty="0"/>
              <a:t>*</a:t>
            </a:r>
            <a:r>
              <a:rPr lang="ko-KR" altLang="en-US" dirty="0">
                <a:solidFill>
                  <a:srgbClr val="021BD8"/>
                </a:solidFill>
              </a:rPr>
              <a:t>관련문헌 </a:t>
            </a:r>
            <a:r>
              <a:rPr lang="en-US" altLang="ko-KR" dirty="0" smtClean="0">
                <a:solidFill>
                  <a:srgbClr val="021BD8"/>
                </a:solidFill>
              </a:rPr>
              <a:t>: </a:t>
            </a:r>
            <a:r>
              <a:rPr lang="ko-KR" altLang="en-US" dirty="0" smtClean="0">
                <a:solidFill>
                  <a:srgbClr val="021BD8"/>
                </a:solidFill>
              </a:rPr>
              <a:t>이상신</a:t>
            </a:r>
            <a:r>
              <a:rPr lang="en-US" altLang="ko-KR" dirty="0" smtClean="0">
                <a:solidFill>
                  <a:srgbClr val="021BD8"/>
                </a:solidFill>
              </a:rPr>
              <a:t>, “</a:t>
            </a:r>
            <a:r>
              <a:rPr lang="ko-KR" altLang="en-US" dirty="0">
                <a:solidFill>
                  <a:srgbClr val="021BD8"/>
                </a:solidFill>
              </a:rPr>
              <a:t>유산기부 활성화를 위한 세제</a:t>
            </a:r>
            <a:r>
              <a:rPr lang="en-US" altLang="ko-KR" dirty="0">
                <a:solidFill>
                  <a:srgbClr val="021BD8"/>
                </a:solidFill>
              </a:rPr>
              <a:t>(</a:t>
            </a:r>
            <a:r>
              <a:rPr lang="ko-KR" altLang="en-US" dirty="0">
                <a:solidFill>
                  <a:srgbClr val="021BD8"/>
                </a:solidFill>
              </a:rPr>
              <a:t>稅制</a:t>
            </a:r>
            <a:r>
              <a:rPr lang="en-US" altLang="ko-KR" dirty="0">
                <a:solidFill>
                  <a:srgbClr val="021BD8"/>
                </a:solidFill>
              </a:rPr>
              <a:t>) </a:t>
            </a:r>
            <a:r>
              <a:rPr lang="ko-KR" altLang="en-US" dirty="0" smtClean="0">
                <a:solidFill>
                  <a:srgbClr val="021BD8"/>
                </a:solidFill>
              </a:rPr>
              <a:t>개선방안</a:t>
            </a:r>
            <a:r>
              <a:rPr lang="en-US" altLang="ko-KR" dirty="0" smtClean="0">
                <a:solidFill>
                  <a:srgbClr val="021BD8"/>
                </a:solidFill>
              </a:rPr>
              <a:t>”, </a:t>
            </a:r>
            <a:r>
              <a:rPr lang="ko-KR" altLang="en-US" dirty="0" err="1">
                <a:solidFill>
                  <a:srgbClr val="021BD8"/>
                </a:solidFill>
              </a:rPr>
              <a:t>외법논집</a:t>
            </a:r>
            <a:r>
              <a:rPr lang="ko-KR" altLang="en-US" dirty="0">
                <a:solidFill>
                  <a:srgbClr val="021BD8"/>
                </a:solidFill>
              </a:rPr>
              <a:t> 제</a:t>
            </a:r>
            <a:r>
              <a:rPr lang="en-US" altLang="ko-KR" dirty="0">
                <a:solidFill>
                  <a:srgbClr val="021BD8"/>
                </a:solidFill>
              </a:rPr>
              <a:t>43</a:t>
            </a:r>
            <a:r>
              <a:rPr lang="ko-KR" altLang="en-US" dirty="0">
                <a:solidFill>
                  <a:srgbClr val="021BD8"/>
                </a:solidFill>
              </a:rPr>
              <a:t>권 제</a:t>
            </a:r>
            <a:r>
              <a:rPr lang="en-US" altLang="ko-KR" dirty="0">
                <a:solidFill>
                  <a:srgbClr val="021BD8"/>
                </a:solidFill>
              </a:rPr>
              <a:t>2</a:t>
            </a:r>
            <a:r>
              <a:rPr lang="ko-KR" altLang="en-US" dirty="0" smtClean="0">
                <a:solidFill>
                  <a:srgbClr val="021BD8"/>
                </a:solidFill>
              </a:rPr>
              <a:t>호</a:t>
            </a:r>
            <a:r>
              <a:rPr lang="en-US" altLang="ko-KR" dirty="0" smtClean="0">
                <a:solidFill>
                  <a:srgbClr val="021BD8"/>
                </a:solidFill>
              </a:rPr>
              <a:t>, 2019.5, pp.71~93 </a:t>
            </a:r>
            <a:endParaRPr lang="en-US" altLang="ko-KR" dirty="0">
              <a:solidFill>
                <a:srgbClr val="021BD8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FEAA1-492F-49BF-A7DD-269ADE7CD3CB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/>
              <a:t>[1] </a:t>
            </a:r>
            <a:r>
              <a:rPr lang="ko-KR" altLang="en-US" dirty="0" smtClean="0"/>
              <a:t>기부관련 기본제도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342900">
              <a:buAutoNum type="arabicPeriod"/>
            </a:pPr>
            <a:r>
              <a:rPr lang="ko-KR" altLang="en-US" sz="1800" dirty="0" smtClean="0"/>
              <a:t>기부의 의의 </a:t>
            </a:r>
            <a:r>
              <a:rPr lang="en-US" altLang="ko-KR" sz="1800" dirty="0" smtClean="0"/>
              <a:t>(1)</a:t>
            </a:r>
          </a:p>
          <a:p>
            <a:pPr marL="628650" lvl="1" indent="-342900">
              <a:buAutoNum type="arabicPeriod"/>
            </a:pPr>
            <a:endParaRPr lang="en-US" altLang="ko-KR" sz="1800" dirty="0"/>
          </a:p>
          <a:p>
            <a:pPr marL="628650" lvl="1" indent="-342900">
              <a:buFont typeface="Arial" pitchFamily="34" charset="0"/>
              <a:buChar char="•"/>
            </a:pPr>
            <a:r>
              <a:rPr lang="ko-KR" altLang="en-US" sz="1800" dirty="0" smtClean="0"/>
              <a:t>사전상 정의 </a:t>
            </a:r>
            <a:r>
              <a:rPr lang="en-US" altLang="ko-KR" sz="1800" dirty="0" smtClean="0"/>
              <a:t>: </a:t>
            </a:r>
            <a:r>
              <a:rPr lang="ko-KR" altLang="en-US" sz="1800" b="0" dirty="0"/>
              <a:t>자선 사업이나 공공사업을 돕기 위하여 돈이나 물건 따위를 대가 없이 내놓음</a:t>
            </a:r>
            <a:r>
              <a:rPr lang="en-US" altLang="ko-KR" sz="1800" b="0" dirty="0" smtClean="0"/>
              <a:t>. </a:t>
            </a:r>
            <a:r>
              <a:rPr lang="en-US" altLang="ko-KR" sz="1800" b="0" dirty="0"/>
              <a:t>[</a:t>
            </a:r>
            <a:r>
              <a:rPr lang="ko-KR" altLang="en-US" sz="1800" b="0" dirty="0"/>
              <a:t>유의어</a:t>
            </a:r>
            <a:r>
              <a:rPr lang="en-US" altLang="ko-KR" sz="1800" b="0" dirty="0"/>
              <a:t>]</a:t>
            </a:r>
            <a:r>
              <a:rPr lang="ko-KR" altLang="en-US" sz="1800" b="0" dirty="0"/>
              <a:t> </a:t>
            </a:r>
            <a:r>
              <a:rPr lang="ko-KR" altLang="en-US" sz="1800" b="0" dirty="0">
                <a:hlinkClick r:id="rId2"/>
              </a:rPr>
              <a:t>기탁</a:t>
            </a:r>
            <a:r>
              <a:rPr lang="en-US" altLang="ko-KR" sz="1800" b="0" dirty="0"/>
              <a:t>, </a:t>
            </a:r>
            <a:r>
              <a:rPr lang="ko-KR" altLang="en-US" sz="1800" b="0" dirty="0" smtClean="0">
                <a:hlinkClick r:id="rId3"/>
              </a:rPr>
              <a:t>의연</a:t>
            </a:r>
            <a:r>
              <a:rPr lang="en-US" altLang="ko-KR" sz="1800" b="0" dirty="0" smtClean="0">
                <a:hlinkClick r:id="rId3"/>
              </a:rPr>
              <a:t>(</a:t>
            </a:r>
            <a:r>
              <a:rPr lang="ko-KR" altLang="en-US" sz="1800" b="0" dirty="0" smtClean="0"/>
              <a:t>義捐</a:t>
            </a:r>
            <a:r>
              <a:rPr lang="en-US" altLang="ko-KR" sz="1800" b="0" dirty="0" smtClean="0"/>
              <a:t>),</a:t>
            </a:r>
            <a:r>
              <a:rPr lang="en-US" altLang="ko-KR" sz="1800" b="0" dirty="0"/>
              <a:t> </a:t>
            </a:r>
            <a:r>
              <a:rPr lang="ko-KR" altLang="en-US" sz="1800" b="0" dirty="0">
                <a:hlinkClick r:id="rId4"/>
              </a:rPr>
              <a:t>증여</a:t>
            </a:r>
            <a:endParaRPr lang="en-US" altLang="ko-KR" sz="1800" dirty="0" smtClean="0"/>
          </a:p>
          <a:p>
            <a:pPr marL="628650" lvl="1" indent="-342900">
              <a:buFont typeface="Arial" pitchFamily="34" charset="0"/>
              <a:buChar char="•"/>
            </a:pPr>
            <a:endParaRPr lang="en-US" altLang="ko-KR" sz="1800" dirty="0" smtClean="0"/>
          </a:p>
          <a:p>
            <a:pPr marL="628650" lvl="1" indent="-342900">
              <a:buFont typeface="Arial" pitchFamily="34" charset="0"/>
              <a:buChar char="•"/>
            </a:pPr>
            <a:r>
              <a:rPr lang="ko-KR" altLang="en-US" sz="1800" dirty="0" smtClean="0"/>
              <a:t>법령상 정의</a:t>
            </a:r>
            <a:r>
              <a:rPr lang="en-US" altLang="ko-KR" sz="1800" dirty="0" smtClean="0"/>
              <a:t>:</a:t>
            </a:r>
          </a:p>
          <a:p>
            <a:pPr marL="600075" lvl="2" indent="0">
              <a:buNone/>
            </a:pPr>
            <a:r>
              <a:rPr lang="ko-KR" altLang="en-US" dirty="0"/>
              <a:t>기부금품의 모집 및 사용에 관한 법률 </a:t>
            </a:r>
            <a:r>
              <a:rPr lang="en-US" altLang="ko-KR" dirty="0"/>
              <a:t>( </a:t>
            </a:r>
            <a:r>
              <a:rPr lang="ko-KR" altLang="en-US" dirty="0"/>
              <a:t>약칭</a:t>
            </a:r>
            <a:r>
              <a:rPr lang="en-US" altLang="ko-KR" dirty="0"/>
              <a:t>: </a:t>
            </a:r>
            <a:r>
              <a:rPr lang="ko-KR" altLang="en-US" dirty="0" err="1"/>
              <a:t>기부금품법</a:t>
            </a:r>
            <a:r>
              <a:rPr lang="ko-KR" altLang="en-US" dirty="0"/>
              <a:t> </a:t>
            </a:r>
            <a:r>
              <a:rPr lang="en-US" altLang="ko-KR" dirty="0"/>
              <a:t>)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ko-KR" sz="1400" dirty="0" smtClean="0"/>
              <a:t>"</a:t>
            </a:r>
            <a:r>
              <a:rPr lang="ko-KR" altLang="en-US" sz="1400" dirty="0"/>
              <a:t>기부금품</a:t>
            </a:r>
            <a:r>
              <a:rPr lang="en-US" altLang="ko-KR" sz="1400" dirty="0"/>
              <a:t>"</a:t>
            </a:r>
            <a:r>
              <a:rPr lang="ko-KR" altLang="en-US" sz="1400" dirty="0"/>
              <a:t>이란 환영금품</a:t>
            </a:r>
            <a:r>
              <a:rPr lang="en-US" altLang="ko-KR" sz="1400" dirty="0"/>
              <a:t>, </a:t>
            </a:r>
            <a:r>
              <a:rPr lang="ko-KR" altLang="en-US" sz="1400" dirty="0"/>
              <a:t>축하금품</a:t>
            </a:r>
            <a:r>
              <a:rPr lang="en-US" altLang="ko-KR" sz="1400" dirty="0"/>
              <a:t>, </a:t>
            </a:r>
            <a:r>
              <a:rPr lang="ko-KR" altLang="en-US" sz="1400" dirty="0"/>
              <a:t>찬조금품</a:t>
            </a:r>
            <a:r>
              <a:rPr lang="en-US" altLang="ko-KR" sz="1400" dirty="0"/>
              <a:t>(</a:t>
            </a:r>
            <a:r>
              <a:rPr lang="ko-KR" altLang="en-US" sz="1400" dirty="0" err="1"/>
              <a:t>贊助金品</a:t>
            </a:r>
            <a:r>
              <a:rPr lang="en-US" altLang="ko-KR" sz="1400" dirty="0"/>
              <a:t>) </a:t>
            </a:r>
            <a:r>
              <a:rPr lang="ko-KR" altLang="en-US" sz="1400" dirty="0"/>
              <a:t>등 명칭이 어떠하든 </a:t>
            </a:r>
            <a:r>
              <a:rPr lang="ko-KR" altLang="en-US" sz="1400" u="sng" dirty="0">
                <a:solidFill>
                  <a:srgbClr val="FF0000"/>
                </a:solidFill>
              </a:rPr>
              <a:t>반대급부 없이 </a:t>
            </a:r>
            <a:r>
              <a:rPr lang="ko-KR" altLang="en-US" sz="1400" dirty="0"/>
              <a:t>취득하는 </a:t>
            </a:r>
            <a:r>
              <a:rPr lang="ko-KR" altLang="en-US" sz="1400" u="sng" dirty="0">
                <a:solidFill>
                  <a:srgbClr val="FF0000"/>
                </a:solidFill>
              </a:rPr>
              <a:t>금전</a:t>
            </a:r>
            <a:r>
              <a:rPr lang="ko-KR" altLang="en-US" sz="1400" dirty="0"/>
              <a:t>이나 </a:t>
            </a:r>
            <a:r>
              <a:rPr lang="ko-KR" altLang="en-US" sz="1400" u="sng" dirty="0">
                <a:solidFill>
                  <a:srgbClr val="FF0000"/>
                </a:solidFill>
              </a:rPr>
              <a:t>물품</a:t>
            </a:r>
            <a:r>
              <a:rPr lang="ko-KR" altLang="en-US" sz="1400" dirty="0"/>
              <a:t>을 말한다</a:t>
            </a:r>
            <a:r>
              <a:rPr lang="en-US" altLang="ko-KR" sz="1400" dirty="0"/>
              <a:t>. </a:t>
            </a:r>
            <a:r>
              <a:rPr lang="ko-KR" altLang="en-US" sz="1400" dirty="0"/>
              <a:t>다만</a:t>
            </a:r>
            <a:r>
              <a:rPr lang="en-US" altLang="ko-KR" sz="1400" dirty="0"/>
              <a:t>, </a:t>
            </a:r>
            <a:r>
              <a:rPr lang="ko-KR" altLang="en-US" sz="1400" dirty="0"/>
              <a:t>다음 각 목의 어느 하나에 해당하는 것은 제외한다</a:t>
            </a:r>
            <a:r>
              <a:rPr lang="en-US" altLang="ko-KR" sz="1400" dirty="0"/>
              <a:t>.</a:t>
            </a:r>
          </a:p>
          <a:p>
            <a:pPr marL="590550" lvl="2" indent="0">
              <a:buNone/>
            </a:pPr>
            <a:r>
              <a:rPr lang="ko-KR" altLang="en-US" sz="1200" dirty="0"/>
              <a:t>가</a:t>
            </a:r>
            <a:r>
              <a:rPr lang="en-US" altLang="ko-KR" sz="1200" dirty="0"/>
              <a:t>. </a:t>
            </a:r>
            <a:r>
              <a:rPr lang="ko-KR" altLang="en-US" sz="1200" dirty="0"/>
              <a:t>법인</a:t>
            </a:r>
            <a:r>
              <a:rPr lang="en-US" altLang="ko-KR" sz="1200" dirty="0"/>
              <a:t>, </a:t>
            </a:r>
            <a:r>
              <a:rPr lang="ko-KR" altLang="en-US" sz="1200" dirty="0"/>
              <a:t>정당</a:t>
            </a:r>
            <a:r>
              <a:rPr lang="en-US" altLang="ko-KR" sz="1200" dirty="0"/>
              <a:t>, </a:t>
            </a:r>
            <a:r>
              <a:rPr lang="ko-KR" altLang="en-US" sz="1200" dirty="0"/>
              <a:t>사회단체</a:t>
            </a:r>
            <a:r>
              <a:rPr lang="en-US" altLang="ko-KR" sz="1200" dirty="0"/>
              <a:t>, </a:t>
            </a:r>
            <a:r>
              <a:rPr lang="ko-KR" altLang="en-US" sz="1200" dirty="0"/>
              <a:t>종친회</a:t>
            </a:r>
            <a:r>
              <a:rPr lang="en-US" altLang="ko-KR" sz="1200" dirty="0"/>
              <a:t>(</a:t>
            </a:r>
            <a:r>
              <a:rPr lang="ko-KR" altLang="en-US" sz="1200" dirty="0"/>
              <a:t>宗親會</a:t>
            </a:r>
            <a:r>
              <a:rPr lang="en-US" altLang="ko-KR" sz="1200" dirty="0"/>
              <a:t>), </a:t>
            </a:r>
            <a:r>
              <a:rPr lang="ko-KR" altLang="en-US" sz="1200" dirty="0"/>
              <a:t>친목단체 등이 정관</a:t>
            </a:r>
            <a:r>
              <a:rPr lang="en-US" altLang="ko-KR" sz="1200" dirty="0"/>
              <a:t>, </a:t>
            </a:r>
            <a:r>
              <a:rPr lang="ko-KR" altLang="en-US" sz="1200" dirty="0"/>
              <a:t>규약 또는 회칙 등에 따라 </a:t>
            </a:r>
            <a:r>
              <a:rPr lang="ko-KR" altLang="en-US" sz="1200" dirty="0" err="1"/>
              <a:t>소속원으로부터</a:t>
            </a:r>
            <a:r>
              <a:rPr lang="ko-KR" altLang="en-US" sz="1200" dirty="0"/>
              <a:t> 가입금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일시금</a:t>
            </a:r>
            <a:r>
              <a:rPr lang="en-US" altLang="ko-KR" sz="1200" dirty="0"/>
              <a:t>, </a:t>
            </a:r>
            <a:r>
              <a:rPr lang="ko-KR" altLang="en-US" sz="1200" dirty="0"/>
              <a:t>회비 또는 그 구성원의 공동이익을 위하여 모은 금품</a:t>
            </a:r>
          </a:p>
          <a:p>
            <a:pPr marL="590550" lvl="2" indent="0">
              <a:buNone/>
            </a:pPr>
            <a:r>
              <a:rPr lang="ko-KR" altLang="en-US" sz="1200" dirty="0"/>
              <a:t>나</a:t>
            </a:r>
            <a:r>
              <a:rPr lang="en-US" altLang="ko-KR" sz="1200" dirty="0"/>
              <a:t>. </a:t>
            </a:r>
            <a:r>
              <a:rPr lang="ko-KR" altLang="en-US" sz="1200" dirty="0"/>
              <a:t>사찰</a:t>
            </a:r>
            <a:r>
              <a:rPr lang="en-US" altLang="ko-KR" sz="1200" dirty="0"/>
              <a:t>, </a:t>
            </a:r>
            <a:r>
              <a:rPr lang="ko-KR" altLang="en-US" sz="1200" dirty="0"/>
              <a:t>교회</a:t>
            </a:r>
            <a:r>
              <a:rPr lang="en-US" altLang="ko-KR" sz="1200" dirty="0"/>
              <a:t>, </a:t>
            </a:r>
            <a:r>
              <a:rPr lang="ko-KR" altLang="en-US" sz="1200" dirty="0"/>
              <a:t>향교</a:t>
            </a:r>
            <a:r>
              <a:rPr lang="en-US" altLang="ko-KR" sz="1200" dirty="0"/>
              <a:t>, </a:t>
            </a:r>
            <a:r>
              <a:rPr lang="ko-KR" altLang="en-US" sz="1200" dirty="0"/>
              <a:t>그 밖의 종교단체가 그 고유활동에 필요한 경비에 충당하기 위하여 신도</a:t>
            </a:r>
            <a:r>
              <a:rPr lang="en-US" altLang="ko-KR" sz="1200" dirty="0"/>
              <a:t>(</a:t>
            </a:r>
            <a:r>
              <a:rPr lang="ko-KR" altLang="en-US" sz="1200" dirty="0"/>
              <a:t>信徒</a:t>
            </a:r>
            <a:r>
              <a:rPr lang="en-US" altLang="ko-KR" sz="1200" dirty="0"/>
              <a:t>)</a:t>
            </a:r>
            <a:r>
              <a:rPr lang="ko-KR" altLang="en-US" sz="1200" dirty="0"/>
              <a:t>로부터 모은 금품</a:t>
            </a:r>
          </a:p>
          <a:p>
            <a:pPr marL="590550" lvl="2" indent="0">
              <a:buNone/>
            </a:pPr>
            <a:r>
              <a:rPr lang="ko-KR" altLang="en-US" sz="1200" dirty="0"/>
              <a:t>다</a:t>
            </a:r>
            <a:r>
              <a:rPr lang="en-US" altLang="ko-KR" sz="1200" dirty="0"/>
              <a:t>. </a:t>
            </a:r>
            <a:r>
              <a:rPr lang="ko-KR" altLang="en-US" sz="1200" dirty="0"/>
              <a:t>국가</a:t>
            </a:r>
            <a:r>
              <a:rPr lang="en-US" altLang="ko-KR" sz="1200" dirty="0"/>
              <a:t>, </a:t>
            </a:r>
            <a:r>
              <a:rPr lang="ko-KR" altLang="en-US" sz="1200" dirty="0"/>
              <a:t>지방자치단체</a:t>
            </a:r>
            <a:r>
              <a:rPr lang="en-US" altLang="ko-KR" sz="1200" dirty="0"/>
              <a:t>, </a:t>
            </a:r>
            <a:r>
              <a:rPr lang="ko-KR" altLang="en-US" sz="1200" dirty="0"/>
              <a:t>법인</a:t>
            </a:r>
            <a:r>
              <a:rPr lang="en-US" altLang="ko-KR" sz="1200" dirty="0"/>
              <a:t>, </a:t>
            </a:r>
            <a:r>
              <a:rPr lang="ko-KR" altLang="en-US" sz="1200" dirty="0"/>
              <a:t>정당</a:t>
            </a:r>
            <a:r>
              <a:rPr lang="en-US" altLang="ko-KR" sz="1200" dirty="0"/>
              <a:t>, </a:t>
            </a:r>
            <a:r>
              <a:rPr lang="ko-KR" altLang="en-US" sz="1200" dirty="0"/>
              <a:t>사회단체 또는 친목단체 등이 </a:t>
            </a:r>
            <a:r>
              <a:rPr lang="ko-KR" altLang="en-US" sz="1200" dirty="0" err="1"/>
              <a:t>소속원이나</a:t>
            </a:r>
            <a:r>
              <a:rPr lang="ko-KR" altLang="en-US" sz="1200" dirty="0"/>
              <a:t> 제</a:t>
            </a:r>
            <a:r>
              <a:rPr lang="en-US" altLang="ko-KR" sz="1200" dirty="0"/>
              <a:t>3</a:t>
            </a:r>
            <a:r>
              <a:rPr lang="ko-KR" altLang="en-US" sz="1200" dirty="0"/>
              <a:t>자에게 기부할 목적으로 그 </a:t>
            </a:r>
            <a:r>
              <a:rPr lang="ko-KR" altLang="en-US" sz="1200" dirty="0" err="1"/>
              <a:t>소속원으로부터</a:t>
            </a:r>
            <a:r>
              <a:rPr lang="ko-KR" altLang="en-US" sz="1200" dirty="0"/>
              <a:t> 모은 금품</a:t>
            </a:r>
          </a:p>
          <a:p>
            <a:pPr marL="590550" lvl="2" indent="0">
              <a:buNone/>
            </a:pPr>
            <a:r>
              <a:rPr lang="ko-KR" altLang="en-US" sz="1200" dirty="0"/>
              <a:t>라</a:t>
            </a:r>
            <a:r>
              <a:rPr lang="en-US" altLang="ko-KR" sz="1200" dirty="0"/>
              <a:t>. </a:t>
            </a:r>
            <a:r>
              <a:rPr lang="ko-KR" altLang="en-US" sz="1200" dirty="0"/>
              <a:t>학교기성회</a:t>
            </a:r>
            <a:r>
              <a:rPr lang="en-US" altLang="ko-KR" sz="1200" dirty="0"/>
              <a:t>(</a:t>
            </a:r>
            <a:r>
              <a:rPr lang="ko-KR" altLang="en-US" sz="1200" dirty="0"/>
              <a:t>學校期成會</a:t>
            </a:r>
            <a:r>
              <a:rPr lang="en-US" altLang="ko-KR" sz="1200" dirty="0"/>
              <a:t>), </a:t>
            </a:r>
            <a:r>
              <a:rPr lang="ko-KR" altLang="en-US" sz="1200" dirty="0"/>
              <a:t>후원회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장학회</a:t>
            </a:r>
            <a:r>
              <a:rPr lang="ko-KR" altLang="en-US" sz="1200" dirty="0"/>
              <a:t> 또는 동창회 등이 학교의 설립이나 유지 등에 필요한 경비에 충당하기 위하여 그 구성원으로부터 모은 </a:t>
            </a:r>
            <a:r>
              <a:rPr lang="ko-KR" altLang="en-US" sz="1200" dirty="0" smtClean="0"/>
              <a:t>금품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60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/>
              <a:t>[1] </a:t>
            </a:r>
            <a:r>
              <a:rPr lang="ko-KR" altLang="en-US" dirty="0" smtClean="0"/>
              <a:t>기부관련 기본제도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342900">
              <a:buAutoNum type="arabicPeriod"/>
            </a:pPr>
            <a:r>
              <a:rPr lang="ko-KR" altLang="en-US" sz="1800" dirty="0" smtClean="0"/>
              <a:t>기부의 의의 </a:t>
            </a:r>
            <a:r>
              <a:rPr lang="en-US" altLang="ko-KR" sz="1800" dirty="0" smtClean="0"/>
              <a:t>(2)</a:t>
            </a:r>
          </a:p>
          <a:p>
            <a:pPr marL="628650" lvl="1" indent="-342900">
              <a:buAutoNum type="arabicPeriod"/>
            </a:pPr>
            <a:endParaRPr lang="en-US" altLang="ko-KR" sz="1800" dirty="0"/>
          </a:p>
          <a:p>
            <a:pPr marL="628650" lvl="1" indent="-342900">
              <a:buFont typeface="Arial" pitchFamily="34" charset="0"/>
              <a:buChar char="•"/>
            </a:pPr>
            <a:r>
              <a:rPr lang="ko-KR" altLang="en-US" sz="1800" dirty="0" smtClean="0"/>
              <a:t>법령상 정의</a:t>
            </a:r>
            <a:r>
              <a:rPr lang="en-US" altLang="ko-KR" sz="1800" dirty="0" smtClean="0"/>
              <a:t>:</a:t>
            </a:r>
          </a:p>
          <a:p>
            <a:pPr marL="600075" lvl="2" indent="0">
              <a:buNone/>
            </a:pPr>
            <a:endParaRPr lang="en-US" altLang="ko-KR" dirty="0" smtClean="0"/>
          </a:p>
          <a:p>
            <a:pPr marL="600075" lvl="2" indent="0">
              <a:buNone/>
            </a:pPr>
            <a:r>
              <a:rPr lang="ko-KR" altLang="en-US" dirty="0" err="1" smtClean="0"/>
              <a:t>식품등</a:t>
            </a:r>
            <a:r>
              <a:rPr lang="ko-KR" altLang="en-US" dirty="0" smtClean="0"/>
              <a:t> </a:t>
            </a:r>
            <a:r>
              <a:rPr lang="ko-KR" altLang="en-US" dirty="0"/>
              <a:t>기부 활성화에 관한 법률 </a:t>
            </a:r>
            <a:r>
              <a:rPr lang="en-US" altLang="ko-KR" dirty="0"/>
              <a:t>( </a:t>
            </a:r>
            <a:r>
              <a:rPr lang="ko-KR" altLang="en-US" dirty="0"/>
              <a:t>약칭</a:t>
            </a:r>
            <a:r>
              <a:rPr lang="en-US" altLang="ko-KR" dirty="0"/>
              <a:t>: </a:t>
            </a:r>
            <a:r>
              <a:rPr lang="ko-KR" altLang="en-US" dirty="0" err="1"/>
              <a:t>식품기부법</a:t>
            </a:r>
            <a:r>
              <a:rPr lang="ko-KR" altLang="en-US" dirty="0"/>
              <a:t> </a:t>
            </a:r>
            <a:r>
              <a:rPr lang="en-US" altLang="ko-KR" dirty="0"/>
              <a:t>)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2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lvl="2">
              <a:buFont typeface="Wingdings" pitchFamily="2" charset="2"/>
              <a:buChar char="ü"/>
            </a:pPr>
            <a:r>
              <a:rPr lang="en-US" altLang="ko-KR" dirty="0"/>
              <a:t>"</a:t>
            </a:r>
            <a:r>
              <a:rPr lang="ko-KR" altLang="en-US" dirty="0" err="1"/>
              <a:t>기부식품등</a:t>
            </a:r>
            <a:r>
              <a:rPr lang="en-US" altLang="ko-KR" dirty="0"/>
              <a:t>"</a:t>
            </a:r>
            <a:r>
              <a:rPr lang="ko-KR" altLang="en-US" dirty="0"/>
              <a:t>이란 </a:t>
            </a:r>
            <a:r>
              <a:rPr lang="ko-KR" altLang="en-US" u="sng" dirty="0">
                <a:solidFill>
                  <a:srgbClr val="FF0000"/>
                </a:solidFill>
              </a:rPr>
              <a:t>생활이 어려운 자에게 지원</a:t>
            </a:r>
            <a:r>
              <a:rPr lang="ko-KR" altLang="en-US" dirty="0"/>
              <a:t>할 목적으로 제공된 </a:t>
            </a:r>
            <a:r>
              <a:rPr lang="ko-KR" altLang="en-US" dirty="0" err="1"/>
              <a:t>식품등을</a:t>
            </a:r>
            <a:r>
              <a:rPr lang="ko-KR" altLang="en-US" dirty="0"/>
              <a:t> 말한다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ko-KR" sz="1400" dirty="0"/>
          </a:p>
          <a:p>
            <a:pPr marL="590550" lvl="2" indent="0">
              <a:buNone/>
            </a:pPr>
            <a:r>
              <a:rPr lang="ko-KR" altLang="en-US" dirty="0"/>
              <a:t>법인세법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24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</a:t>
            </a:r>
            <a:endParaRPr lang="en-US" altLang="ko-KR" dirty="0" smtClean="0"/>
          </a:p>
          <a:p>
            <a:pPr lvl="2">
              <a:buFont typeface="Wingdings" pitchFamily="2" charset="2"/>
              <a:buChar char="ü"/>
            </a:pPr>
            <a:r>
              <a:rPr lang="ko-KR" altLang="en-US" dirty="0"/>
              <a:t>제</a:t>
            </a:r>
            <a:r>
              <a:rPr lang="en-US" altLang="ko-KR" dirty="0"/>
              <a:t>24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기부금의 </a:t>
            </a:r>
            <a:r>
              <a:rPr lang="ko-KR" altLang="en-US" dirty="0" err="1"/>
              <a:t>손금불산입</a:t>
            </a:r>
            <a:r>
              <a:rPr lang="en-US" altLang="ko-KR" dirty="0"/>
              <a:t>) ① </a:t>
            </a:r>
            <a:r>
              <a:rPr lang="ko-KR" altLang="en-US" dirty="0"/>
              <a:t>이 조에서 </a:t>
            </a:r>
            <a:r>
              <a:rPr lang="en-US" altLang="ko-KR" dirty="0"/>
              <a:t>"</a:t>
            </a:r>
            <a:r>
              <a:rPr lang="ko-KR" altLang="en-US" dirty="0"/>
              <a:t>기부금</a:t>
            </a:r>
            <a:r>
              <a:rPr lang="en-US" altLang="ko-KR" dirty="0"/>
              <a:t>"</a:t>
            </a:r>
            <a:r>
              <a:rPr lang="ko-KR" altLang="en-US" dirty="0"/>
              <a:t>이란 내국법인이 사업과 직접적인 관계없이 </a:t>
            </a:r>
            <a:r>
              <a:rPr lang="ko-KR" altLang="en-US" u="sng" dirty="0">
                <a:solidFill>
                  <a:srgbClr val="FF0000"/>
                </a:solidFill>
              </a:rPr>
              <a:t>무상</a:t>
            </a:r>
            <a:r>
              <a:rPr lang="ko-KR" altLang="en-US" dirty="0"/>
              <a:t>으로 지출하는 금액</a:t>
            </a:r>
            <a:r>
              <a:rPr lang="en-US" altLang="ko-KR" dirty="0"/>
              <a:t>(</a:t>
            </a:r>
            <a:r>
              <a:rPr lang="ko-KR" altLang="en-US" dirty="0"/>
              <a:t>대통령령으로 정하는 거래를 통하여 실질적으로 </a:t>
            </a:r>
            <a:r>
              <a:rPr lang="ko-KR" altLang="en-US" u="sng" dirty="0">
                <a:solidFill>
                  <a:srgbClr val="FF0000"/>
                </a:solidFill>
              </a:rPr>
              <a:t>증여</a:t>
            </a:r>
            <a:r>
              <a:rPr lang="ko-KR" altLang="en-US" dirty="0"/>
              <a:t>한 것으로 인정되는 금액을 포함한다</a:t>
            </a:r>
            <a:r>
              <a:rPr lang="en-US" altLang="ko-KR" dirty="0"/>
              <a:t>)</a:t>
            </a:r>
            <a:r>
              <a:rPr lang="ko-KR" altLang="en-US" dirty="0"/>
              <a:t>을 말한다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ko-KR" sz="1800" dirty="0"/>
          </a:p>
          <a:p>
            <a:pPr marL="590550" lvl="2" indent="0">
              <a:buNone/>
            </a:pPr>
            <a:r>
              <a:rPr lang="ko-KR" altLang="en-US" dirty="0"/>
              <a:t>정치자금법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2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876300" lvl="2" indent="-285750">
              <a:buFont typeface="Wingdings" pitchFamily="2" charset="2"/>
              <a:buChar char="ü"/>
            </a:pPr>
            <a:r>
              <a:rPr lang="en-US" altLang="ko-KR" dirty="0"/>
              <a:t>"</a:t>
            </a:r>
            <a:r>
              <a:rPr lang="ko-KR" altLang="en-US" dirty="0"/>
              <a:t>기부</a:t>
            </a:r>
            <a:r>
              <a:rPr lang="en-US" altLang="ko-KR" dirty="0"/>
              <a:t>"</a:t>
            </a:r>
            <a:r>
              <a:rPr lang="ko-KR" altLang="en-US" dirty="0"/>
              <a:t>라 함은 정치활동을 위하여 개인 또는 후원회 그 밖의 자가 </a:t>
            </a:r>
            <a:r>
              <a:rPr lang="ko-KR" altLang="en-US" u="sng" dirty="0">
                <a:solidFill>
                  <a:srgbClr val="FF0000"/>
                </a:solidFill>
              </a:rPr>
              <a:t>정치자금을 제공</a:t>
            </a:r>
            <a:r>
              <a:rPr lang="ko-KR" altLang="en-US" dirty="0"/>
              <a:t>하는 일체의 행위를 말한다</a:t>
            </a:r>
            <a:r>
              <a:rPr lang="en-US" altLang="ko-KR" dirty="0"/>
              <a:t>. </a:t>
            </a:r>
            <a:r>
              <a:rPr lang="ko-KR" altLang="en-US" dirty="0"/>
              <a:t>이 경우 제</a:t>
            </a:r>
            <a:r>
              <a:rPr lang="en-US" altLang="ko-KR" dirty="0"/>
              <a:t>3</a:t>
            </a:r>
            <a:r>
              <a:rPr lang="ko-KR" altLang="en-US" dirty="0"/>
              <a:t>자가 정치활동을 하는 자의 정치활동에 소요되는 비용을 부담하거나 지출하는 경우와 금품이나 시설의 무상대여</a:t>
            </a:r>
            <a:r>
              <a:rPr lang="en-US" altLang="ko-KR" dirty="0"/>
              <a:t>, </a:t>
            </a:r>
            <a:r>
              <a:rPr lang="ko-KR" altLang="en-US" dirty="0"/>
              <a:t>채무의 </a:t>
            </a:r>
            <a:r>
              <a:rPr lang="ko-KR" altLang="en-US" dirty="0" err="1"/>
              <a:t>면제ㆍ경감</a:t>
            </a:r>
            <a:r>
              <a:rPr lang="ko-KR" altLang="en-US" dirty="0"/>
              <a:t> 그 밖의 이익을 제공하는 행위 등은 이를 기부로 본다</a:t>
            </a:r>
            <a:r>
              <a:rPr lang="en-US" altLang="ko-KR" dirty="0"/>
              <a:t>.</a:t>
            </a:r>
          </a:p>
          <a:p>
            <a:pPr lvl="1">
              <a:buFont typeface="Wingdings" pitchFamily="2" charset="2"/>
              <a:buChar char="ü"/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913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/>
              <a:t>[1] </a:t>
            </a:r>
            <a:r>
              <a:rPr lang="ko-KR" altLang="en-US" dirty="0" smtClean="0"/>
              <a:t>기부관련 기본제도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342900">
              <a:buAutoNum type="arabicPeriod"/>
            </a:pPr>
            <a:r>
              <a:rPr lang="ko-KR" altLang="en-US" sz="1800" dirty="0" smtClean="0"/>
              <a:t>기부의 의의 </a:t>
            </a:r>
            <a:r>
              <a:rPr lang="en-US" altLang="ko-KR" sz="1800" dirty="0" smtClean="0"/>
              <a:t>(3)</a:t>
            </a:r>
          </a:p>
          <a:p>
            <a:pPr marL="628650" lvl="1" indent="-342900">
              <a:buAutoNum type="arabicPeriod"/>
            </a:pPr>
            <a:endParaRPr lang="en-US" altLang="ko-KR" sz="1800" dirty="0"/>
          </a:p>
          <a:p>
            <a:pPr lvl="1"/>
            <a:r>
              <a:rPr lang="ko-KR" altLang="en-US" sz="1800" dirty="0" smtClean="0"/>
              <a:t>기부 </a:t>
            </a:r>
            <a:r>
              <a:rPr lang="en-US" altLang="ko-KR" sz="1800" dirty="0" smtClean="0"/>
              <a:t>VS </a:t>
            </a:r>
            <a:r>
              <a:rPr lang="ko-KR" altLang="en-US" sz="1800" dirty="0" smtClean="0"/>
              <a:t>증여 </a:t>
            </a:r>
            <a:r>
              <a:rPr lang="en-US" altLang="ko-KR" sz="1800" dirty="0" smtClean="0"/>
              <a:t>VS </a:t>
            </a:r>
            <a:r>
              <a:rPr lang="ko-KR" altLang="en-US" sz="1800" dirty="0" smtClean="0"/>
              <a:t>상속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기부자 </a:t>
            </a:r>
            <a:r>
              <a:rPr lang="en-US" altLang="ko-KR" sz="1800" dirty="0" smtClean="0"/>
              <a:t>VS </a:t>
            </a:r>
            <a:r>
              <a:rPr lang="ko-KR" altLang="en-US" sz="1800" dirty="0" smtClean="0"/>
              <a:t>기부단체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기부받는</a:t>
            </a:r>
            <a:r>
              <a:rPr lang="ko-KR" altLang="en-US" sz="1800" dirty="0" smtClean="0"/>
              <a:t> 단체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비영리법인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공익법인</a:t>
            </a:r>
            <a:r>
              <a:rPr lang="en-US" altLang="ko-KR" sz="1800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en-US" sz="1400" b="0" dirty="0" smtClean="0"/>
              <a:t>세법상 </a:t>
            </a:r>
            <a:r>
              <a:rPr lang="ko-KR" altLang="en-US" sz="1400" b="0" dirty="0"/>
              <a:t>공익법인은 </a:t>
            </a:r>
            <a:r>
              <a:rPr lang="ko-KR" altLang="en-US" sz="1400" b="0" dirty="0" err="1" smtClean="0"/>
              <a:t>공익법인법상</a:t>
            </a:r>
            <a:r>
              <a:rPr lang="ko-KR" altLang="en-US" sz="1400" b="0" dirty="0" smtClean="0"/>
              <a:t> </a:t>
            </a:r>
            <a:r>
              <a:rPr lang="ko-KR" altLang="en-US" sz="1400" b="0" dirty="0"/>
              <a:t>공익법인을 포함한 보다 넒은 </a:t>
            </a:r>
            <a:r>
              <a:rPr lang="ko-KR" altLang="en-US" sz="1400" b="0" dirty="0" smtClean="0"/>
              <a:t>의미</a:t>
            </a:r>
            <a:endParaRPr lang="en-US" altLang="ko-KR" sz="4000" dirty="0" smtClean="0"/>
          </a:p>
          <a:p>
            <a:pPr lvl="1"/>
            <a:r>
              <a:rPr lang="ko-KR" altLang="en-US" sz="1800" dirty="0" smtClean="0"/>
              <a:t>기부채납이란</a:t>
            </a:r>
            <a:r>
              <a:rPr lang="en-US" altLang="ko-KR" sz="1800" dirty="0" smtClean="0"/>
              <a:t>?</a:t>
            </a:r>
          </a:p>
          <a:p>
            <a:pPr lvl="1"/>
            <a:r>
              <a:rPr lang="ko-KR" altLang="en-US" sz="1800" dirty="0" smtClean="0"/>
              <a:t>기부의 제한</a:t>
            </a:r>
            <a:endParaRPr lang="en-US" altLang="ko-KR" sz="1800" dirty="0" smtClean="0"/>
          </a:p>
          <a:p>
            <a:pPr marL="590550" lvl="2" indent="0">
              <a:buNone/>
            </a:pPr>
            <a:r>
              <a:rPr lang="ko-KR" altLang="en-US" dirty="0"/>
              <a:t>기부금품의 모집 및 사용에 관한 법률 </a:t>
            </a:r>
            <a:r>
              <a:rPr lang="en-US" altLang="ko-KR" dirty="0"/>
              <a:t>( </a:t>
            </a:r>
            <a:r>
              <a:rPr lang="ko-KR" altLang="en-US" dirty="0"/>
              <a:t>약칭</a:t>
            </a:r>
            <a:r>
              <a:rPr lang="en-US" altLang="ko-KR" dirty="0"/>
              <a:t>: </a:t>
            </a:r>
            <a:r>
              <a:rPr lang="ko-KR" altLang="en-US" dirty="0" err="1"/>
              <a:t>기부금품법</a:t>
            </a:r>
            <a:r>
              <a:rPr lang="ko-KR" altLang="en-US" dirty="0"/>
              <a:t> 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pPr marL="590550" lvl="2" indent="0">
              <a:buNone/>
            </a:pP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기부금품의 모집등록</a:t>
            </a:r>
            <a:r>
              <a:rPr lang="en-US" altLang="ko-KR" dirty="0"/>
              <a:t>) ①1</a:t>
            </a:r>
            <a:r>
              <a:rPr lang="ko-KR" altLang="en-US" dirty="0" err="1"/>
              <a:t>천만원</a:t>
            </a:r>
            <a:r>
              <a:rPr lang="ko-KR" altLang="en-US" dirty="0"/>
              <a:t> 이상의 금액으로서 대통령령으로 정하는 금액 이상의 기부금품을 모집하려는 자는 다음의 사항을 적은 </a:t>
            </a:r>
            <a:r>
              <a:rPr lang="ko-KR" altLang="en-US" dirty="0" err="1"/>
              <a:t>모집ㆍ사용계획서를</a:t>
            </a:r>
            <a:r>
              <a:rPr lang="ko-KR" altLang="en-US" dirty="0"/>
              <a:t> 작성하여 대통령령으로 정하는 바에 따라 행정안전부장관 또는 </a:t>
            </a:r>
            <a:r>
              <a:rPr lang="ko-KR" altLang="en-US" dirty="0" err="1"/>
              <a:t>특별시장ㆍ광역시장ㆍ도지사ㆍ특별자치도지사</a:t>
            </a:r>
            <a:r>
              <a:rPr lang="en-US" altLang="ko-KR" dirty="0"/>
              <a:t>(</a:t>
            </a:r>
            <a:r>
              <a:rPr lang="ko-KR" altLang="en-US" dirty="0"/>
              <a:t>이하 </a:t>
            </a:r>
            <a:r>
              <a:rPr lang="en-US" altLang="ko-KR" dirty="0"/>
              <a:t>"</a:t>
            </a:r>
            <a:r>
              <a:rPr lang="ko-KR" altLang="en-US" dirty="0" err="1"/>
              <a:t>등록청</a:t>
            </a:r>
            <a:r>
              <a:rPr lang="en-US" altLang="ko-KR" dirty="0"/>
              <a:t>"</a:t>
            </a:r>
            <a:r>
              <a:rPr lang="ko-KR" altLang="en-US" dirty="0"/>
              <a:t>이라 한다</a:t>
            </a:r>
            <a:r>
              <a:rPr lang="en-US" altLang="ko-KR" dirty="0"/>
              <a:t>)</a:t>
            </a:r>
            <a:r>
              <a:rPr lang="ko-KR" altLang="en-US" dirty="0"/>
              <a:t>에게 등록하여야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600075" lvl="2" indent="0">
              <a:buNone/>
            </a:pPr>
            <a:r>
              <a:rPr lang="ko-KR" altLang="en-US" dirty="0" smtClean="0"/>
              <a:t>정치자금법 </a:t>
            </a:r>
            <a:endParaRPr lang="en-US" altLang="ko-KR" dirty="0" smtClean="0"/>
          </a:p>
          <a:p>
            <a:pPr marL="600075" lvl="2" indent="0">
              <a:buNone/>
            </a:pPr>
            <a:r>
              <a:rPr lang="ko-KR" altLang="en-US" dirty="0" smtClean="0"/>
              <a:t>제</a:t>
            </a:r>
            <a:r>
              <a:rPr lang="en-US" altLang="ko-KR" dirty="0"/>
              <a:t>31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기부의 제한</a:t>
            </a:r>
            <a:r>
              <a:rPr lang="en-US" altLang="ko-KR" dirty="0"/>
              <a:t>) ①</a:t>
            </a:r>
            <a:r>
              <a:rPr lang="ko-KR" altLang="en-US" dirty="0"/>
              <a:t>외국인</a:t>
            </a:r>
            <a:r>
              <a:rPr lang="en-US" altLang="ko-KR" dirty="0"/>
              <a:t>, </a:t>
            </a:r>
            <a:r>
              <a:rPr lang="ko-KR" altLang="en-US" dirty="0" err="1"/>
              <a:t>국내ㆍ외의</a:t>
            </a:r>
            <a:r>
              <a:rPr lang="ko-KR" altLang="en-US" dirty="0"/>
              <a:t> 법인 또는 단체는 정치자금을 기부할 수 없다</a:t>
            </a:r>
            <a:r>
              <a:rPr lang="en-US" altLang="ko-KR" dirty="0"/>
              <a:t>.</a:t>
            </a:r>
          </a:p>
          <a:p>
            <a:pPr marL="600075" lvl="2" indent="0">
              <a:buNone/>
            </a:pPr>
            <a:r>
              <a:rPr lang="en-US" altLang="ko-KR" dirty="0"/>
              <a:t>②</a:t>
            </a:r>
            <a:r>
              <a:rPr lang="ko-KR" altLang="en-US" dirty="0"/>
              <a:t>누구든지 </a:t>
            </a:r>
            <a:r>
              <a:rPr lang="ko-KR" altLang="en-US" dirty="0" err="1"/>
              <a:t>국내ㆍ외의</a:t>
            </a:r>
            <a:r>
              <a:rPr lang="ko-KR" altLang="en-US" dirty="0"/>
              <a:t> 법인 또는 단체와 관련된 자금으로 정치자금을 기부할 수 없다</a:t>
            </a:r>
            <a:r>
              <a:rPr lang="en-US" altLang="ko-KR" dirty="0" smtClean="0"/>
              <a:t>.</a:t>
            </a:r>
          </a:p>
          <a:p>
            <a:pPr marL="600075" lvl="2" indent="0">
              <a:buNone/>
            </a:pPr>
            <a:r>
              <a:rPr lang="ko-KR" altLang="en-US" dirty="0" smtClean="0"/>
              <a:t>제</a:t>
            </a:r>
            <a:r>
              <a:rPr lang="en-US" altLang="ko-KR" dirty="0"/>
              <a:t>32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특정행위와 관련한 기부의 제한</a:t>
            </a:r>
            <a:r>
              <a:rPr lang="en-US" altLang="ko-KR" dirty="0" smtClean="0"/>
              <a:t>)</a:t>
            </a:r>
          </a:p>
          <a:p>
            <a:pPr marL="600075" lvl="2" indent="0">
              <a:buNone/>
            </a:pPr>
            <a:r>
              <a:rPr lang="ko-KR" altLang="en-US" dirty="0" smtClean="0"/>
              <a:t>제</a:t>
            </a:r>
            <a:r>
              <a:rPr lang="en-US" altLang="ko-KR" dirty="0"/>
              <a:t>33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기부의 알선에 관한 제한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endParaRPr lang="en-US" altLang="ko-KR" sz="1800" dirty="0" smtClean="0"/>
          </a:p>
          <a:p>
            <a:pPr lvl="1">
              <a:buFont typeface="Wingdings" pitchFamily="2" charset="2"/>
              <a:buChar char="ü"/>
            </a:pPr>
            <a:endParaRPr lang="en-US" altLang="ko-KR" sz="1400" dirty="0"/>
          </a:p>
          <a:p>
            <a:pPr lvl="1">
              <a:buFont typeface="Wingdings" pitchFamily="2" charset="2"/>
              <a:buChar char="ü"/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04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/>
              <a:t>[1] </a:t>
            </a:r>
            <a:r>
              <a:rPr lang="ko-KR" altLang="en-US" dirty="0" smtClean="0"/>
              <a:t>기부관련 기본제도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None/>
            </a:pPr>
            <a:r>
              <a:rPr lang="en-US" altLang="ko-KR" sz="1800" dirty="0" smtClean="0"/>
              <a:t>2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</a:t>
            </a:r>
            <a:r>
              <a:rPr lang="ko-KR" altLang="en-US" sz="1800" dirty="0" smtClean="0"/>
              <a:t>관련법령 </a:t>
            </a:r>
            <a:r>
              <a:rPr lang="en-US" altLang="ko-KR" sz="1800" dirty="0" smtClean="0"/>
              <a:t>(1)</a:t>
            </a:r>
          </a:p>
          <a:p>
            <a:pPr marL="571500" lvl="1" indent="-285750"/>
            <a:r>
              <a:rPr lang="ko-KR" altLang="en-US" sz="1800" dirty="0"/>
              <a:t>기부금품의 모집 및 사용에 관한 법률 </a:t>
            </a:r>
            <a:r>
              <a:rPr lang="en-US" altLang="ko-KR" sz="1800" dirty="0"/>
              <a:t>( </a:t>
            </a:r>
            <a:r>
              <a:rPr lang="ko-KR" altLang="en-US" sz="1800" dirty="0"/>
              <a:t>약칭</a:t>
            </a:r>
            <a:r>
              <a:rPr lang="en-US" altLang="ko-KR" sz="1800" dirty="0"/>
              <a:t>: </a:t>
            </a:r>
            <a:r>
              <a:rPr lang="ko-KR" altLang="en-US" sz="1800" u="sng" dirty="0" err="1">
                <a:solidFill>
                  <a:srgbClr val="FF0000"/>
                </a:solidFill>
              </a:rPr>
              <a:t>기부금품법</a:t>
            </a:r>
            <a:r>
              <a:rPr lang="ko-KR" altLang="en-US" sz="1800" dirty="0"/>
              <a:t> </a:t>
            </a:r>
            <a:r>
              <a:rPr lang="en-US" altLang="ko-KR" sz="1800" dirty="0"/>
              <a:t>) </a:t>
            </a:r>
            <a:endParaRPr lang="en-US" altLang="ko-KR" sz="1800" dirty="0" smtClean="0"/>
          </a:p>
          <a:p>
            <a:pPr marL="600075" lvl="2" indent="0">
              <a:buNone/>
            </a:pPr>
            <a:r>
              <a:rPr lang="ko-KR" altLang="en-US" dirty="0" err="1" smtClean="0">
                <a:solidFill>
                  <a:srgbClr val="FF0000"/>
                </a:solidFill>
                <a:hlinkClick r:id="rId2" tooltip="팝업으로 이동"/>
              </a:rPr>
              <a:t>행정안전부</a:t>
            </a:r>
            <a:r>
              <a:rPr lang="en-US" altLang="ko-KR" dirty="0">
                <a:hlinkClick r:id="rId2" tooltip="팝업으로 이동"/>
              </a:rPr>
              <a:t>(</a:t>
            </a:r>
            <a:r>
              <a:rPr lang="ko-KR" altLang="en-US" dirty="0">
                <a:hlinkClick r:id="rId2" tooltip="팝업으로 이동"/>
              </a:rPr>
              <a:t>민간협력과</a:t>
            </a:r>
            <a:r>
              <a:rPr lang="en-US" altLang="ko-KR" dirty="0">
                <a:hlinkClick r:id="rId2" tooltip="팝업으로 이동"/>
              </a:rPr>
              <a:t>)</a:t>
            </a:r>
            <a:r>
              <a:rPr lang="en-US" altLang="ko-KR" dirty="0"/>
              <a:t>, 044-205-3181 </a:t>
            </a:r>
            <a:endParaRPr lang="en-US" altLang="ko-KR" dirty="0" smtClean="0"/>
          </a:p>
          <a:p>
            <a:pPr marL="600075" lvl="2" indent="0">
              <a:buNone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목적</a:t>
            </a:r>
            <a:r>
              <a:rPr lang="en-US" altLang="ko-KR" dirty="0"/>
              <a:t>) </a:t>
            </a:r>
            <a:r>
              <a:rPr lang="ko-KR" altLang="en-US" dirty="0"/>
              <a:t>이 법은 기부금품</a:t>
            </a:r>
            <a:r>
              <a:rPr lang="en-US" altLang="ko-KR" dirty="0"/>
              <a:t>(</a:t>
            </a:r>
            <a:r>
              <a:rPr lang="ko-KR" altLang="en-US" dirty="0" err="1"/>
              <a:t>寄附金品</a:t>
            </a:r>
            <a:r>
              <a:rPr lang="en-US" altLang="ko-KR" dirty="0"/>
              <a:t>)</a:t>
            </a:r>
            <a:r>
              <a:rPr lang="ko-KR" altLang="en-US" dirty="0"/>
              <a:t>의 모집절차 및 사용방법 등에 관하여 필요한 사항을 규정함으로써 성숙한 기부문화를 조성하고 건전한 기부금품 모집제도를 정착시키며</a:t>
            </a:r>
            <a:r>
              <a:rPr lang="en-US" altLang="ko-KR" dirty="0"/>
              <a:t>, </a:t>
            </a:r>
            <a:r>
              <a:rPr lang="ko-KR" altLang="en-US" dirty="0"/>
              <a:t>모집된 기부금품이 적정하게 사용될 수 있게 함을 목적으로 한다</a:t>
            </a:r>
            <a:r>
              <a:rPr lang="en-US" altLang="ko-KR" dirty="0" smtClean="0"/>
              <a:t>.</a:t>
            </a:r>
          </a:p>
          <a:p>
            <a:pPr marL="285750" lvl="1" indent="0">
              <a:buNone/>
            </a:pPr>
            <a:endParaRPr lang="en-US" altLang="ko-KR" sz="1800" dirty="0"/>
          </a:p>
          <a:p>
            <a:pPr marL="571500" lvl="1" indent="-285750"/>
            <a:r>
              <a:rPr lang="ko-KR" altLang="en-US" sz="1800" dirty="0" err="1"/>
              <a:t>식품등</a:t>
            </a:r>
            <a:r>
              <a:rPr lang="ko-KR" altLang="en-US" sz="1800" dirty="0"/>
              <a:t> 기부 활성화에 관한 법률 </a:t>
            </a:r>
            <a:r>
              <a:rPr lang="en-US" altLang="ko-KR" sz="1800" dirty="0"/>
              <a:t>( </a:t>
            </a:r>
            <a:r>
              <a:rPr lang="ko-KR" altLang="en-US" sz="1800" dirty="0"/>
              <a:t>약칭</a:t>
            </a:r>
            <a:r>
              <a:rPr lang="en-US" altLang="ko-KR" sz="1800" dirty="0"/>
              <a:t>: </a:t>
            </a:r>
            <a:r>
              <a:rPr lang="ko-KR" altLang="en-US" sz="1800" u="sng" dirty="0" err="1">
                <a:solidFill>
                  <a:srgbClr val="FF0000"/>
                </a:solidFill>
              </a:rPr>
              <a:t>식품기부법</a:t>
            </a:r>
            <a:r>
              <a:rPr lang="ko-KR" altLang="en-US" sz="1800" dirty="0"/>
              <a:t> </a:t>
            </a:r>
            <a:r>
              <a:rPr lang="en-US" altLang="ko-KR" sz="1800" dirty="0"/>
              <a:t>) </a:t>
            </a:r>
            <a:endParaRPr lang="en-US" altLang="ko-KR" sz="1800" dirty="0" smtClean="0"/>
          </a:p>
          <a:p>
            <a:pPr marL="600075" lvl="2" indent="0">
              <a:buNone/>
            </a:pPr>
            <a:r>
              <a:rPr lang="ko-KR" altLang="en-US" dirty="0">
                <a:hlinkClick r:id="rId3" tooltip="팝업으로 이동"/>
              </a:rPr>
              <a:t>보건복지부</a:t>
            </a:r>
            <a:r>
              <a:rPr lang="en-US" altLang="ko-KR" dirty="0"/>
              <a:t>(</a:t>
            </a:r>
            <a:r>
              <a:rPr lang="ko-KR" altLang="en-US" dirty="0" err="1"/>
              <a:t>사회서비스일자리과</a:t>
            </a:r>
            <a:r>
              <a:rPr lang="en-US" altLang="ko-KR" dirty="0"/>
              <a:t>), 044-202-3241 </a:t>
            </a:r>
            <a:endParaRPr lang="en-US" altLang="ko-KR" dirty="0" smtClean="0"/>
          </a:p>
          <a:p>
            <a:pPr marL="600075" lvl="2" indent="0">
              <a:buNone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목적</a:t>
            </a:r>
            <a:r>
              <a:rPr lang="en-US" altLang="ko-KR" dirty="0"/>
              <a:t>) </a:t>
            </a:r>
            <a:r>
              <a:rPr lang="ko-KR" altLang="en-US" dirty="0"/>
              <a:t>이 법은 식품 및 생활용품</a:t>
            </a:r>
            <a:r>
              <a:rPr lang="en-US" altLang="ko-KR" dirty="0"/>
              <a:t>(</a:t>
            </a:r>
            <a:r>
              <a:rPr lang="ko-KR" altLang="en-US" dirty="0"/>
              <a:t>이하 </a:t>
            </a:r>
            <a:r>
              <a:rPr lang="en-US" altLang="ko-KR" dirty="0"/>
              <a:t>"</a:t>
            </a:r>
            <a:r>
              <a:rPr lang="ko-KR" altLang="en-US" dirty="0" err="1"/>
              <a:t>식품등</a:t>
            </a:r>
            <a:r>
              <a:rPr lang="en-US" altLang="ko-KR" dirty="0"/>
              <a:t>"</a:t>
            </a:r>
            <a:r>
              <a:rPr lang="ko-KR" altLang="en-US" dirty="0"/>
              <a:t>이라 한다</a:t>
            </a:r>
            <a:r>
              <a:rPr lang="en-US" altLang="ko-KR" dirty="0"/>
              <a:t>)</a:t>
            </a:r>
            <a:r>
              <a:rPr lang="ko-KR" altLang="en-US" dirty="0"/>
              <a:t>의 기부를 활성화하고 기부된 </a:t>
            </a:r>
            <a:r>
              <a:rPr lang="ko-KR" altLang="en-US" dirty="0" err="1"/>
              <a:t>식품등을</a:t>
            </a:r>
            <a:r>
              <a:rPr lang="ko-KR" altLang="en-US" dirty="0"/>
              <a:t> 생활이 어려운 자에게 지원함으로써 사회복지의 증진 및 사회공동체문화의 확산에 이바지함을 목적으로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285750" lvl="1" indent="0">
              <a:buNone/>
            </a:pPr>
            <a:endParaRPr lang="en-US" altLang="ko-KR" sz="1800" dirty="0" smtClean="0"/>
          </a:p>
          <a:p>
            <a:pPr marL="571500" lvl="1" indent="-285750"/>
            <a:r>
              <a:rPr lang="ko-KR" altLang="en-US" sz="1800" dirty="0"/>
              <a:t>공익법인의 </a:t>
            </a:r>
            <a:r>
              <a:rPr lang="ko-KR" altLang="en-US" sz="1800" dirty="0" err="1"/>
              <a:t>설립ㆍ운영에</a:t>
            </a:r>
            <a:r>
              <a:rPr lang="ko-KR" altLang="en-US" sz="1800" dirty="0"/>
              <a:t> 관한 법률 </a:t>
            </a:r>
            <a:r>
              <a:rPr lang="en-US" altLang="ko-KR" sz="1800" dirty="0"/>
              <a:t>( </a:t>
            </a:r>
            <a:r>
              <a:rPr lang="ko-KR" altLang="en-US" sz="1800" dirty="0"/>
              <a:t>약칭</a:t>
            </a:r>
            <a:r>
              <a:rPr lang="en-US" altLang="ko-KR" sz="1800" dirty="0"/>
              <a:t>: </a:t>
            </a:r>
            <a:r>
              <a:rPr lang="ko-KR" altLang="en-US" sz="1800" u="sng" dirty="0" err="1">
                <a:solidFill>
                  <a:srgbClr val="FF0000"/>
                </a:solidFill>
              </a:rPr>
              <a:t>공익법인법</a:t>
            </a:r>
            <a:r>
              <a:rPr lang="ko-KR" altLang="en-US" sz="1800" dirty="0"/>
              <a:t> </a:t>
            </a:r>
            <a:r>
              <a:rPr lang="en-US" altLang="ko-KR" sz="1800" dirty="0"/>
              <a:t>) </a:t>
            </a:r>
            <a:endParaRPr lang="en-US" altLang="ko-KR" sz="1800" dirty="0" smtClean="0"/>
          </a:p>
          <a:p>
            <a:pPr marL="600075" lvl="2" indent="0">
              <a:buNone/>
            </a:pPr>
            <a:r>
              <a:rPr lang="ko-KR" altLang="en-US" dirty="0">
                <a:hlinkClick r:id="rId2" tooltip="팝업으로 이동"/>
              </a:rPr>
              <a:t>법무부</a:t>
            </a:r>
            <a:r>
              <a:rPr lang="en-US" altLang="ko-KR" dirty="0"/>
              <a:t>(</a:t>
            </a:r>
            <a:r>
              <a:rPr lang="ko-KR" altLang="en-US" dirty="0" err="1"/>
              <a:t>법무심의관실</a:t>
            </a:r>
            <a:r>
              <a:rPr lang="en-US" altLang="ko-KR" dirty="0"/>
              <a:t>), 02-2110-3736, </a:t>
            </a:r>
            <a:r>
              <a:rPr lang="en-US" altLang="ko-KR" dirty="0" smtClean="0"/>
              <a:t>3798</a:t>
            </a:r>
          </a:p>
          <a:p>
            <a:pPr marL="600075" lvl="2" indent="0">
              <a:buNone/>
            </a:pPr>
            <a:r>
              <a:rPr lang="ko-KR" altLang="en-US" dirty="0"/>
              <a:t> 제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목적</a:t>
            </a:r>
            <a:r>
              <a:rPr lang="en-US" altLang="ko-KR" dirty="0"/>
              <a:t>) </a:t>
            </a:r>
            <a:r>
              <a:rPr lang="ko-KR" altLang="en-US" dirty="0"/>
              <a:t>이 법은 법인의 </a:t>
            </a:r>
            <a:r>
              <a:rPr lang="ko-KR" altLang="en-US" dirty="0" err="1"/>
              <a:t>설립ㆍ운영</a:t>
            </a:r>
            <a:r>
              <a:rPr lang="ko-KR" altLang="en-US" dirty="0"/>
              <a:t> 등에 관한 「민법」의 규정을 보완하여 법인으로 하여금 그 공익성을 유지하며 건전한 활동을 할 수 있도록 함을 목적으로 한다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750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/>
              <a:t>[1] </a:t>
            </a:r>
            <a:r>
              <a:rPr lang="ko-KR" altLang="en-US" dirty="0" smtClean="0"/>
              <a:t>기부관련 기본제도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None/>
            </a:pPr>
            <a:r>
              <a:rPr lang="en-US" altLang="ko-KR" sz="1800" dirty="0" smtClean="0"/>
              <a:t>2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</a:t>
            </a:r>
            <a:r>
              <a:rPr lang="ko-KR" altLang="en-US" sz="1800" dirty="0" smtClean="0"/>
              <a:t>관련법령 </a:t>
            </a:r>
            <a:r>
              <a:rPr lang="en-US" altLang="ko-KR" sz="1800" dirty="0" smtClean="0"/>
              <a:t>(2)</a:t>
            </a:r>
          </a:p>
          <a:p>
            <a:pPr marL="571500" lvl="1" indent="-285750"/>
            <a:r>
              <a:rPr lang="ko-KR" altLang="en-US" sz="1800" dirty="0">
                <a:solidFill>
                  <a:srgbClr val="FF0000"/>
                </a:solidFill>
              </a:rPr>
              <a:t>정치자금법</a:t>
            </a:r>
            <a:r>
              <a:rPr lang="ko-KR" altLang="en-US" sz="1800" dirty="0"/>
              <a:t> </a:t>
            </a:r>
            <a:endParaRPr lang="en-US" altLang="ko-KR" sz="1800" dirty="0" smtClean="0"/>
          </a:p>
          <a:p>
            <a:pPr marL="600075" lvl="2" indent="0">
              <a:buNone/>
            </a:pPr>
            <a:r>
              <a:rPr lang="ko-KR" altLang="en-US" dirty="0">
                <a:hlinkClick r:id="rId2" tooltip="팝업으로 이동"/>
              </a:rPr>
              <a:t>중앙선거관리위원회</a:t>
            </a:r>
            <a:r>
              <a:rPr lang="en-US" altLang="ko-KR" dirty="0"/>
              <a:t>(</a:t>
            </a:r>
            <a:r>
              <a:rPr lang="ko-KR" altLang="en-US" dirty="0" err="1"/>
              <a:t>법제과</a:t>
            </a:r>
            <a:r>
              <a:rPr lang="en-US" altLang="ko-KR" dirty="0"/>
              <a:t>), </a:t>
            </a:r>
            <a:r>
              <a:rPr lang="en-US" altLang="ko-KR" dirty="0" smtClean="0"/>
              <a:t>02-503-2190</a:t>
            </a:r>
          </a:p>
          <a:p>
            <a:pPr marL="600075" lvl="2" indent="0">
              <a:buNone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목적</a:t>
            </a:r>
            <a:r>
              <a:rPr lang="en-US" altLang="ko-KR" dirty="0"/>
              <a:t>) </a:t>
            </a:r>
            <a:r>
              <a:rPr lang="ko-KR" altLang="en-US" dirty="0"/>
              <a:t>이 법은 정치자금의 적정한 제공을 보장하고 그 수입과 지출내역을 공개하여 투명성을 확보하며 정치자금과 관련한 부정을 방지함으로써 민주정치의 건전한 발전에 기여함을 목적으로 한다</a:t>
            </a:r>
            <a:r>
              <a:rPr lang="en-US" altLang="ko-KR" dirty="0" smtClean="0"/>
              <a:t>.</a:t>
            </a:r>
          </a:p>
          <a:p>
            <a:pPr marL="600075" lvl="2" indent="0">
              <a:buNone/>
            </a:pPr>
            <a:endParaRPr lang="en-US" altLang="ko-KR" sz="1800" dirty="0"/>
          </a:p>
          <a:p>
            <a:pPr marL="571500" lvl="1" indent="-285750"/>
            <a:r>
              <a:rPr lang="ko-KR" altLang="en-US" sz="1800" dirty="0" smtClean="0">
                <a:solidFill>
                  <a:srgbClr val="FF0000"/>
                </a:solidFill>
              </a:rPr>
              <a:t>법인세법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 marL="581025" lvl="2" indent="0">
              <a:buNone/>
            </a:pPr>
            <a:r>
              <a:rPr lang="ko-KR" altLang="en-US" dirty="0" err="1">
                <a:hlinkClick r:id="rId2" tooltip="팝업으로 이동"/>
              </a:rPr>
              <a:t>기획재정부</a:t>
            </a:r>
            <a:r>
              <a:rPr lang="en-US" altLang="ko-KR" dirty="0"/>
              <a:t>(</a:t>
            </a:r>
            <a:r>
              <a:rPr lang="ko-KR" altLang="en-US" dirty="0"/>
              <a:t>법인세제과</a:t>
            </a:r>
            <a:r>
              <a:rPr lang="en-US" altLang="ko-KR" dirty="0"/>
              <a:t>), 044-215-4221 </a:t>
            </a:r>
          </a:p>
          <a:p>
            <a:pPr marL="581025" lvl="2" indent="0">
              <a:buNone/>
            </a:pPr>
            <a:r>
              <a:rPr lang="ko-KR" altLang="en-US" dirty="0" err="1">
                <a:hlinkClick r:id="rId2" tooltip="팝업으로 이동"/>
              </a:rPr>
              <a:t>기획재정부</a:t>
            </a:r>
            <a:r>
              <a:rPr lang="en-US" altLang="ko-KR" dirty="0"/>
              <a:t>(</a:t>
            </a:r>
            <a:r>
              <a:rPr lang="ko-KR" altLang="en-US" dirty="0" err="1"/>
              <a:t>국제조세제도과</a:t>
            </a:r>
            <a:r>
              <a:rPr lang="en-US" altLang="ko-KR" dirty="0"/>
              <a:t>(</a:t>
            </a:r>
            <a:r>
              <a:rPr lang="ko-KR" altLang="en-US" dirty="0"/>
              <a:t>외국법인</a:t>
            </a:r>
            <a:r>
              <a:rPr lang="en-US" altLang="ko-KR" dirty="0"/>
              <a:t>)), 044-215-4423</a:t>
            </a:r>
          </a:p>
          <a:p>
            <a:pPr marL="600075" lvl="2" indent="0">
              <a:buNone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목적</a:t>
            </a:r>
            <a:r>
              <a:rPr lang="en-US" altLang="ko-KR" dirty="0"/>
              <a:t>) </a:t>
            </a:r>
            <a:r>
              <a:rPr lang="ko-KR" altLang="en-US" dirty="0"/>
              <a:t>이 법은 법인세의 과세 요건과 절차를 규정함으로써 법인세를 공정하게 과세하고</a:t>
            </a:r>
            <a:r>
              <a:rPr lang="en-US" altLang="ko-KR" dirty="0"/>
              <a:t>, </a:t>
            </a:r>
            <a:r>
              <a:rPr lang="ko-KR" altLang="en-US" dirty="0"/>
              <a:t>납세의무의 적절한 이행을 확보하며</a:t>
            </a:r>
            <a:r>
              <a:rPr lang="en-US" altLang="ko-KR" dirty="0"/>
              <a:t>, </a:t>
            </a:r>
            <a:r>
              <a:rPr lang="ko-KR" altLang="en-US" dirty="0"/>
              <a:t>재정수입의 원활한 조달에 이바지함을 목적으로 한다</a:t>
            </a:r>
            <a:r>
              <a:rPr lang="en-US" altLang="ko-KR" dirty="0" smtClean="0"/>
              <a:t>.</a:t>
            </a:r>
          </a:p>
          <a:p>
            <a:pPr marL="600075" lvl="2" indent="0">
              <a:buNone/>
            </a:pPr>
            <a:endParaRPr lang="en-US" altLang="ko-KR" dirty="0"/>
          </a:p>
          <a:p>
            <a:pPr marL="571500" lvl="1" indent="-285750"/>
            <a:r>
              <a:rPr lang="ko-KR" altLang="en-US" sz="1800" dirty="0" smtClean="0">
                <a:solidFill>
                  <a:srgbClr val="FF0000"/>
                </a:solidFill>
              </a:rPr>
              <a:t>소득세법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 marL="600075" lvl="2" indent="0">
              <a:buNone/>
            </a:pPr>
            <a:r>
              <a:rPr lang="ko-KR" altLang="en-US" dirty="0" err="1" smtClean="0">
                <a:hlinkClick r:id="rId2" tooltip="팝업으로 이동"/>
              </a:rPr>
              <a:t>기획재정부</a:t>
            </a:r>
            <a:r>
              <a:rPr lang="en-US" altLang="ko-KR" dirty="0">
                <a:hlinkClick r:id="rId2" tooltip="팝업으로 이동"/>
              </a:rPr>
              <a:t>(</a:t>
            </a:r>
            <a:r>
              <a:rPr lang="ko-KR" altLang="en-US" dirty="0">
                <a:hlinkClick r:id="rId2" tooltip="팝업으로 이동"/>
              </a:rPr>
              <a:t>소득세제과</a:t>
            </a:r>
            <a:r>
              <a:rPr lang="en-US" altLang="ko-KR" dirty="0">
                <a:hlinkClick r:id="rId2" tooltip="팝업으로 이동"/>
              </a:rPr>
              <a:t>(</a:t>
            </a:r>
            <a:r>
              <a:rPr lang="ko-KR" altLang="en-US" dirty="0">
                <a:hlinkClick r:id="rId2" tooltip="팝업으로 이동"/>
              </a:rPr>
              <a:t>사업소득</a:t>
            </a:r>
            <a:r>
              <a:rPr lang="en-US" altLang="ko-KR" dirty="0">
                <a:hlinkClick r:id="rId2" tooltip="팝업으로 이동"/>
              </a:rPr>
              <a:t>, </a:t>
            </a:r>
            <a:r>
              <a:rPr lang="ko-KR" altLang="en-US" dirty="0">
                <a:hlinkClick r:id="rId2" tooltip="팝업으로 이동"/>
              </a:rPr>
              <a:t>기타소득</a:t>
            </a:r>
            <a:r>
              <a:rPr lang="en-US" altLang="ko-KR" dirty="0">
                <a:hlinkClick r:id="rId2" tooltip="팝업으로 이동"/>
              </a:rPr>
              <a:t>))</a:t>
            </a:r>
            <a:r>
              <a:rPr lang="en-US" altLang="ko-KR" dirty="0"/>
              <a:t>, 044-215-4217 </a:t>
            </a:r>
          </a:p>
          <a:p>
            <a:pPr marL="600075" lvl="2" indent="0">
              <a:buNone/>
            </a:pPr>
            <a:r>
              <a:rPr lang="ko-KR" altLang="en-US" dirty="0" err="1">
                <a:hlinkClick r:id="rId2" tooltip="팝업으로 이동"/>
              </a:rPr>
              <a:t>기획재정부</a:t>
            </a:r>
            <a:r>
              <a:rPr lang="en-US" altLang="ko-KR" dirty="0">
                <a:hlinkClick r:id="rId2" tooltip="팝업으로 이동"/>
              </a:rPr>
              <a:t>(</a:t>
            </a:r>
            <a:r>
              <a:rPr lang="ko-KR" altLang="en-US" dirty="0">
                <a:hlinkClick r:id="rId2" tooltip="팝업으로 이동"/>
              </a:rPr>
              <a:t>소득세제과</a:t>
            </a:r>
            <a:r>
              <a:rPr lang="en-US" altLang="ko-KR" dirty="0">
                <a:hlinkClick r:id="rId2" tooltip="팝업으로 이동"/>
              </a:rPr>
              <a:t>(</a:t>
            </a:r>
            <a:r>
              <a:rPr lang="ko-KR" altLang="en-US" dirty="0">
                <a:hlinkClick r:id="rId2" tooltip="팝업으로 이동"/>
              </a:rPr>
              <a:t>근로소득</a:t>
            </a:r>
            <a:r>
              <a:rPr lang="en-US" altLang="ko-KR" dirty="0">
                <a:hlinkClick r:id="rId2" tooltip="팝업으로 이동"/>
              </a:rPr>
              <a:t>))</a:t>
            </a:r>
            <a:r>
              <a:rPr lang="en-US" altLang="ko-KR" dirty="0"/>
              <a:t>, 044-215-4216 </a:t>
            </a:r>
            <a:endParaRPr lang="en-US" altLang="ko-KR" dirty="0" smtClean="0"/>
          </a:p>
          <a:p>
            <a:pPr marL="600075" lvl="2" indent="0">
              <a:buNone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목적</a:t>
            </a:r>
            <a:r>
              <a:rPr lang="en-US" altLang="ko-KR" dirty="0"/>
              <a:t>) </a:t>
            </a:r>
            <a:r>
              <a:rPr lang="ko-KR" altLang="en-US" dirty="0"/>
              <a:t>이 법은 개인의 소득에 대하여 소득의 성격과 납세자의 부담능력 등에 따라 적정하게 과세함으로써 조세부담의 형평을 도모하고 재정수입의 원활한 조달에 이바지함을 목적으로 한다</a:t>
            </a:r>
            <a:r>
              <a:rPr lang="en-US" altLang="ko-KR" dirty="0"/>
              <a:t>.</a:t>
            </a:r>
          </a:p>
          <a:p>
            <a:pPr marL="571500" lvl="1" indent="-285750"/>
            <a:endParaRPr lang="en-US" altLang="ko-KR" sz="1800" dirty="0">
              <a:solidFill>
                <a:srgbClr val="FF0000"/>
              </a:solidFill>
            </a:endParaRPr>
          </a:p>
          <a:p>
            <a:pPr marL="600075" lvl="2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7755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013700" cy="615950"/>
          </a:xfrm>
        </p:spPr>
        <p:txBody>
          <a:bodyPr/>
          <a:lstStyle/>
          <a:p>
            <a:pPr algn="ctr"/>
            <a:r>
              <a:rPr lang="en-US" altLang="ko-KR" dirty="0"/>
              <a:t>[1] </a:t>
            </a:r>
            <a:r>
              <a:rPr lang="ko-KR" altLang="en-US" dirty="0" smtClean="0"/>
              <a:t>기부관련 기본제도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1FA4-6EE5-4D54-BB34-ADE47D097B94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35B59460-EDF0-4ED9-9134-6A34B4795D9E}"/>
              </a:ext>
            </a:extLst>
          </p:cNvPr>
          <p:cNvSpPr txBox="1">
            <a:spLocks/>
          </p:cNvSpPr>
          <p:nvPr/>
        </p:nvSpPr>
        <p:spPr bwMode="auto">
          <a:xfrm>
            <a:off x="468313" y="1446213"/>
            <a:ext cx="85677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9075" indent="-2190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•"/>
              <a:defRPr kumimoji="1"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504825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6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819150" indent="-2381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066800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1336675" indent="-306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7653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225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97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6900" indent="-2540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0">
              <a:buNone/>
            </a:pPr>
            <a:r>
              <a:rPr lang="en-US" altLang="ko-KR" sz="1800" dirty="0" smtClean="0"/>
              <a:t>3</a:t>
            </a:r>
            <a:r>
              <a:rPr lang="en-US" altLang="ko-KR" sz="1800" dirty="0"/>
              <a:t>. </a:t>
            </a:r>
            <a:r>
              <a:rPr lang="ko-KR" altLang="en-US" sz="1800" dirty="0"/>
              <a:t>기부 관련 제도 </a:t>
            </a:r>
            <a:r>
              <a:rPr lang="ko-KR" altLang="en-US" sz="1800" dirty="0" smtClean="0"/>
              <a:t>설명 </a:t>
            </a:r>
            <a:r>
              <a:rPr lang="en-US" altLang="ko-KR" sz="1800" dirty="0" smtClean="0"/>
              <a:t>(1)</a:t>
            </a:r>
          </a:p>
          <a:p>
            <a:pPr marL="285750" lvl="1" indent="0">
              <a:buNone/>
            </a:pPr>
            <a:endParaRPr lang="en-US" altLang="ko-KR" sz="1800" kern="0" dirty="0">
              <a:latin typeface="+mj-lt"/>
            </a:endParaRPr>
          </a:p>
          <a:p>
            <a:pPr marL="571500" lvl="1" indent="-285750"/>
            <a:r>
              <a:rPr lang="ko-KR" altLang="en-US" sz="1800" kern="0" dirty="0" smtClean="0">
                <a:latin typeface="+mj-lt"/>
              </a:rPr>
              <a:t>기부자에 대한 법제도 </a:t>
            </a:r>
            <a:r>
              <a:rPr lang="en-US" altLang="ko-KR" sz="1800" kern="0" dirty="0" smtClean="0">
                <a:latin typeface="+mj-lt"/>
              </a:rPr>
              <a:t>: </a:t>
            </a:r>
            <a:r>
              <a:rPr lang="ko-KR" altLang="en-US" sz="1800" kern="0" dirty="0" smtClean="0">
                <a:latin typeface="+mj-lt"/>
              </a:rPr>
              <a:t>정치자금법</a:t>
            </a:r>
            <a:r>
              <a:rPr lang="en-US" altLang="ko-KR" sz="1800" kern="0" dirty="0" smtClean="0">
                <a:latin typeface="+mj-lt"/>
              </a:rPr>
              <a:t>, </a:t>
            </a:r>
            <a:r>
              <a:rPr lang="ko-KR" altLang="en-US" sz="1800" kern="0" dirty="0" smtClean="0">
                <a:latin typeface="+mj-lt"/>
              </a:rPr>
              <a:t>각종 세법</a:t>
            </a:r>
            <a:endParaRPr lang="en-US" altLang="ko-KR" sz="1800" kern="0" dirty="0" smtClean="0">
              <a:latin typeface="+mj-lt"/>
            </a:endParaRPr>
          </a:p>
          <a:p>
            <a:pPr marL="571500" lvl="1" indent="-285750"/>
            <a:endParaRPr lang="en-US" altLang="ko-KR" sz="1800" kern="0" dirty="0" smtClean="0">
              <a:latin typeface="+mj-lt"/>
            </a:endParaRPr>
          </a:p>
          <a:p>
            <a:pPr marL="571500" lvl="1" indent="-285750"/>
            <a:r>
              <a:rPr lang="ko-KR" altLang="en-US" sz="1800" kern="0" dirty="0" smtClean="0">
                <a:latin typeface="+mj-lt"/>
              </a:rPr>
              <a:t>기부단체에 대한 법제도 </a:t>
            </a:r>
            <a:r>
              <a:rPr lang="en-US" altLang="ko-KR" sz="1800" kern="0" dirty="0" smtClean="0">
                <a:latin typeface="+mj-lt"/>
              </a:rPr>
              <a:t>: </a:t>
            </a:r>
            <a:r>
              <a:rPr lang="ko-KR" altLang="en-US" sz="1800" kern="0" dirty="0" err="1" smtClean="0">
                <a:latin typeface="+mj-lt"/>
              </a:rPr>
              <a:t>기부금품법</a:t>
            </a:r>
            <a:r>
              <a:rPr lang="en-US" altLang="ko-KR" sz="1800" kern="0" dirty="0" smtClean="0">
                <a:latin typeface="+mj-lt"/>
              </a:rPr>
              <a:t>, </a:t>
            </a:r>
            <a:r>
              <a:rPr lang="ko-KR" altLang="en-US" sz="1800" kern="0" dirty="0" smtClean="0">
                <a:latin typeface="+mj-lt"/>
              </a:rPr>
              <a:t>정치자금법</a:t>
            </a:r>
            <a:r>
              <a:rPr lang="en-US" altLang="ko-KR" sz="1800" kern="0" dirty="0" smtClean="0">
                <a:latin typeface="+mj-lt"/>
              </a:rPr>
              <a:t>, </a:t>
            </a:r>
            <a:r>
              <a:rPr lang="ko-KR" altLang="en-US" sz="1800" kern="0" dirty="0" err="1" smtClean="0">
                <a:latin typeface="+mj-lt"/>
              </a:rPr>
              <a:t>공익법인법</a:t>
            </a:r>
            <a:r>
              <a:rPr lang="en-US" altLang="ko-KR" sz="1800" kern="0" dirty="0" smtClean="0">
                <a:latin typeface="+mj-lt"/>
              </a:rPr>
              <a:t>(</a:t>
            </a:r>
            <a:r>
              <a:rPr lang="ko-KR" altLang="en-US" sz="1800" kern="0" dirty="0" smtClean="0">
                <a:latin typeface="+mj-lt"/>
              </a:rPr>
              <a:t>민법</a:t>
            </a:r>
            <a:r>
              <a:rPr lang="en-US" altLang="ko-KR" sz="1800" kern="0" dirty="0" smtClean="0">
                <a:latin typeface="+mj-lt"/>
              </a:rPr>
              <a:t>, </a:t>
            </a:r>
            <a:r>
              <a:rPr lang="ko-KR" altLang="en-US" sz="1800" kern="0" dirty="0" smtClean="0">
                <a:latin typeface="+mj-lt"/>
              </a:rPr>
              <a:t>사립학교법</a:t>
            </a:r>
            <a:r>
              <a:rPr lang="en-US" altLang="ko-KR" sz="1800" kern="0" dirty="0" smtClean="0">
                <a:latin typeface="+mj-lt"/>
              </a:rPr>
              <a:t>, </a:t>
            </a:r>
            <a:r>
              <a:rPr lang="ko-KR" altLang="en-US" sz="1800" kern="0" dirty="0" smtClean="0">
                <a:latin typeface="+mj-lt"/>
              </a:rPr>
              <a:t>사회복지사업법 등도 있음</a:t>
            </a:r>
            <a:r>
              <a:rPr lang="en-US" altLang="ko-KR" sz="1800" kern="0" dirty="0" smtClean="0">
                <a:latin typeface="+mj-lt"/>
              </a:rPr>
              <a:t>) , </a:t>
            </a:r>
            <a:r>
              <a:rPr lang="ko-KR" altLang="en-US" sz="1800" kern="0" dirty="0" smtClean="0">
                <a:latin typeface="+mj-lt"/>
              </a:rPr>
              <a:t>각종 세법</a:t>
            </a:r>
            <a:endParaRPr lang="en-US" altLang="ko-KR" sz="1800" kern="0" dirty="0" smtClean="0">
              <a:latin typeface="+mj-lt"/>
            </a:endParaRPr>
          </a:p>
          <a:p>
            <a:pPr marL="571500" lvl="1" indent="-285750"/>
            <a:endParaRPr lang="en-US" altLang="ko-KR" sz="1800" kern="0" dirty="0" smtClean="0">
              <a:latin typeface="+mj-lt"/>
            </a:endParaRPr>
          </a:p>
          <a:p>
            <a:pPr marL="571500" lvl="1" indent="-285750"/>
            <a:r>
              <a:rPr lang="ko-KR" altLang="en-US" sz="1800" kern="0" dirty="0" smtClean="0">
                <a:latin typeface="+mj-lt"/>
              </a:rPr>
              <a:t>기부를 하면 어떠한 혜택이 있나</a:t>
            </a:r>
            <a:r>
              <a:rPr lang="en-US" altLang="ko-KR" sz="1800" kern="0" dirty="0" smtClean="0">
                <a:latin typeface="+mj-lt"/>
              </a:rPr>
              <a:t>?</a:t>
            </a:r>
          </a:p>
          <a:p>
            <a:pPr marL="571500" lvl="1" indent="-285750"/>
            <a:endParaRPr lang="en-US" altLang="ko-KR" sz="1800" kern="0" dirty="0" smtClean="0">
              <a:latin typeface="+mj-lt"/>
            </a:endParaRPr>
          </a:p>
          <a:p>
            <a:pPr marL="571500" lvl="1" indent="-285750"/>
            <a:r>
              <a:rPr lang="ko-KR" altLang="en-US" sz="1800" kern="0" dirty="0" smtClean="0">
                <a:latin typeface="+mj-lt"/>
              </a:rPr>
              <a:t>기부에 대해 어떠한 제한이 있나</a:t>
            </a:r>
            <a:r>
              <a:rPr lang="en-US" altLang="ko-KR" sz="1800" kern="0" dirty="0" smtClean="0">
                <a:latin typeface="+mj-lt"/>
              </a:rPr>
              <a:t>?</a:t>
            </a:r>
          </a:p>
          <a:p>
            <a:pPr marL="571500" lvl="1" indent="-285750"/>
            <a:endParaRPr lang="en-US" altLang="ko-KR" sz="1800" kern="0" dirty="0" smtClean="0">
              <a:latin typeface="+mj-lt"/>
            </a:endParaRPr>
          </a:p>
          <a:p>
            <a:pPr marL="571500" lvl="1" indent="-285750"/>
            <a:r>
              <a:rPr lang="ko-KR" altLang="en-US" sz="1800" kern="0" dirty="0" smtClean="0">
                <a:latin typeface="+mj-lt"/>
              </a:rPr>
              <a:t>기부에 대한 제한 </a:t>
            </a:r>
            <a:r>
              <a:rPr lang="ko-KR" altLang="en-US" sz="1800" kern="0" dirty="0" err="1" smtClean="0">
                <a:latin typeface="+mj-lt"/>
              </a:rPr>
              <a:t>위반시</a:t>
            </a:r>
            <a:r>
              <a:rPr lang="ko-KR" altLang="en-US" sz="1800" kern="0" dirty="0" smtClean="0">
                <a:latin typeface="+mj-lt"/>
              </a:rPr>
              <a:t> 어떠한 제재가 있나</a:t>
            </a:r>
            <a:r>
              <a:rPr lang="en-US" altLang="ko-KR" sz="1800" kern="0" dirty="0" smtClean="0">
                <a:latin typeface="+mj-lt"/>
              </a:rPr>
              <a:t>?</a:t>
            </a:r>
          </a:p>
          <a:p>
            <a:pPr marL="571500" lvl="1" indent="-285750">
              <a:buFont typeface="Wingdings" pitchFamily="2" charset="2"/>
              <a:buChar char="ü"/>
            </a:pPr>
            <a:r>
              <a:rPr lang="ko-KR" altLang="en-US" sz="1800" kern="0" dirty="0" err="1" smtClean="0">
                <a:latin typeface="+mj-lt"/>
              </a:rPr>
              <a:t>기부금품법</a:t>
            </a:r>
            <a:r>
              <a:rPr lang="ko-KR" altLang="en-US" sz="1800" kern="0" dirty="0" smtClean="0">
                <a:latin typeface="+mj-lt"/>
              </a:rPr>
              <a:t> </a:t>
            </a:r>
            <a:r>
              <a:rPr lang="ko-KR" altLang="en-US" sz="1800" kern="0" dirty="0" err="1" smtClean="0">
                <a:latin typeface="+mj-lt"/>
              </a:rPr>
              <a:t>위반시</a:t>
            </a:r>
            <a:r>
              <a:rPr lang="ko-KR" altLang="en-US" sz="1800" kern="0" dirty="0" smtClean="0">
                <a:latin typeface="+mj-lt"/>
              </a:rPr>
              <a:t> 벌칙</a:t>
            </a:r>
            <a:r>
              <a:rPr lang="en-US" altLang="ko-KR" sz="1800" kern="0" dirty="0" smtClean="0">
                <a:latin typeface="+mj-lt"/>
              </a:rPr>
              <a:t>(16</a:t>
            </a:r>
            <a:r>
              <a:rPr lang="ko-KR" altLang="en-US" sz="1800" kern="0" dirty="0" smtClean="0">
                <a:latin typeface="+mj-lt"/>
              </a:rPr>
              <a:t>조</a:t>
            </a:r>
            <a:r>
              <a:rPr lang="en-US" altLang="ko-KR" sz="1800" kern="0" dirty="0" smtClean="0">
                <a:latin typeface="+mj-lt"/>
              </a:rPr>
              <a:t>), </a:t>
            </a:r>
            <a:r>
              <a:rPr lang="ko-KR" altLang="en-US" sz="1800" kern="0" dirty="0" err="1" smtClean="0">
                <a:latin typeface="+mj-lt"/>
              </a:rPr>
              <a:t>양벌규정</a:t>
            </a:r>
            <a:r>
              <a:rPr lang="en-US" altLang="ko-KR" sz="1800" kern="0" dirty="0" smtClean="0">
                <a:latin typeface="+mj-lt"/>
              </a:rPr>
              <a:t>(17</a:t>
            </a:r>
            <a:r>
              <a:rPr lang="ko-KR" altLang="en-US" sz="1800" kern="0" dirty="0" smtClean="0">
                <a:latin typeface="+mj-lt"/>
              </a:rPr>
              <a:t>조</a:t>
            </a:r>
            <a:r>
              <a:rPr lang="en-US" altLang="ko-KR" sz="1800" kern="0" dirty="0" smtClean="0">
                <a:latin typeface="+mj-lt"/>
              </a:rPr>
              <a:t>), </a:t>
            </a:r>
            <a:r>
              <a:rPr lang="ko-KR" altLang="en-US" sz="1800" kern="0" dirty="0" smtClean="0">
                <a:latin typeface="+mj-lt"/>
              </a:rPr>
              <a:t>과태료</a:t>
            </a:r>
            <a:r>
              <a:rPr lang="en-US" altLang="ko-KR" sz="1800" kern="0" dirty="0" smtClean="0">
                <a:latin typeface="+mj-lt"/>
              </a:rPr>
              <a:t>(18</a:t>
            </a:r>
            <a:r>
              <a:rPr lang="ko-KR" altLang="en-US" sz="1800" kern="0" dirty="0" smtClean="0">
                <a:latin typeface="+mj-lt"/>
              </a:rPr>
              <a:t>조</a:t>
            </a:r>
            <a:r>
              <a:rPr lang="en-US" altLang="ko-KR" sz="1800" kern="0" dirty="0" smtClean="0">
                <a:latin typeface="+mj-lt"/>
              </a:rPr>
              <a:t>)</a:t>
            </a:r>
          </a:p>
          <a:p>
            <a:pPr marL="571500" lvl="1" indent="-285750">
              <a:buFont typeface="Wingdings" pitchFamily="2" charset="2"/>
              <a:buChar char="ü"/>
            </a:pPr>
            <a:r>
              <a:rPr lang="ko-KR" altLang="en-US" sz="1800" kern="0" dirty="0" smtClean="0">
                <a:latin typeface="+mj-lt"/>
              </a:rPr>
              <a:t>정치자금법 </a:t>
            </a:r>
            <a:r>
              <a:rPr lang="ko-KR" altLang="en-US" sz="1800" kern="0" dirty="0" err="1" smtClean="0">
                <a:latin typeface="+mj-lt"/>
              </a:rPr>
              <a:t>위반시</a:t>
            </a:r>
            <a:r>
              <a:rPr lang="ko-KR" altLang="en-US" sz="1800" kern="0" dirty="0" smtClean="0">
                <a:latin typeface="+mj-lt"/>
              </a:rPr>
              <a:t> 정치자금부정수수죄</a:t>
            </a:r>
            <a:r>
              <a:rPr lang="en-US" altLang="ko-KR" sz="1800" kern="0" dirty="0" smtClean="0">
                <a:latin typeface="+mj-lt"/>
              </a:rPr>
              <a:t>(45</a:t>
            </a:r>
            <a:r>
              <a:rPr lang="ko-KR" altLang="en-US" sz="1800" kern="0" dirty="0" smtClean="0">
                <a:latin typeface="+mj-lt"/>
              </a:rPr>
              <a:t>조</a:t>
            </a:r>
            <a:r>
              <a:rPr lang="en-US" altLang="ko-KR" sz="1800" kern="0" dirty="0" smtClean="0">
                <a:latin typeface="+mj-lt"/>
              </a:rPr>
              <a:t>) </a:t>
            </a:r>
            <a:r>
              <a:rPr lang="ko-KR" altLang="en-US" sz="1800" kern="0" dirty="0" smtClean="0">
                <a:latin typeface="+mj-lt"/>
              </a:rPr>
              <a:t>등</a:t>
            </a:r>
            <a:endParaRPr lang="en-US" altLang="ko-KR" sz="1800" kern="0" dirty="0">
              <a:latin typeface="+mj-lt"/>
            </a:endParaRPr>
          </a:p>
          <a:p>
            <a:pPr marL="571500" lvl="1" indent="-285750"/>
            <a:endParaRPr lang="en-US" altLang="ko-KR" sz="1800" kern="0" dirty="0">
              <a:latin typeface="+mj-lt"/>
            </a:endParaRPr>
          </a:p>
          <a:p>
            <a:pPr marL="571500" lvl="1" indent="-285750"/>
            <a:endParaRPr lang="ko-KR" alt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6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디자인 사용자 지정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4_디자인 사용자 지정">
      <a:majorFont>
        <a:latin typeface="Tahoma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95000"/>
          </a:schemeClr>
        </a:solidFill>
        <a:ln w="9525" algn="ctr">
          <a:solidFill>
            <a:schemeClr val="bg1"/>
          </a:solidFill>
          <a:miter lim="800000"/>
          <a:headEnd/>
          <a:tailEnd/>
        </a:ln>
        <a:effectLst/>
      </a:spPr>
      <a:bodyPr anchor="ctr"/>
      <a:lstStyle>
        <a:defPPr algn="l">
          <a:defRPr sz="1400" b="1" dirty="0" smtClean="0">
            <a:latin typeface="Calibri" pitchFamily="34" charset="0"/>
            <a:ea typeface="맑은 고딕" pitchFamily="50" charset="-127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35265"/>
        </a:dk2>
        <a:lt2>
          <a:srgbClr val="808080"/>
        </a:lt2>
        <a:accent1>
          <a:srgbClr val="03285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AAACB3"/>
        </a:accent5>
        <a:accent6>
          <a:srgbClr val="8A0000"/>
        </a:accent6>
        <a:hlink>
          <a:srgbClr val="90C827"/>
        </a:hlink>
        <a:folHlink>
          <a:srgbClr val="9CB4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디자인 사용자 지정">
      <a:majorFont>
        <a:latin typeface="Tahoma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95000"/>
          </a:schemeClr>
        </a:solidFill>
        <a:ln w="9525" algn="ctr">
          <a:solidFill>
            <a:schemeClr val="bg1"/>
          </a:solidFill>
          <a:miter lim="800000"/>
          <a:headEnd/>
          <a:tailEnd/>
        </a:ln>
        <a:effectLst/>
      </a:spPr>
      <a:bodyPr anchor="ctr"/>
      <a:lstStyle>
        <a:defPPr algn="l">
          <a:defRPr sz="1400" b="1" dirty="0" smtClean="0">
            <a:latin typeface="Calibri" pitchFamily="34" charset="0"/>
            <a:ea typeface="맑은 고딕" pitchFamily="50" charset="-127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35265"/>
        </a:dk2>
        <a:lt2>
          <a:srgbClr val="808080"/>
        </a:lt2>
        <a:accent1>
          <a:srgbClr val="03285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AAACB3"/>
        </a:accent5>
        <a:accent6>
          <a:srgbClr val="8A0000"/>
        </a:accent6>
        <a:hlink>
          <a:srgbClr val="90C827"/>
        </a:hlink>
        <a:folHlink>
          <a:srgbClr val="9CB4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디자인 사용자 지정">
      <a:majorFont>
        <a:latin typeface="Tahoma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95000"/>
          </a:schemeClr>
        </a:solidFill>
        <a:ln w="9525" algn="ctr">
          <a:solidFill>
            <a:schemeClr val="bg1"/>
          </a:solidFill>
          <a:miter lim="800000"/>
          <a:headEnd/>
          <a:tailEnd/>
        </a:ln>
        <a:effectLst/>
      </a:spPr>
      <a:bodyPr anchor="ctr"/>
      <a:lstStyle>
        <a:defPPr algn="l">
          <a:defRPr sz="1400" b="1" dirty="0" smtClean="0">
            <a:latin typeface="Calibri" pitchFamily="34" charset="0"/>
            <a:ea typeface="맑은 고딕" pitchFamily="50" charset="-127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35265"/>
        </a:dk2>
        <a:lt2>
          <a:srgbClr val="808080"/>
        </a:lt2>
        <a:accent1>
          <a:srgbClr val="03285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AAACB3"/>
        </a:accent5>
        <a:accent6>
          <a:srgbClr val="8A0000"/>
        </a:accent6>
        <a:hlink>
          <a:srgbClr val="90C827"/>
        </a:hlink>
        <a:folHlink>
          <a:srgbClr val="9CB4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가는각진제목체"/>
        <a:cs typeface=""/>
      </a:majorFont>
      <a:minorFont>
        <a:latin typeface="Arial"/>
        <a:ea typeface="가는각진제목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가는각진제목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가는각진제목체" pitchFamily="18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19749</TotalTime>
  <Words>1527</Words>
  <Application>Microsoft Office PowerPoint</Application>
  <PresentationFormat>화면 슬라이드 쇼(4:3)</PresentationFormat>
  <Paragraphs>221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4_디자인 사용자 지정</vt:lpstr>
      <vt:lpstr>5_디자인 사용자 지정</vt:lpstr>
      <vt:lpstr>6_디자인 사용자 지정</vt:lpstr>
      <vt:lpstr>Default Design</vt:lpstr>
      <vt:lpstr>기부와 판례, 그리고 세법개정</vt:lpstr>
      <vt:lpstr>강사 소개 (박훈, 서울시립대 교수)</vt:lpstr>
      <vt:lpstr>목  차</vt:lpstr>
      <vt:lpstr>[1] 기부관련 기본제도</vt:lpstr>
      <vt:lpstr>[1] 기부관련 기본제도</vt:lpstr>
      <vt:lpstr>[1] 기부관련 기본제도</vt:lpstr>
      <vt:lpstr>[1] 기부관련 기본제도</vt:lpstr>
      <vt:lpstr>[1] 기부관련 기본제도</vt:lpstr>
      <vt:lpstr>[1] 기부관련 기본제도</vt:lpstr>
      <vt:lpstr>[1] 기부관련 기본제도</vt:lpstr>
      <vt:lpstr>[2] 기부관련 주요 판례</vt:lpstr>
      <vt:lpstr>[2] 기부관련 주요 판례</vt:lpstr>
      <vt:lpstr>[2] 기부관련 주요 판례</vt:lpstr>
      <vt:lpstr>[2] 기부관련 주요 판례</vt:lpstr>
      <vt:lpstr>[2] 기부관련 주요 판례</vt:lpstr>
      <vt:lpstr>[3] 기부 관련 세법개정</vt:lpstr>
      <vt:lpstr>[3] 기부 관련 세법개정</vt:lpstr>
      <vt:lpstr>[3] 기부 관련 세법개정</vt:lpstr>
    </vt:vector>
  </TitlesOfParts>
  <Company>Kim &amp; Chang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Auction/Privacy</dc:title>
  <dc:creator>zhmcho</dc:creator>
  <cp:lastModifiedBy>user</cp:lastModifiedBy>
  <cp:revision>2089</cp:revision>
  <cp:lastPrinted>2019-08-19T21:51:26Z</cp:lastPrinted>
  <dcterms:created xsi:type="dcterms:W3CDTF">2008-07-30T01:47:52Z</dcterms:created>
  <dcterms:modified xsi:type="dcterms:W3CDTF">2019-08-19T21:52:35Z</dcterms:modified>
</cp:coreProperties>
</file>