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2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2B979-CF50-47D2-9674-B57E07236E2E}" type="datetimeFigureOut">
              <a:rPr lang="ko-KR" altLang="en-US" smtClean="0"/>
              <a:t>2017-06-15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6CF1-533D-454F-AB19-C3B551494C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A9303-E1F5-42BD-977B-96CC4B89700C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6D55C-28AD-4391-B79F-DAD17DD08D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4285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6D55C-28AD-4391-B79F-DAD17DD08D2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6D55C-28AD-4391-B79F-DAD17DD08D2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2056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86billion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유로가 유산을 통해 자선단체로 이동할 것이다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백만 유로</a:t>
            </a:r>
            <a:endParaRPr lang="en-US" altLang="ko-KR" baseline="0" dirty="0" smtClean="0"/>
          </a:p>
          <a:p>
            <a:r>
              <a:rPr lang="ko-KR" altLang="en-US" baseline="0" dirty="0" smtClean="0"/>
              <a:t>네덜란드 통계를 기초로 한 추정치</a:t>
            </a:r>
            <a:r>
              <a:rPr lang="en-US" altLang="ko-KR" baseline="0" dirty="0" smtClean="0"/>
              <a:t>(CBS)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6D55C-28AD-4391-B79F-DAD17DD08D2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7570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Lecture 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Seoul</a:t>
            </a:r>
            <a:r>
              <a:rPr lang="en-US" altLang="ko-KR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June 16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th 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  <a:endParaRPr lang="ko-KR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72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7477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035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984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8093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6801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8266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9016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1770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966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912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3BAD-E853-4E7E-B7C4-D6B77219B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Lecture Seoul 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June</a:t>
            </a:r>
            <a:r>
              <a:rPr lang="en-US" altLang="ko-KR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16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th </a:t>
            </a:r>
            <a:r>
              <a:rPr lang="en-US" altLang="ko-KR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  <a:endParaRPr lang="ko-KR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75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247007"/>
            <a:ext cx="8420100" cy="1470025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solidFill>
                  <a:srgbClr val="0070C0"/>
                </a:solidFill>
              </a:rPr>
              <a:t>P</a:t>
            </a:r>
            <a:r>
              <a:rPr lang="en-US" altLang="ko-KR" sz="3200" cap="all" dirty="0" smtClean="0">
                <a:solidFill>
                  <a:srgbClr val="0070C0"/>
                </a:solidFill>
              </a:rPr>
              <a:t>hilanthropy</a:t>
            </a:r>
            <a:r>
              <a:rPr lang="en-US" altLang="ko-KR" sz="3200" dirty="0">
                <a:solidFill>
                  <a:srgbClr val="0070C0"/>
                </a:solidFill>
              </a:rPr>
              <a:t>: </a:t>
            </a:r>
            <a:r>
              <a:rPr lang="ko-KR" altLang="ko-KR" sz="3200" dirty="0">
                <a:solidFill>
                  <a:srgbClr val="0070C0"/>
                </a:solidFill>
              </a:rPr>
              <a:t>소개</a:t>
            </a:r>
            <a:br>
              <a:rPr lang="ko-KR" altLang="ko-KR" sz="3200" dirty="0">
                <a:solidFill>
                  <a:srgbClr val="0070C0"/>
                </a:solidFill>
              </a:rPr>
            </a:br>
            <a:r>
              <a:rPr lang="ko-KR" altLang="ko-KR" sz="3200" dirty="0">
                <a:solidFill>
                  <a:srgbClr val="0070C0"/>
                </a:solidFill>
              </a:rPr>
              <a:t>서울</a:t>
            </a:r>
            <a:r>
              <a:rPr lang="en-US" altLang="ko-KR" sz="3200" dirty="0">
                <a:solidFill>
                  <a:srgbClr val="0070C0"/>
                </a:solidFill>
              </a:rPr>
              <a:t>- </a:t>
            </a:r>
            <a:r>
              <a:rPr lang="ko-KR" altLang="ko-KR" sz="3200" dirty="0">
                <a:solidFill>
                  <a:srgbClr val="0070C0"/>
                </a:solidFill>
              </a:rPr>
              <a:t>암스테르담</a:t>
            </a:r>
            <a:br>
              <a:rPr lang="ko-KR" altLang="ko-KR" sz="3200" dirty="0">
                <a:solidFill>
                  <a:srgbClr val="0070C0"/>
                </a:solidFill>
              </a:rPr>
            </a:br>
            <a:r>
              <a:rPr lang="en-US" altLang="ko-KR" sz="3200" dirty="0">
                <a:solidFill>
                  <a:srgbClr val="0070C0"/>
                </a:solidFill>
              </a:rPr>
              <a:t>2017</a:t>
            </a:r>
            <a:r>
              <a:rPr lang="ko-KR" altLang="ko-KR" sz="3200" dirty="0">
                <a:solidFill>
                  <a:srgbClr val="0070C0"/>
                </a:solidFill>
              </a:rPr>
              <a:t>년</a:t>
            </a:r>
            <a:r>
              <a:rPr lang="en-US" altLang="ko-KR" sz="3200" dirty="0">
                <a:solidFill>
                  <a:srgbClr val="0070C0"/>
                </a:solidFill>
              </a:rPr>
              <a:t> </a:t>
            </a:r>
            <a:r>
              <a:rPr lang="en-US" altLang="ko-KR" sz="3200" dirty="0" smtClean="0">
                <a:solidFill>
                  <a:srgbClr val="0070C0"/>
                </a:solidFill>
              </a:rPr>
              <a:t>6</a:t>
            </a:r>
            <a:r>
              <a:rPr lang="ko-KR" altLang="ko-KR" sz="3200" dirty="0" smtClean="0">
                <a:solidFill>
                  <a:srgbClr val="0070C0"/>
                </a:solidFill>
              </a:rPr>
              <a:t>월</a:t>
            </a:r>
            <a:r>
              <a:rPr lang="en-US" altLang="ko-KR" sz="3200" dirty="0" smtClean="0">
                <a:solidFill>
                  <a:srgbClr val="0070C0"/>
                </a:solidFill>
              </a:rPr>
              <a:t> </a:t>
            </a:r>
            <a:r>
              <a:rPr lang="en-US" altLang="ko-KR" sz="3200" dirty="0">
                <a:solidFill>
                  <a:srgbClr val="0070C0"/>
                </a:solidFill>
              </a:rPr>
              <a:t>1</a:t>
            </a:r>
            <a:r>
              <a:rPr lang="en-US" altLang="ko-KR" sz="3200" dirty="0" smtClean="0">
                <a:solidFill>
                  <a:srgbClr val="0070C0"/>
                </a:solidFill>
              </a:rPr>
              <a:t>6</a:t>
            </a:r>
            <a:r>
              <a:rPr lang="ko-KR" altLang="ko-KR" sz="3200" dirty="0" smtClean="0">
                <a:solidFill>
                  <a:srgbClr val="0070C0"/>
                </a:solidFill>
              </a:rPr>
              <a:t>일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4124672"/>
            <a:ext cx="6934200" cy="1752600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sz="51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Centre For Philanthropic Studies </a:t>
            </a:r>
            <a:endParaRPr lang="ko-KR" altLang="ko-KR" sz="51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r>
              <a:rPr lang="ko-KR" altLang="ko-KR" sz="51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교수 </a:t>
            </a:r>
            <a:r>
              <a:rPr lang="ko-KR" altLang="ko-KR" sz="51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테오</a:t>
            </a:r>
            <a:r>
              <a:rPr lang="ko-KR" altLang="ko-KR" sz="51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ko-KR" altLang="ko-KR" sz="51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슈이트</a:t>
            </a:r>
            <a:r>
              <a:rPr lang="ko-KR" altLang="ko-KR" sz="51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박사</a:t>
            </a:r>
          </a:p>
          <a:p>
            <a:r>
              <a:rPr lang="en-US" altLang="ko-KR" sz="51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WWW.GEVENINNEDERLAND.NL</a:t>
            </a:r>
            <a:endParaRPr lang="ko-KR" altLang="ko-KR" sz="51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r>
              <a:rPr lang="en-US" altLang="ko-KR" sz="51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WWW.GIVING.NL</a:t>
            </a:r>
            <a:endParaRPr lang="ko-KR" altLang="ko-KR" sz="51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r>
              <a:rPr lang="en-US" altLang="ko-KR" sz="51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T.SCHUYT@VU.NL</a:t>
            </a:r>
            <a:endParaRPr lang="ko-KR" altLang="en-US" dirty="0"/>
          </a:p>
        </p:txBody>
      </p:sp>
      <p:pic>
        <p:nvPicPr>
          <p:cNvPr id="2050" name="Picture 2" descr="C:\Users\vine05\Desktop\총서행사PPT 유인물\총서행사PPT 유인물\슬라이드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29" t="7384" r="10467" b="74003"/>
          <a:stretch/>
        </p:blipFill>
        <p:spPr bwMode="auto">
          <a:xfrm>
            <a:off x="67983" y="548680"/>
            <a:ext cx="9781561" cy="123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67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측정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600201"/>
            <a:ext cx="9217024" cy="4525963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ko-KR" altLang="ko-KR" dirty="0" err="1"/>
              <a:t>필란트로피</a:t>
            </a:r>
            <a:r>
              <a:rPr lang="ko-KR" altLang="ko-KR" dirty="0"/>
              <a:t> 측정은 개개인의 태도를 계량해</a:t>
            </a:r>
            <a:r>
              <a:rPr lang="en-US" altLang="ko-KR" dirty="0"/>
              <a:t> </a:t>
            </a:r>
            <a:r>
              <a:rPr lang="ko-KR" altLang="ko-KR" dirty="0" err="1"/>
              <a:t>현세대와</a:t>
            </a:r>
            <a:r>
              <a:rPr lang="ko-KR" altLang="ko-KR" dirty="0"/>
              <a:t> 다음세대의 사회적</a:t>
            </a:r>
            <a:r>
              <a:rPr lang="en-US" altLang="ko-KR" dirty="0"/>
              <a:t>, </a:t>
            </a:r>
            <a:r>
              <a:rPr lang="ko-KR" altLang="ko-KR" dirty="0"/>
              <a:t>생태적 안녕 이익을 위해 </a:t>
            </a:r>
            <a:r>
              <a:rPr lang="en-US" altLang="ko-KR" dirty="0"/>
              <a:t>(</a:t>
            </a:r>
            <a:r>
              <a:rPr lang="ko-KR" altLang="ko-KR" dirty="0"/>
              <a:t>시간</a:t>
            </a:r>
            <a:r>
              <a:rPr lang="en-US" altLang="ko-KR" dirty="0"/>
              <a:t>/ </a:t>
            </a:r>
            <a:r>
              <a:rPr lang="ko-KR" altLang="ko-KR" dirty="0"/>
              <a:t>재원을 기여하는</a:t>
            </a:r>
            <a:r>
              <a:rPr lang="en-US" altLang="ko-KR" dirty="0"/>
              <a:t>) </a:t>
            </a:r>
            <a:r>
              <a:rPr lang="ko-KR" altLang="ko-KR" dirty="0"/>
              <a:t>행동을 하려는 개인의 책임과 준비를 감지하는 것을 목적으로 한다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79942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사회적 장치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ko-KR" dirty="0"/>
              <a:t>오늘날 사회에서 생존을 위한 사회적 </a:t>
            </a:r>
            <a:r>
              <a:rPr lang="ko-KR" altLang="ko-KR" dirty="0" smtClean="0"/>
              <a:t>장치</a:t>
            </a:r>
            <a:endParaRPr lang="en-US" altLang="ko-KR" dirty="0" smtClean="0"/>
          </a:p>
          <a:p>
            <a:pPr marL="0" indent="0">
              <a:buNone/>
            </a:pPr>
            <a:endParaRPr lang="ko-KR" altLang="ko-KR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ko-KR" dirty="0">
                <a:solidFill>
                  <a:srgbClr val="00B0F0"/>
                </a:solidFill>
              </a:rPr>
              <a:t>1. </a:t>
            </a:r>
            <a:r>
              <a:rPr lang="ko-KR" altLang="ko-KR" dirty="0"/>
              <a:t>정부</a:t>
            </a:r>
            <a:r>
              <a:rPr lang="en-US" altLang="ko-KR" dirty="0"/>
              <a:t>: </a:t>
            </a:r>
            <a:r>
              <a:rPr lang="ko-KR" altLang="ko-KR" dirty="0"/>
              <a:t>사회보장제도</a:t>
            </a:r>
            <a:r>
              <a:rPr lang="en-US" altLang="ko-KR" dirty="0"/>
              <a:t>(</a:t>
            </a:r>
            <a:r>
              <a:rPr lang="ko-KR" altLang="ko-KR" dirty="0"/>
              <a:t>재정 복지 포함</a:t>
            </a:r>
            <a:r>
              <a:rPr lang="en-US" altLang="ko-KR" dirty="0"/>
              <a:t>)</a:t>
            </a:r>
            <a:endParaRPr lang="ko-KR" altLang="ko-KR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ko-KR" dirty="0">
                <a:solidFill>
                  <a:srgbClr val="00B0F0"/>
                </a:solidFill>
              </a:rPr>
              <a:t>2. </a:t>
            </a:r>
            <a:r>
              <a:rPr lang="ko-KR" altLang="ko-KR" dirty="0"/>
              <a:t>시장</a:t>
            </a:r>
            <a:r>
              <a:rPr lang="en-US" altLang="ko-KR" dirty="0"/>
              <a:t>: </a:t>
            </a:r>
            <a:r>
              <a:rPr lang="ko-KR" altLang="ko-KR" dirty="0"/>
              <a:t>임금</a:t>
            </a:r>
            <a:r>
              <a:rPr lang="en-US" altLang="ko-KR" dirty="0"/>
              <a:t>, </a:t>
            </a:r>
            <a:r>
              <a:rPr lang="ko-KR" altLang="ko-KR" dirty="0"/>
              <a:t>보험</a:t>
            </a:r>
            <a:r>
              <a:rPr lang="en-US" altLang="ko-KR" dirty="0"/>
              <a:t>, </a:t>
            </a:r>
            <a:r>
              <a:rPr lang="ko-KR" altLang="ko-KR" dirty="0"/>
              <a:t>복리후생</a:t>
            </a:r>
            <a:r>
              <a:rPr lang="en-US" altLang="ko-KR" dirty="0"/>
              <a:t>(</a:t>
            </a:r>
            <a:r>
              <a:rPr lang="ko-KR" altLang="ko-KR" dirty="0"/>
              <a:t>고용주가 부담</a:t>
            </a:r>
            <a:r>
              <a:rPr lang="en-US" altLang="ko-KR" dirty="0"/>
              <a:t>)</a:t>
            </a:r>
            <a:endParaRPr lang="ko-KR" altLang="ko-KR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ko-KR" dirty="0">
                <a:solidFill>
                  <a:srgbClr val="00B0F0"/>
                </a:solidFill>
              </a:rPr>
              <a:t>3. </a:t>
            </a:r>
            <a:r>
              <a:rPr lang="ko-KR" altLang="ko-KR" dirty="0"/>
              <a:t>가족</a:t>
            </a:r>
            <a:r>
              <a:rPr lang="en-US" altLang="ko-KR" dirty="0"/>
              <a:t>/ </a:t>
            </a:r>
            <a:r>
              <a:rPr lang="ko-KR" altLang="ko-KR" dirty="0"/>
              <a:t>비공식 </a:t>
            </a:r>
            <a:r>
              <a:rPr lang="ko-KR" altLang="ko-KR" dirty="0" err="1"/>
              <a:t>네트웍</a:t>
            </a:r>
            <a:endParaRPr lang="ko-KR" altLang="ko-KR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ko-KR" dirty="0">
                <a:solidFill>
                  <a:srgbClr val="00B0F0"/>
                </a:solidFill>
              </a:rPr>
              <a:t>4. </a:t>
            </a:r>
            <a:r>
              <a:rPr lang="ko-KR" altLang="ko-KR" dirty="0" err="1" smtClean="0"/>
              <a:t>필란트로피</a:t>
            </a:r>
            <a:endParaRPr lang="ko-KR" altLang="ko-KR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ko-KR" dirty="0">
                <a:solidFill>
                  <a:srgbClr val="00B0F0"/>
                </a:solidFill>
              </a:rPr>
              <a:t>5. </a:t>
            </a:r>
            <a:r>
              <a:rPr lang="ko-KR" altLang="ko-KR" dirty="0"/>
              <a:t>아무런 장치가 없음</a:t>
            </a:r>
            <a:r>
              <a:rPr lang="en-US" altLang="ko-KR" dirty="0"/>
              <a:t>- </a:t>
            </a:r>
            <a:r>
              <a:rPr lang="ko-KR" altLang="ko-KR" dirty="0"/>
              <a:t>삶이 어려워짐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8071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사회적 조정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ko-KR" altLang="ko-KR" dirty="0" smtClean="0">
                <a:solidFill>
                  <a:schemeClr val="accent6">
                    <a:lumMod val="75000"/>
                  </a:schemeClr>
                </a:solidFill>
              </a:rPr>
              <a:t>메커니즘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  </a:t>
            </a:r>
            <a:r>
              <a:rPr lang="ko-KR" altLang="ko-KR" sz="2800" dirty="0" smtClean="0"/>
              <a:t>조정</a:t>
            </a:r>
            <a:r>
              <a:rPr lang="en-US" altLang="ko-KR" sz="2800" dirty="0" smtClean="0"/>
              <a:t>           </a:t>
            </a:r>
            <a:r>
              <a:rPr lang="ko-KR" altLang="ko-KR" sz="2800" dirty="0"/>
              <a:t>방법</a:t>
            </a:r>
            <a:r>
              <a:rPr lang="en-US" altLang="ko-KR" sz="2800" dirty="0"/>
              <a:t>               </a:t>
            </a:r>
            <a:r>
              <a:rPr lang="ko-KR" altLang="ko-KR" sz="2800" dirty="0"/>
              <a:t>무엇을 따르나</a:t>
            </a:r>
            <a:r>
              <a:rPr lang="en-US" altLang="ko-KR" sz="2800" dirty="0"/>
              <a:t>?</a:t>
            </a:r>
            <a:endParaRPr lang="ko-KR" altLang="ko-KR" sz="2800" dirty="0"/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 smtClean="0">
                <a:solidFill>
                  <a:srgbClr val="00B0F0"/>
                </a:solidFill>
              </a:rPr>
              <a:t>1. </a:t>
            </a:r>
            <a:r>
              <a:rPr lang="ko-KR" altLang="ko-KR" sz="2800" dirty="0" smtClean="0"/>
              <a:t>계급</a:t>
            </a:r>
            <a:r>
              <a:rPr lang="en-US" altLang="ko-KR" sz="2800" dirty="0" smtClean="0"/>
              <a:t>           </a:t>
            </a:r>
            <a:r>
              <a:rPr lang="ko-KR" altLang="ko-KR" sz="2800" dirty="0"/>
              <a:t>법</a:t>
            </a:r>
            <a:r>
              <a:rPr lang="en-US" altLang="ko-KR" sz="2800" dirty="0"/>
              <a:t>/ </a:t>
            </a:r>
            <a:r>
              <a:rPr lang="ko-KR" altLang="ko-KR" sz="2800" dirty="0"/>
              <a:t>권리</a:t>
            </a:r>
            <a:r>
              <a:rPr lang="en-US" altLang="ko-KR" sz="2800" dirty="0"/>
              <a:t>          </a:t>
            </a:r>
            <a:r>
              <a:rPr lang="ko-KR" altLang="ko-KR" sz="2800" dirty="0"/>
              <a:t>강제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 smtClean="0">
                <a:solidFill>
                  <a:srgbClr val="00B0F0"/>
                </a:solidFill>
              </a:rPr>
              <a:t>2. </a:t>
            </a:r>
            <a:r>
              <a:rPr lang="ko-KR" altLang="ko-KR" sz="2800" dirty="0" smtClean="0"/>
              <a:t>시장</a:t>
            </a:r>
            <a:r>
              <a:rPr lang="en-US" altLang="ko-KR" sz="2800" dirty="0" smtClean="0"/>
              <a:t>           </a:t>
            </a:r>
            <a:r>
              <a:rPr lang="ko-KR" altLang="ko-KR" sz="2800" dirty="0"/>
              <a:t>교환</a:t>
            </a:r>
            <a:r>
              <a:rPr lang="en-US" altLang="ko-KR" sz="2800" dirty="0"/>
              <a:t>               </a:t>
            </a:r>
            <a:r>
              <a:rPr lang="ko-KR" altLang="ko-KR" sz="2800" dirty="0"/>
              <a:t>이익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 smtClean="0">
                <a:solidFill>
                  <a:srgbClr val="00B0F0"/>
                </a:solidFill>
              </a:rPr>
              <a:t>3. </a:t>
            </a:r>
            <a:r>
              <a:rPr lang="ko-KR" altLang="ko-KR" sz="2800" dirty="0" smtClean="0"/>
              <a:t>가치</a:t>
            </a:r>
            <a:r>
              <a:rPr lang="en-US" altLang="ko-KR" sz="2800" dirty="0" smtClean="0"/>
              <a:t>           </a:t>
            </a:r>
            <a:r>
              <a:rPr lang="ko-KR" altLang="ko-KR" sz="2800" dirty="0"/>
              <a:t>동의</a:t>
            </a:r>
            <a:r>
              <a:rPr lang="en-US" altLang="ko-KR" sz="2800" dirty="0"/>
              <a:t>               </a:t>
            </a:r>
            <a:r>
              <a:rPr lang="ko-KR" altLang="ko-KR" sz="2800" dirty="0"/>
              <a:t>헌신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 smtClean="0">
                <a:solidFill>
                  <a:srgbClr val="00B0F0"/>
                </a:solidFill>
              </a:rPr>
              <a:t>4. </a:t>
            </a:r>
            <a:r>
              <a:rPr lang="ko-KR" altLang="ko-KR" sz="2800" dirty="0" smtClean="0"/>
              <a:t>연대</a:t>
            </a:r>
            <a:r>
              <a:rPr lang="en-US" altLang="ko-KR" sz="2800" dirty="0" smtClean="0"/>
              <a:t>           </a:t>
            </a:r>
            <a:r>
              <a:rPr lang="ko-KR" altLang="ko-KR" sz="2800" dirty="0"/>
              <a:t>개인적 관계</a:t>
            </a:r>
            <a:r>
              <a:rPr lang="en-US" altLang="ko-KR" sz="2800" dirty="0"/>
              <a:t>     </a:t>
            </a:r>
            <a:r>
              <a:rPr lang="ko-KR" altLang="ko-KR" sz="2800" dirty="0"/>
              <a:t>신뢰</a:t>
            </a: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1=</a:t>
            </a:r>
            <a:r>
              <a:rPr lang="ko-KR" altLang="ko-KR" sz="2800" dirty="0" smtClean="0"/>
              <a:t>정부</a:t>
            </a:r>
            <a:r>
              <a:rPr lang="en-US" altLang="ko-KR" sz="2800" dirty="0"/>
              <a:t>, </a:t>
            </a:r>
            <a:r>
              <a:rPr lang="en-US" altLang="ko-KR" sz="2800" dirty="0" smtClean="0"/>
              <a:t>2=</a:t>
            </a:r>
            <a:r>
              <a:rPr lang="ko-KR" altLang="ko-KR" sz="2800" dirty="0" smtClean="0"/>
              <a:t>시장</a:t>
            </a:r>
            <a:r>
              <a:rPr lang="en-US" altLang="ko-KR" sz="2800" dirty="0"/>
              <a:t>, </a:t>
            </a:r>
            <a:r>
              <a:rPr lang="en-US" altLang="ko-KR" sz="2800" dirty="0" smtClean="0"/>
              <a:t>3=</a:t>
            </a:r>
            <a:r>
              <a:rPr lang="ko-KR" altLang="ko-KR" sz="2800" dirty="0" err="1" smtClean="0"/>
              <a:t>필란트로피</a:t>
            </a:r>
            <a:r>
              <a:rPr lang="en-US" altLang="ko-KR" sz="2800" dirty="0"/>
              <a:t>, </a:t>
            </a:r>
            <a:r>
              <a:rPr lang="en-US" altLang="ko-KR" sz="2800" dirty="0" smtClean="0"/>
              <a:t>4=</a:t>
            </a:r>
            <a:r>
              <a:rPr lang="ko-KR" altLang="ko-KR" sz="2800" dirty="0" smtClean="0"/>
              <a:t>가족</a:t>
            </a:r>
            <a:r>
              <a:rPr lang="en-US" altLang="ko-KR" sz="2800" dirty="0"/>
              <a:t>/</a:t>
            </a:r>
            <a:r>
              <a:rPr lang="ko-KR" altLang="ko-KR" sz="2800" dirty="0" smtClean="0"/>
              <a:t>네트</a:t>
            </a:r>
            <a:r>
              <a:rPr lang="ko-KR" altLang="en-US" sz="2800" dirty="0" smtClean="0"/>
              <a:t>워</a:t>
            </a:r>
            <a:r>
              <a:rPr lang="ko-KR" altLang="en-US" sz="2800" dirty="0"/>
              <a:t>크</a:t>
            </a:r>
            <a:r>
              <a:rPr lang="ko-KR" altLang="ko-KR" sz="2800" dirty="0" smtClean="0"/>
              <a:t> </a:t>
            </a:r>
            <a:endParaRPr lang="ko-KR" altLang="ko-KR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176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전문적인 발전을 위한 요구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 err="1"/>
              <a:t>필란트로피가</a:t>
            </a:r>
            <a:r>
              <a:rPr lang="ko-KR" altLang="ko-KR" dirty="0"/>
              <a:t> 다시 주역이 됨</a:t>
            </a:r>
            <a:r>
              <a:rPr lang="en-US" altLang="ko-KR" dirty="0"/>
              <a:t>: </a:t>
            </a:r>
            <a:r>
              <a:rPr lang="ko-KR" altLang="ko-KR" dirty="0" err="1"/>
              <a:t>필란트로피는</a:t>
            </a:r>
            <a:r>
              <a:rPr lang="en-US" altLang="ko-KR" dirty="0"/>
              <a:t> “</a:t>
            </a:r>
            <a:r>
              <a:rPr lang="ko-KR" altLang="ko-KR" dirty="0"/>
              <a:t>가치</a:t>
            </a:r>
            <a:r>
              <a:rPr lang="en-US" altLang="ko-KR" dirty="0"/>
              <a:t>”</a:t>
            </a:r>
            <a:r>
              <a:rPr lang="ko-KR" altLang="ko-KR" dirty="0"/>
              <a:t>로서의 명성을 되찾음</a:t>
            </a:r>
            <a:r>
              <a:rPr lang="en-US" altLang="ko-KR" dirty="0"/>
              <a:t>: </a:t>
            </a:r>
            <a:r>
              <a:rPr lang="ko-KR" altLang="ko-KR" dirty="0"/>
              <a:t>완전하고 </a:t>
            </a:r>
            <a:r>
              <a:rPr lang="ko-KR" altLang="ko-KR" dirty="0" err="1"/>
              <a:t>유지가능한</a:t>
            </a:r>
            <a:r>
              <a:rPr lang="ko-KR" altLang="ko-KR" dirty="0"/>
              <a:t> 사회를 위한 의무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 err="1"/>
              <a:t>필란트로피와</a:t>
            </a:r>
            <a:r>
              <a:rPr lang="ko-KR" altLang="ko-KR" dirty="0"/>
              <a:t> </a:t>
            </a:r>
            <a:r>
              <a:rPr lang="ko-KR" altLang="ko-KR" dirty="0" err="1"/>
              <a:t>필란트로피</a:t>
            </a:r>
            <a:r>
              <a:rPr lang="ko-KR" altLang="ko-KR" dirty="0"/>
              <a:t> 분야는 정통성과 신뢰를 필요로</a:t>
            </a:r>
            <a:r>
              <a:rPr lang="en-US" altLang="ko-KR" dirty="0"/>
              <a:t> </a:t>
            </a:r>
            <a:r>
              <a:rPr lang="ko-KR" altLang="ko-KR" dirty="0"/>
              <a:t>함</a:t>
            </a:r>
            <a:r>
              <a:rPr lang="en-US" altLang="ko-KR" dirty="0"/>
              <a:t>: </a:t>
            </a:r>
            <a:r>
              <a:rPr lang="ko-KR" altLang="ko-KR" dirty="0"/>
              <a:t>전문적인 전문지식 기반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683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439049" cy="1143000"/>
          </a:xfrm>
        </p:spPr>
        <p:txBody>
          <a:bodyPr>
            <a:noAutofit/>
          </a:bodyPr>
          <a:lstStyle/>
          <a:p>
            <a:r>
              <a:rPr lang="ko-KR" altLang="ko-KR" sz="4000" dirty="0" err="1">
                <a:solidFill>
                  <a:schemeClr val="accent6">
                    <a:lumMod val="75000"/>
                  </a:schemeClr>
                </a:solidFill>
              </a:rPr>
              <a:t>필란트로피를</a:t>
            </a:r>
            <a:r>
              <a:rPr lang="ko-KR" altLang="ko-KR" sz="4000" dirty="0">
                <a:solidFill>
                  <a:schemeClr val="accent6">
                    <a:lumMod val="75000"/>
                  </a:schemeClr>
                </a:solidFill>
              </a:rPr>
              <a:t> 어떻게 </a:t>
            </a:r>
            <a:r>
              <a:rPr lang="ko-KR" altLang="ko-KR" sz="4000" dirty="0" err="1">
                <a:solidFill>
                  <a:schemeClr val="accent6">
                    <a:lumMod val="75000"/>
                  </a:schemeClr>
                </a:solidFill>
              </a:rPr>
              <a:t>전문화할것인가</a:t>
            </a:r>
            <a:r>
              <a:rPr lang="en-US" altLang="ko-KR" sz="40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ko-KR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1. </a:t>
            </a:r>
            <a:r>
              <a:rPr lang="ko-KR" altLang="ko-KR" dirty="0"/>
              <a:t>전문가 집단과 연합기구 구조</a:t>
            </a:r>
            <a:r>
              <a:rPr lang="en-US" altLang="ko-KR" dirty="0"/>
              <a:t>: ISTR, ARNOVA, </a:t>
            </a:r>
            <a:r>
              <a:rPr lang="ko-KR" altLang="ko-KR" dirty="0" err="1"/>
              <a:t>필란트로피</a:t>
            </a:r>
            <a:r>
              <a:rPr lang="ko-KR" altLang="ko-KR" dirty="0"/>
              <a:t> 유럽연구네트워크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www.ernop.eu</a:t>
            </a:r>
            <a:r>
              <a:rPr lang="en-US" altLang="ko-KR" dirty="0"/>
              <a:t>)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2. </a:t>
            </a:r>
            <a:r>
              <a:rPr lang="ko-KR" altLang="ko-KR" dirty="0" err="1"/>
              <a:t>비젼</a:t>
            </a:r>
            <a:r>
              <a:rPr lang="en-US" altLang="ko-KR" dirty="0"/>
              <a:t>, </a:t>
            </a:r>
            <a:r>
              <a:rPr lang="ko-KR" altLang="ko-KR" dirty="0"/>
              <a:t>사명</a:t>
            </a:r>
            <a:r>
              <a:rPr lang="en-US" altLang="ko-KR" dirty="0"/>
              <a:t>: </a:t>
            </a:r>
            <a:r>
              <a:rPr lang="ko-KR" altLang="ko-KR" dirty="0"/>
              <a:t>명확한 미션이 무엇인지 </a:t>
            </a:r>
            <a:r>
              <a:rPr lang="ko-KR" altLang="ko-KR" dirty="0" err="1"/>
              <a:t>공유된적</a:t>
            </a:r>
            <a:r>
              <a:rPr lang="ko-KR" altLang="ko-KR" dirty="0"/>
              <a:t> 없음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3. </a:t>
            </a:r>
            <a:r>
              <a:rPr lang="ko-KR" altLang="ko-KR" dirty="0"/>
              <a:t>훈련</a:t>
            </a:r>
            <a:r>
              <a:rPr lang="en-US" altLang="ko-KR" dirty="0"/>
              <a:t>: </a:t>
            </a:r>
            <a:r>
              <a:rPr lang="ko-KR" altLang="ko-KR" dirty="0" err="1"/>
              <a:t>몇개국에</a:t>
            </a:r>
            <a:r>
              <a:rPr lang="ko-KR" altLang="ko-KR" dirty="0"/>
              <a:t> </a:t>
            </a:r>
            <a:r>
              <a:rPr lang="ko-KR" altLang="ko-KR" dirty="0" err="1"/>
              <a:t>기금모금자를</a:t>
            </a:r>
            <a:r>
              <a:rPr lang="ko-KR" altLang="ko-KR" dirty="0"/>
              <a:t> 위한 코스가 있음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1503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517057" cy="1143000"/>
          </a:xfrm>
        </p:spPr>
        <p:txBody>
          <a:bodyPr>
            <a:noAutofit/>
          </a:bodyPr>
          <a:lstStyle/>
          <a:p>
            <a:r>
              <a:rPr lang="ko-KR" altLang="ko-KR" sz="4000" dirty="0" err="1">
                <a:solidFill>
                  <a:schemeClr val="accent6">
                    <a:lumMod val="75000"/>
                  </a:schemeClr>
                </a:solidFill>
              </a:rPr>
              <a:t>필란트로피를</a:t>
            </a:r>
            <a:r>
              <a:rPr lang="ko-KR" altLang="ko-KR" sz="4000" dirty="0">
                <a:solidFill>
                  <a:schemeClr val="accent6">
                    <a:lumMod val="75000"/>
                  </a:schemeClr>
                </a:solidFill>
              </a:rPr>
              <a:t> 어떻게 </a:t>
            </a:r>
            <a:r>
              <a:rPr lang="ko-KR" altLang="ko-KR" sz="4000" dirty="0" err="1">
                <a:solidFill>
                  <a:schemeClr val="accent6">
                    <a:lumMod val="75000"/>
                  </a:schemeClr>
                </a:solidFill>
              </a:rPr>
              <a:t>전문화할것인가</a:t>
            </a:r>
            <a:r>
              <a:rPr lang="en-US" altLang="ko-KR" sz="40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ko-KR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4. </a:t>
            </a:r>
            <a:r>
              <a:rPr lang="ko-KR" altLang="ko-KR" dirty="0"/>
              <a:t>학문적 토대</a:t>
            </a:r>
            <a:r>
              <a:rPr lang="en-US" altLang="ko-KR" dirty="0"/>
              <a:t>: </a:t>
            </a:r>
            <a:r>
              <a:rPr lang="ko-KR" altLang="ko-KR" dirty="0" err="1"/>
              <a:t>필란트로피가</a:t>
            </a:r>
            <a:r>
              <a:rPr lang="ko-KR" altLang="ko-KR" dirty="0"/>
              <a:t> 특정한 학문적 주제로 다뤄지는 기관이 몇 없음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5. </a:t>
            </a:r>
            <a:r>
              <a:rPr lang="ko-KR" altLang="ko-KR" dirty="0"/>
              <a:t>대중의 지지</a:t>
            </a:r>
            <a:r>
              <a:rPr lang="en-US" altLang="ko-KR" dirty="0"/>
              <a:t>: </a:t>
            </a:r>
            <a:r>
              <a:rPr lang="ko-KR" altLang="ko-KR" dirty="0" err="1"/>
              <a:t>증가중</a:t>
            </a:r>
            <a:r>
              <a:rPr lang="en-US" altLang="ko-KR" dirty="0"/>
              <a:t>!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6. </a:t>
            </a:r>
            <a:r>
              <a:rPr lang="ko-KR" altLang="ko-KR" dirty="0"/>
              <a:t>정부에 의한 법제화</a:t>
            </a:r>
            <a:r>
              <a:rPr lang="en-US" altLang="ko-KR" dirty="0"/>
              <a:t>: </a:t>
            </a:r>
            <a:r>
              <a:rPr lang="en-US" altLang="ko-KR" dirty="0" err="1"/>
              <a:t>Comlact</a:t>
            </a:r>
            <a:r>
              <a:rPr lang="en-US" altLang="ko-KR" dirty="0"/>
              <a:t> UK 1998, Covenant Netherlands 2011, European Foundation Statute Proposal 2012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4246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정부와 </a:t>
            </a:r>
            <a:r>
              <a:rPr lang="ko-KR" altLang="ko-KR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공공정책과 </a:t>
            </a:r>
            <a:r>
              <a:rPr lang="ko-KR" altLang="ko-KR" dirty="0" err="1"/>
              <a:t>필란트로피는</a:t>
            </a:r>
            <a:r>
              <a:rPr lang="ko-KR" altLang="ko-KR" dirty="0"/>
              <a:t> 후원주체</a:t>
            </a:r>
            <a:r>
              <a:rPr lang="en-US" altLang="ko-KR" dirty="0"/>
              <a:t>, </a:t>
            </a:r>
            <a:r>
              <a:rPr lang="ko-KR" altLang="ko-KR" dirty="0"/>
              <a:t>합법성</a:t>
            </a:r>
            <a:r>
              <a:rPr lang="en-US" altLang="ko-KR" dirty="0"/>
              <a:t>, </a:t>
            </a:r>
            <a:r>
              <a:rPr lang="ko-KR" altLang="ko-KR" dirty="0"/>
              <a:t>구조</a:t>
            </a:r>
            <a:r>
              <a:rPr lang="en-US" altLang="ko-KR" dirty="0"/>
              <a:t>, </a:t>
            </a:r>
            <a:r>
              <a:rPr lang="ko-KR" altLang="ko-KR" dirty="0"/>
              <a:t>가치의 면에서 </a:t>
            </a:r>
            <a:r>
              <a:rPr lang="ko-KR" altLang="ko-KR" dirty="0" err="1"/>
              <a:t>두가지</a:t>
            </a:r>
            <a:r>
              <a:rPr lang="ko-KR" altLang="ko-KR" dirty="0"/>
              <a:t> 다른 세계를</a:t>
            </a:r>
            <a:r>
              <a:rPr lang="en-US" altLang="ko-KR" dirty="0"/>
              <a:t> </a:t>
            </a:r>
            <a:r>
              <a:rPr lang="ko-KR" altLang="en-US" dirty="0"/>
              <a:t>대표</a:t>
            </a:r>
            <a:endParaRPr lang="en-US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재단은 민간 기금으로 공익에 기여하고자 함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정부는 공공 기금으로 공익에 기여하고자 함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94595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464" y="274638"/>
            <a:ext cx="9943900" cy="1143000"/>
          </a:xfrm>
        </p:spPr>
        <p:txBody>
          <a:bodyPr>
            <a:noAutofit/>
          </a:bodyPr>
          <a:lstStyle/>
          <a:p>
            <a:r>
              <a:rPr lang="ko-KR" altLang="ko-KR" sz="4000" dirty="0">
                <a:solidFill>
                  <a:schemeClr val="accent6">
                    <a:lumMod val="75000"/>
                  </a:schemeClr>
                </a:solidFill>
              </a:rPr>
              <a:t>공통점과 차이점을 어떻게 </a:t>
            </a:r>
            <a:r>
              <a:rPr lang="ko-KR" altLang="ko-KR" sz="4000" dirty="0" smtClean="0">
                <a:solidFill>
                  <a:schemeClr val="accent6">
                    <a:lumMod val="75000"/>
                  </a:schemeClr>
                </a:solidFill>
              </a:rPr>
              <a:t>이용할</a:t>
            </a:r>
            <a:r>
              <a:rPr lang="en-US" altLang="ko-KR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ko-KR" sz="4000" dirty="0" smtClean="0">
                <a:solidFill>
                  <a:schemeClr val="accent6">
                    <a:lumMod val="75000"/>
                  </a:schemeClr>
                </a:solidFill>
              </a:rPr>
              <a:t>것인가</a:t>
            </a:r>
            <a:endParaRPr lang="ko-KR" alt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신사들의 동의와 계약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영국</a:t>
            </a:r>
            <a:r>
              <a:rPr lang="en-US" altLang="ko-KR" dirty="0"/>
              <a:t>: The Compact(</a:t>
            </a:r>
            <a:r>
              <a:rPr lang="ko-KR" altLang="ko-KR" dirty="0" err="1"/>
              <a:t>블레어</a:t>
            </a:r>
            <a:r>
              <a:rPr lang="en-US" altLang="ko-KR" dirty="0"/>
              <a:t>, 1998)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dirty="0"/>
              <a:t>The Big Society (</a:t>
            </a:r>
            <a:r>
              <a:rPr lang="ko-KR" altLang="ko-KR" dirty="0" err="1"/>
              <a:t>캐머론</a:t>
            </a:r>
            <a:r>
              <a:rPr lang="en-US" altLang="ko-KR" dirty="0"/>
              <a:t>)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네덜란드</a:t>
            </a:r>
            <a:r>
              <a:rPr lang="en-US" altLang="ko-KR" dirty="0"/>
              <a:t>: Covenant 2011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서로를 </a:t>
            </a:r>
            <a:r>
              <a:rPr lang="ko-KR" altLang="ko-KR" dirty="0" smtClean="0"/>
              <a:t>알기</a:t>
            </a:r>
            <a:r>
              <a:rPr lang="en-US" altLang="ko-KR" dirty="0" smtClean="0"/>
              <a:t> </a:t>
            </a:r>
            <a:r>
              <a:rPr lang="ko-KR" altLang="ko-KR" dirty="0" smtClean="0"/>
              <a:t>위해 </a:t>
            </a:r>
            <a:r>
              <a:rPr lang="ko-KR" altLang="ko-KR" dirty="0"/>
              <a:t>만나고 협동하라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8808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재단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선두주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 err="1"/>
              <a:t>필란트로피</a:t>
            </a:r>
            <a:r>
              <a:rPr lang="ko-KR" altLang="ko-KR" dirty="0"/>
              <a:t> 분야를 선도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재단들은 상당한 독립성을 누림</a:t>
            </a:r>
            <a:r>
              <a:rPr lang="en-US" altLang="ko-KR" dirty="0"/>
              <a:t>: </a:t>
            </a:r>
            <a:r>
              <a:rPr lang="ko-KR" altLang="ko-KR" dirty="0"/>
              <a:t>현대사회에서 가장 자유로운 </a:t>
            </a:r>
            <a:r>
              <a:rPr lang="ko-KR" altLang="ko-KR" dirty="0" err="1"/>
              <a:t>조직들중</a:t>
            </a:r>
            <a:r>
              <a:rPr lang="ko-KR" altLang="ko-KR" dirty="0"/>
              <a:t> 하나</a:t>
            </a:r>
            <a:r>
              <a:rPr lang="en-US" altLang="ko-KR" dirty="0"/>
              <a:t>(</a:t>
            </a:r>
            <a:r>
              <a:rPr lang="en-US" altLang="ko-KR" dirty="0" err="1"/>
              <a:t>Anheier</a:t>
            </a:r>
            <a:r>
              <a:rPr lang="en-US" altLang="ko-KR" dirty="0"/>
              <a:t> 2007)</a:t>
            </a:r>
            <a:endParaRPr lang="ko-KR" altLang="ko-KR" dirty="0"/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 err="1"/>
              <a:t>필란트로피</a:t>
            </a:r>
            <a:r>
              <a:rPr lang="ko-KR" altLang="ko-KR" dirty="0"/>
              <a:t> 문화의 소유자들</a:t>
            </a:r>
            <a:r>
              <a:rPr lang="en-US" altLang="ko-KR" dirty="0"/>
              <a:t>: “</a:t>
            </a:r>
            <a:r>
              <a:rPr lang="ko-KR" altLang="ko-KR" dirty="0" err="1"/>
              <a:t>필란트로피의</a:t>
            </a:r>
            <a:r>
              <a:rPr lang="ko-KR" altLang="ko-KR" dirty="0"/>
              <a:t> </a:t>
            </a:r>
            <a:r>
              <a:rPr lang="ko-KR" altLang="ko-KR" dirty="0" err="1"/>
              <a:t>비젼과</a:t>
            </a:r>
            <a:r>
              <a:rPr lang="ko-KR" altLang="ko-KR" dirty="0"/>
              <a:t> 미션</a:t>
            </a:r>
            <a:r>
              <a:rPr lang="en-US" altLang="ko-KR" dirty="0"/>
              <a:t>” </a:t>
            </a:r>
            <a:r>
              <a:rPr lang="ko-KR" altLang="ko-KR" dirty="0"/>
              <a:t>연구를 발전시킬 수 있음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 err="1"/>
              <a:t>필란트로피의</a:t>
            </a:r>
            <a:r>
              <a:rPr lang="ko-KR" altLang="ko-KR" dirty="0"/>
              <a:t> 인프라구조를 만들 수 있음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9034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질의 응답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아름다운 재단에 </a:t>
            </a:r>
            <a:r>
              <a:rPr lang="ko-KR" altLang="ko-KR" dirty="0" err="1"/>
              <a:t>다시한번</a:t>
            </a:r>
            <a:r>
              <a:rPr lang="ko-KR" altLang="ko-KR" dirty="0"/>
              <a:t> </a:t>
            </a:r>
            <a:r>
              <a:rPr lang="ko-KR" altLang="ko-KR" dirty="0" err="1"/>
              <a:t>감사드립니다</a:t>
            </a:r>
            <a:r>
              <a:rPr lang="en-US" altLang="ko-KR" dirty="0"/>
              <a:t>! 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6273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6">
                    <a:lumMod val="75000"/>
                  </a:schemeClr>
                </a:solidFill>
              </a:rPr>
              <a:t>소개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en-US" sz="2800" dirty="0" smtClean="0"/>
              <a:t>우선 </a:t>
            </a:r>
            <a:r>
              <a:rPr lang="ko-KR" altLang="ko-KR" sz="2800" dirty="0" err="1" smtClean="0"/>
              <a:t>필란트로피</a:t>
            </a:r>
            <a:r>
              <a:rPr lang="ko-KR" altLang="ko-KR" sz="2800" dirty="0" smtClean="0"/>
              <a:t> 장려와 연구</a:t>
            </a:r>
            <a:r>
              <a:rPr lang="en-US" altLang="ko-KR" sz="2800" dirty="0" smtClean="0"/>
              <a:t>,</a:t>
            </a:r>
            <a:r>
              <a:rPr lang="ko-KR" altLang="ko-KR" sz="2800" dirty="0" smtClean="0"/>
              <a:t> 실천을 선도하고 있</a:t>
            </a:r>
            <a:r>
              <a:rPr lang="ko-KR" altLang="en-US" sz="2800" dirty="0" smtClean="0"/>
              <a:t>는 </a:t>
            </a:r>
            <a:r>
              <a:rPr lang="ko-KR" altLang="ko-KR" sz="2800" dirty="0" smtClean="0"/>
              <a:t>아름다운 </a:t>
            </a:r>
            <a:r>
              <a:rPr lang="ko-KR" altLang="ko-KR" sz="2800" dirty="0"/>
              <a:t>재단 측에 </a:t>
            </a:r>
            <a:r>
              <a:rPr lang="ko-KR" altLang="ko-KR" sz="2800" dirty="0" err="1" smtClean="0"/>
              <a:t>감사드립니다</a:t>
            </a:r>
            <a:r>
              <a:rPr lang="en-US" altLang="ko-KR" sz="2800" dirty="0" smtClean="0"/>
              <a:t>. </a:t>
            </a:r>
          </a:p>
          <a:p>
            <a:pPr marL="0" indent="0">
              <a:spcAft>
                <a:spcPts val="12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(</a:t>
            </a:r>
            <a:r>
              <a:rPr lang="ko-KR" altLang="en-US" sz="2800" dirty="0" err="1" smtClean="0"/>
              <a:t>기빙네덜란드</a:t>
            </a:r>
            <a:r>
              <a:rPr lang="ko-KR" altLang="en-US" sz="2800" dirty="0" smtClean="0"/>
              <a:t> 참고</a:t>
            </a:r>
            <a:r>
              <a:rPr lang="en-US" altLang="ko-KR" sz="2800" dirty="0" smtClean="0"/>
              <a:t>)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en-US" sz="2800" dirty="0" smtClean="0"/>
              <a:t>또한 </a:t>
            </a:r>
            <a:r>
              <a:rPr lang="en-US" altLang="ko-KR" sz="2800" dirty="0"/>
              <a:t>2006</a:t>
            </a:r>
            <a:r>
              <a:rPr lang="ko-KR" altLang="en-US" sz="2800" dirty="0"/>
              <a:t>년 저를 연세대학교에 초대해주시고</a:t>
            </a:r>
            <a:r>
              <a:rPr lang="en-US" altLang="ko-KR" sz="2800" dirty="0"/>
              <a:t>, 2008</a:t>
            </a:r>
            <a:r>
              <a:rPr lang="ko-KR" altLang="en-US" sz="2800" dirty="0"/>
              <a:t>년 </a:t>
            </a:r>
            <a:r>
              <a:rPr lang="ko-KR" altLang="en-US" sz="2800" dirty="0" err="1"/>
              <a:t>기빙코리아</a:t>
            </a:r>
            <a:r>
              <a:rPr lang="ko-KR" altLang="en-US" sz="2800" dirty="0"/>
              <a:t> 심포지엄에 초대해주신 </a:t>
            </a:r>
            <a:r>
              <a:rPr lang="ko-KR" altLang="ko-KR" sz="2800" dirty="0"/>
              <a:t>조</a:t>
            </a:r>
            <a:r>
              <a:rPr lang="en-US" altLang="ko-KR" sz="2800" dirty="0"/>
              <a:t>, </a:t>
            </a:r>
            <a:r>
              <a:rPr lang="ko-KR" altLang="ko-KR" sz="2800" dirty="0"/>
              <a:t>강</a:t>
            </a:r>
            <a:r>
              <a:rPr lang="en-US" altLang="ko-KR" sz="2800" dirty="0"/>
              <a:t>, </a:t>
            </a:r>
            <a:r>
              <a:rPr lang="ko-KR" altLang="ko-KR" sz="2800" dirty="0"/>
              <a:t>박 교수님들께</a:t>
            </a:r>
            <a:r>
              <a:rPr lang="ko-KR" altLang="en-US" sz="2800" dirty="0"/>
              <a:t>도</a:t>
            </a:r>
            <a:r>
              <a:rPr lang="ko-KR" altLang="ko-KR" sz="2800" dirty="0"/>
              <a:t> </a:t>
            </a:r>
            <a:r>
              <a:rPr lang="ko-KR" altLang="ko-KR" sz="2800" dirty="0" err="1"/>
              <a:t>감사드립니다</a:t>
            </a:r>
            <a:r>
              <a:rPr lang="en-US" altLang="ko-KR" sz="2800" dirty="0"/>
              <a:t>.  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en-US" sz="2800" dirty="0"/>
              <a:t>그리고 제 책을 번역해주신 </a:t>
            </a:r>
            <a:r>
              <a:rPr lang="ko-KR" altLang="en-US" sz="2800" dirty="0" err="1"/>
              <a:t>아름다운재단에도</a:t>
            </a:r>
            <a:r>
              <a:rPr lang="ko-KR" altLang="en-US" sz="2800" dirty="0"/>
              <a:t> </a:t>
            </a:r>
            <a:r>
              <a:rPr lang="ko-KR" altLang="en-US" sz="2800" dirty="0" err="1"/>
              <a:t>감사드립니다</a:t>
            </a:r>
            <a:r>
              <a:rPr lang="en-US" altLang="ko-KR" sz="2800" dirty="0"/>
              <a:t>. </a:t>
            </a:r>
            <a:r>
              <a:rPr lang="ko-KR" altLang="en-US" sz="2800" dirty="0"/>
              <a:t>정말 영광스럽게 생각하고 있습니다</a:t>
            </a:r>
            <a:r>
              <a:rPr lang="en-US" altLang="ko-KR" sz="2800" dirty="0"/>
              <a:t>. </a:t>
            </a:r>
            <a:endParaRPr lang="ko-KR" altLang="ko-KR" sz="2800" dirty="0"/>
          </a:p>
        </p:txBody>
      </p:sp>
    </p:spTree>
    <p:extLst>
      <p:ext uri="{BB962C8B-B14F-4D97-AF65-F5344CB8AC3E}">
        <p14:creationId xmlns:p14="http://schemas.microsoft.com/office/powerpoint/2010/main" xmlns="" val="36499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내용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1.</a:t>
            </a:r>
            <a:r>
              <a:rPr lang="ko-KR" altLang="ko-KR" sz="2600" dirty="0" err="1"/>
              <a:t>필란트로피는</a:t>
            </a:r>
            <a:r>
              <a:rPr lang="ko-KR" altLang="ko-KR" sz="2600" dirty="0"/>
              <a:t> 전세계적으로 </a:t>
            </a:r>
            <a:r>
              <a:rPr lang="ko-KR" altLang="ko-KR" sz="2600" dirty="0" err="1"/>
              <a:t>부상중</a:t>
            </a:r>
            <a:endParaRPr lang="ko-KR" altLang="ko-KR" sz="2600" dirty="0"/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2. </a:t>
            </a:r>
            <a:r>
              <a:rPr lang="ko-KR" altLang="ko-KR" sz="2600" dirty="0" err="1"/>
              <a:t>필란트로피를</a:t>
            </a:r>
            <a:r>
              <a:rPr lang="ko-KR" altLang="ko-KR" sz="2600" dirty="0"/>
              <a:t> 어떻게 정의할 것인가</a:t>
            </a:r>
            <a:r>
              <a:rPr lang="en-US" altLang="ko-KR" sz="2600" dirty="0"/>
              <a:t>?</a:t>
            </a:r>
            <a:endParaRPr lang="ko-KR" altLang="ko-KR" sz="2600" dirty="0"/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3. </a:t>
            </a:r>
            <a:r>
              <a:rPr lang="ko-KR" altLang="ko-KR" sz="2600" dirty="0" err="1"/>
              <a:t>필란트로피</a:t>
            </a:r>
            <a:r>
              <a:rPr lang="en-US" altLang="ko-KR" sz="2600" dirty="0"/>
              <a:t>- </a:t>
            </a:r>
            <a:r>
              <a:rPr lang="ko-KR" altLang="ko-KR" sz="2600" dirty="0"/>
              <a:t>측정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4. </a:t>
            </a:r>
            <a:r>
              <a:rPr lang="ko-KR" altLang="ko-KR" sz="2600" dirty="0" err="1"/>
              <a:t>필란트로피</a:t>
            </a:r>
            <a:r>
              <a:rPr lang="en-US" altLang="ko-KR" sz="2600" dirty="0"/>
              <a:t>: </a:t>
            </a:r>
            <a:r>
              <a:rPr lang="ko-KR" altLang="ko-KR" sz="2600" dirty="0"/>
              <a:t>사회적 합의</a:t>
            </a:r>
            <a:r>
              <a:rPr lang="en-US" altLang="ko-KR" sz="2600" dirty="0"/>
              <a:t>  </a:t>
            </a:r>
            <a:endParaRPr lang="ko-KR" altLang="ko-KR" sz="2600" dirty="0"/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5. </a:t>
            </a:r>
            <a:r>
              <a:rPr lang="ko-KR" altLang="ko-KR" sz="2600" dirty="0"/>
              <a:t>전문적 개발의 필요성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6. </a:t>
            </a:r>
            <a:r>
              <a:rPr lang="ko-KR" altLang="ko-KR" sz="2600" dirty="0" err="1"/>
              <a:t>필란트로피를</a:t>
            </a:r>
            <a:r>
              <a:rPr lang="ko-KR" altLang="ko-KR" sz="2600" dirty="0"/>
              <a:t> 어떻게 전문화할 것인가</a:t>
            </a:r>
            <a:r>
              <a:rPr lang="en-US" altLang="ko-KR" sz="2600" dirty="0"/>
              <a:t>?</a:t>
            </a:r>
            <a:endParaRPr lang="ko-KR" altLang="ko-KR" sz="2600" dirty="0"/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7. </a:t>
            </a:r>
            <a:r>
              <a:rPr lang="ko-KR" altLang="ko-KR" sz="2600" dirty="0" err="1"/>
              <a:t>필란트로피와</a:t>
            </a:r>
            <a:r>
              <a:rPr lang="ko-KR" altLang="ko-KR" sz="2600" dirty="0"/>
              <a:t> 정부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8. (</a:t>
            </a:r>
            <a:r>
              <a:rPr lang="ko-KR" altLang="ko-KR" sz="2600" dirty="0"/>
              <a:t>아름다운 재단과 같은</a:t>
            </a:r>
            <a:r>
              <a:rPr lang="en-US" altLang="ko-KR" sz="2600" dirty="0"/>
              <a:t>) </a:t>
            </a:r>
            <a:r>
              <a:rPr lang="ko-KR" altLang="ko-KR" sz="2600" dirty="0"/>
              <a:t>재단</a:t>
            </a:r>
            <a:r>
              <a:rPr lang="en-US" altLang="ko-KR" sz="2600" dirty="0"/>
              <a:t>: </a:t>
            </a:r>
            <a:r>
              <a:rPr lang="ko-KR" altLang="ko-KR" sz="2600" dirty="0"/>
              <a:t>선두주자</a:t>
            </a:r>
          </a:p>
          <a:p>
            <a:pPr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600" dirty="0"/>
              <a:t>9. </a:t>
            </a:r>
            <a:r>
              <a:rPr lang="ko-KR" altLang="ko-KR" sz="2600" dirty="0"/>
              <a:t>질의 응답과 감사 인사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6952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 err="1">
                <a:solidFill>
                  <a:schemeClr val="accent6">
                    <a:lumMod val="75000"/>
                  </a:schemeClr>
                </a:solidFill>
              </a:rPr>
              <a:t>필란트로피의</a:t>
            </a:r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 부상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1995</a:t>
            </a:r>
            <a:r>
              <a:rPr lang="ko-KR" altLang="ko-KR" sz="2400" dirty="0"/>
              <a:t>년부터 </a:t>
            </a:r>
            <a:r>
              <a:rPr lang="ko-KR" altLang="ko-KR" sz="2400" dirty="0" err="1"/>
              <a:t>기빙</a:t>
            </a:r>
            <a:r>
              <a:rPr lang="en-US" altLang="ko-KR" sz="2400" dirty="0"/>
              <a:t> USA</a:t>
            </a:r>
            <a:endParaRPr lang="ko-KR" altLang="ko-KR" sz="24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1995</a:t>
            </a:r>
            <a:r>
              <a:rPr lang="ko-KR" altLang="ko-KR" sz="2400" dirty="0"/>
              <a:t>년부터 </a:t>
            </a:r>
            <a:r>
              <a:rPr lang="ko-KR" altLang="ko-KR" sz="2400" dirty="0" err="1"/>
              <a:t>기빙</a:t>
            </a:r>
            <a:r>
              <a:rPr lang="ko-KR" altLang="ko-KR" sz="2400" dirty="0"/>
              <a:t> 더 네덜란드</a:t>
            </a:r>
            <a:r>
              <a:rPr lang="en-US" altLang="ko-KR" sz="2400" dirty="0"/>
              <a:t>: </a:t>
            </a:r>
            <a:r>
              <a:rPr lang="ko-KR" altLang="ko-KR" sz="2400" dirty="0"/>
              <a:t>현재</a:t>
            </a:r>
            <a:r>
              <a:rPr lang="en-US" altLang="ko-KR" sz="2400" dirty="0"/>
              <a:t> 2017</a:t>
            </a:r>
            <a:endParaRPr lang="ko-KR" altLang="ko-KR" sz="24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2001</a:t>
            </a:r>
            <a:r>
              <a:rPr lang="ko-KR" altLang="ko-KR" sz="2400" dirty="0"/>
              <a:t>년부터 </a:t>
            </a:r>
            <a:r>
              <a:rPr lang="ko-KR" altLang="ko-KR" sz="2400" dirty="0" err="1"/>
              <a:t>기빙</a:t>
            </a:r>
            <a:r>
              <a:rPr lang="ko-KR" altLang="ko-KR" sz="2400" dirty="0"/>
              <a:t> 코리아 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400" dirty="0"/>
              <a:t>더 </a:t>
            </a:r>
            <a:r>
              <a:rPr lang="ko-KR" altLang="ko-KR" sz="2400" dirty="0" err="1"/>
              <a:t>기빙</a:t>
            </a:r>
            <a:r>
              <a:rPr lang="ko-KR" altLang="ko-KR" sz="2400" dirty="0"/>
              <a:t> </a:t>
            </a:r>
            <a:r>
              <a:rPr lang="ko-KR" altLang="ko-KR" sz="2400" dirty="0" err="1"/>
              <a:t>플레지</a:t>
            </a:r>
            <a:r>
              <a:rPr lang="en-US" altLang="ko-KR" sz="2400" dirty="0"/>
              <a:t>(2010)</a:t>
            </a:r>
            <a:endParaRPr lang="ko-KR" altLang="ko-KR" sz="24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https://givingpledge.org</a:t>
            </a:r>
            <a:endParaRPr lang="ko-KR" altLang="ko-KR" sz="24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2011</a:t>
            </a:r>
            <a:r>
              <a:rPr lang="ko-KR" altLang="ko-KR" sz="2400" dirty="0"/>
              <a:t>년 부터 세계 자선기부자 명단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400" dirty="0" err="1"/>
              <a:t>유러피안</a:t>
            </a:r>
            <a:r>
              <a:rPr lang="ko-KR" altLang="ko-KR" sz="2400" dirty="0"/>
              <a:t> 파운데이션 </a:t>
            </a:r>
            <a:r>
              <a:rPr lang="ko-KR" altLang="ko-KR" sz="2400" dirty="0" err="1"/>
              <a:t>서포팅</a:t>
            </a:r>
            <a:r>
              <a:rPr lang="ko-KR" altLang="ko-KR" sz="2400" dirty="0"/>
              <a:t> 리서치 앤 이노베이션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2015, www.euforistudy.eu</a:t>
            </a:r>
            <a:endParaRPr lang="ko-KR" altLang="ko-KR" sz="24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ko-KR" sz="2400" dirty="0"/>
              <a:t>2017 </a:t>
            </a:r>
            <a:r>
              <a:rPr lang="ko-KR" altLang="ko-KR" sz="2400" dirty="0" err="1"/>
              <a:t>기빙</a:t>
            </a:r>
            <a:r>
              <a:rPr lang="ko-KR" altLang="ko-KR" sz="2400" dirty="0"/>
              <a:t> 유럽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660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부상의 결정요인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1. </a:t>
            </a:r>
            <a:r>
              <a:rPr lang="ko-KR" altLang="ko-KR" sz="2800" dirty="0"/>
              <a:t>경제 발전</a:t>
            </a:r>
            <a:r>
              <a:rPr lang="en-US" altLang="ko-KR" sz="2800" dirty="0"/>
              <a:t>: </a:t>
            </a:r>
            <a:r>
              <a:rPr lang="ko-KR" altLang="ko-KR" sz="2800" dirty="0"/>
              <a:t>미국</a:t>
            </a:r>
            <a:r>
              <a:rPr lang="en-US" altLang="ko-KR" sz="2800" dirty="0"/>
              <a:t>, </a:t>
            </a:r>
            <a:r>
              <a:rPr lang="ko-KR" altLang="ko-KR" sz="2800" dirty="0"/>
              <a:t>유럽</a:t>
            </a:r>
            <a:r>
              <a:rPr lang="en-US" altLang="ko-KR" sz="2800" dirty="0"/>
              <a:t>, </a:t>
            </a:r>
            <a:r>
              <a:rPr lang="ko-KR" altLang="ko-KR" sz="2800" dirty="0"/>
              <a:t>아시아의 민간 부의 증가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2. </a:t>
            </a:r>
            <a:r>
              <a:rPr lang="ko-KR" altLang="ko-KR" sz="2800" dirty="0"/>
              <a:t>인구통계의 변화</a:t>
            </a:r>
            <a:r>
              <a:rPr lang="en-US" altLang="ko-KR" sz="2800" dirty="0"/>
              <a:t>(</a:t>
            </a:r>
            <a:r>
              <a:rPr lang="ko-KR" altLang="ko-KR" sz="2800" dirty="0"/>
              <a:t>노화 인구</a:t>
            </a:r>
            <a:r>
              <a:rPr lang="en-US" altLang="ko-KR" sz="2800" dirty="0"/>
              <a:t>)</a:t>
            </a:r>
            <a:endParaRPr lang="ko-KR" altLang="ko-KR" sz="2800" dirty="0"/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3. </a:t>
            </a:r>
            <a:r>
              <a:rPr lang="ko-KR" altLang="ko-KR" sz="2800" dirty="0"/>
              <a:t>문화 변화</a:t>
            </a:r>
            <a:r>
              <a:rPr lang="en-US" altLang="ko-KR" sz="2800" dirty="0"/>
              <a:t>: </a:t>
            </a:r>
            <a:r>
              <a:rPr lang="ko-KR" altLang="ko-KR" sz="2800" dirty="0"/>
              <a:t>직접 하라</a:t>
            </a:r>
            <a:r>
              <a:rPr lang="en-US" altLang="ko-KR" sz="2800" dirty="0"/>
              <a:t>; </a:t>
            </a:r>
            <a:r>
              <a:rPr lang="ko-KR" altLang="ko-KR" sz="2800" dirty="0"/>
              <a:t>시민정신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4. </a:t>
            </a:r>
            <a:r>
              <a:rPr lang="ko-KR" altLang="ko-KR" sz="2800" dirty="0"/>
              <a:t>정치 변화</a:t>
            </a:r>
            <a:r>
              <a:rPr lang="en-US" altLang="ko-KR" sz="2800" dirty="0"/>
              <a:t>: </a:t>
            </a:r>
            <a:r>
              <a:rPr lang="ko-KR" altLang="ko-KR" sz="2800" dirty="0"/>
              <a:t>정책 변화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5. </a:t>
            </a:r>
            <a:r>
              <a:rPr lang="ko-KR" altLang="ko-KR" sz="2800" dirty="0"/>
              <a:t>글로벌화</a:t>
            </a:r>
            <a:r>
              <a:rPr lang="en-US" altLang="ko-KR" sz="2800" dirty="0"/>
              <a:t>(</a:t>
            </a:r>
            <a:r>
              <a:rPr lang="ko-KR" altLang="ko-KR" sz="2800" dirty="0"/>
              <a:t>상호의존성의 증가</a:t>
            </a:r>
            <a:r>
              <a:rPr lang="en-US" altLang="ko-KR" sz="2800" dirty="0"/>
              <a:t>)</a:t>
            </a:r>
            <a:endParaRPr lang="ko-KR" altLang="ko-KR" sz="2800" dirty="0"/>
          </a:p>
          <a:p>
            <a:pPr marL="0" indent="0">
              <a:spcAft>
                <a:spcPts val="1200"/>
              </a:spcAft>
              <a:buNone/>
            </a:pPr>
            <a:r>
              <a:rPr lang="en-US" altLang="ko-KR" sz="2800" dirty="0"/>
              <a:t>6. </a:t>
            </a:r>
            <a:r>
              <a:rPr lang="ko-KR" altLang="ko-KR" sz="2800" dirty="0"/>
              <a:t>위기 감지</a:t>
            </a:r>
            <a:r>
              <a:rPr lang="en-US" altLang="ko-KR" sz="2800" dirty="0"/>
              <a:t>(</a:t>
            </a:r>
            <a:r>
              <a:rPr lang="ko-KR" altLang="ko-KR" sz="2800" dirty="0"/>
              <a:t>기후</a:t>
            </a:r>
            <a:r>
              <a:rPr lang="en-US" altLang="ko-KR" sz="2800" dirty="0"/>
              <a:t>; </a:t>
            </a:r>
            <a:r>
              <a:rPr lang="ko-KR" altLang="ko-KR" sz="2800" dirty="0"/>
              <a:t>다음 세대</a:t>
            </a:r>
            <a:r>
              <a:rPr lang="en-US" altLang="ko-KR" sz="2800" dirty="0"/>
              <a:t>)</a:t>
            </a:r>
            <a:endParaRPr lang="ko-KR" altLang="ko-KR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56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497" y="332656"/>
            <a:ext cx="8915400" cy="1143000"/>
          </a:xfrm>
        </p:spPr>
        <p:txBody>
          <a:bodyPr>
            <a:no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네덜란드의 </a:t>
            </a:r>
            <a:r>
              <a:rPr lang="ko-KR" altLang="ko-KR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 “</a:t>
            </a:r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황금시대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</a:b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vine05\Desktop\총서행사PPT 유인물\총서행사PPT 유인물\슬라이드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34" t="22731" r="9028" b="8302"/>
          <a:stretch/>
        </p:blipFill>
        <p:spPr bwMode="auto">
          <a:xfrm>
            <a:off x="344488" y="1772816"/>
            <a:ext cx="9139522" cy="39604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4160912" y="1772816"/>
            <a:ext cx="4320480" cy="532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2056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년까지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860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억</a:t>
            </a:r>
            <a:r>
              <a:rPr lang="en-US" altLang="ko-K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유로가 유산을 </a:t>
            </a:r>
            <a:endParaRPr lang="en-US" altLang="ko-KR" baseline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ko-KR" altLang="en-US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통해 자선단체로 이동할 것이다</a:t>
            </a:r>
            <a:r>
              <a:rPr lang="en-US" altLang="ko-K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653051" y="3836268"/>
            <a:ext cx="347641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백만 유로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네덜란드 통계를 기초로 한 추정치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(CBS)</a:t>
            </a:r>
          </a:p>
        </p:txBody>
      </p:sp>
    </p:spTree>
    <p:extLst>
      <p:ext uri="{BB962C8B-B14F-4D97-AF65-F5344CB8AC3E}">
        <p14:creationId xmlns:p14="http://schemas.microsoft.com/office/powerpoint/2010/main" xmlns="" val="47934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정의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800" dirty="0"/>
              <a:t>공익을 위한 자발적 행위</a:t>
            </a:r>
            <a:r>
              <a:rPr lang="en-US" altLang="ko-KR" sz="2800" dirty="0"/>
              <a:t> (Payton, 1988)</a:t>
            </a:r>
            <a:endParaRPr lang="ko-KR" altLang="ko-KR" sz="2800" dirty="0"/>
          </a:p>
          <a:p>
            <a:pPr>
              <a:spcAft>
                <a:spcPts val="24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800" dirty="0"/>
              <a:t>공익을 위한 개인의 자발적 행위</a:t>
            </a:r>
            <a:r>
              <a:rPr lang="en-US" altLang="ko-KR" sz="2800" dirty="0"/>
              <a:t>-</a:t>
            </a:r>
            <a:r>
              <a:rPr lang="ko-KR" altLang="ko-KR" sz="2800" dirty="0"/>
              <a:t>돈</a:t>
            </a:r>
            <a:r>
              <a:rPr lang="en-US" altLang="ko-KR" sz="2800" dirty="0"/>
              <a:t>, </a:t>
            </a:r>
            <a:r>
              <a:rPr lang="ko-KR" altLang="ko-KR" sz="2800" dirty="0"/>
              <a:t>자원</a:t>
            </a:r>
            <a:r>
              <a:rPr lang="en-US" altLang="ko-KR" sz="2800" dirty="0"/>
              <a:t>, </a:t>
            </a:r>
            <a:r>
              <a:rPr lang="ko-KR" altLang="ko-KR" sz="2800" dirty="0"/>
              <a:t>시간</a:t>
            </a:r>
            <a:r>
              <a:rPr lang="en-US" altLang="ko-KR" sz="2800" dirty="0"/>
              <a:t>, </a:t>
            </a:r>
            <a:r>
              <a:rPr lang="ko-KR" altLang="ko-KR" sz="2800" dirty="0"/>
              <a:t>전문성</a:t>
            </a:r>
            <a:r>
              <a:rPr lang="en-US" altLang="ko-KR" sz="2800" dirty="0"/>
              <a:t>: </a:t>
            </a:r>
            <a:r>
              <a:rPr lang="ko-KR" altLang="ko-KR" sz="2800" dirty="0"/>
              <a:t>공익을 위해 주로 기여</a:t>
            </a:r>
            <a:r>
              <a:rPr lang="en-US" altLang="ko-KR" sz="2800" dirty="0"/>
              <a:t>(</a:t>
            </a:r>
            <a:r>
              <a:rPr lang="en-US" altLang="ko-KR" sz="2800" dirty="0" err="1"/>
              <a:t>Schuyt</a:t>
            </a:r>
            <a:r>
              <a:rPr lang="en-US" altLang="ko-KR" sz="2800" dirty="0"/>
              <a:t> 2013)</a:t>
            </a:r>
            <a:endParaRPr lang="ko-KR" altLang="ko-KR" sz="2800" dirty="0"/>
          </a:p>
          <a:p>
            <a:pPr>
              <a:spcAft>
                <a:spcPts val="24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800" dirty="0"/>
              <a:t>개인</a:t>
            </a:r>
            <a:r>
              <a:rPr lang="en-US" altLang="ko-KR" sz="2800" dirty="0"/>
              <a:t>/ </a:t>
            </a:r>
            <a:r>
              <a:rPr lang="ko-KR" altLang="ko-KR" sz="2800" dirty="0"/>
              <a:t>가계</a:t>
            </a:r>
            <a:r>
              <a:rPr lang="en-US" altLang="ko-KR" sz="2800" dirty="0"/>
              <a:t>, </a:t>
            </a:r>
            <a:r>
              <a:rPr lang="ko-KR" altLang="ko-KR" sz="2800" dirty="0"/>
              <a:t>유산</a:t>
            </a:r>
            <a:r>
              <a:rPr lang="en-US" altLang="ko-KR" sz="2800" dirty="0"/>
              <a:t>, </a:t>
            </a:r>
            <a:r>
              <a:rPr lang="ko-KR" altLang="ko-KR" sz="2800" dirty="0"/>
              <a:t>재단</a:t>
            </a:r>
            <a:r>
              <a:rPr lang="en-US" altLang="ko-KR" sz="2800" dirty="0"/>
              <a:t>, </a:t>
            </a:r>
            <a:r>
              <a:rPr lang="ko-KR" altLang="ko-KR" sz="2800" dirty="0"/>
              <a:t>기업</a:t>
            </a:r>
            <a:r>
              <a:rPr lang="en-US" altLang="ko-KR" sz="2800" dirty="0"/>
              <a:t>, </a:t>
            </a:r>
            <a:r>
              <a:rPr lang="ko-KR" altLang="ko-KR" sz="2800" dirty="0"/>
              <a:t>기금마련 복권 등에 의해 기부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4966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ko-KR" dirty="0">
                <a:solidFill>
                  <a:schemeClr val="accent6">
                    <a:lumMod val="75000"/>
                  </a:schemeClr>
                </a:solidFill>
              </a:rPr>
              <a:t>비공식적인 기부의 </a:t>
            </a:r>
            <a:r>
              <a:rPr lang="ko-KR" altLang="ko-KR" dirty="0" smtClean="0">
                <a:solidFill>
                  <a:schemeClr val="accent6">
                    <a:lumMod val="75000"/>
                  </a:schemeClr>
                </a:solidFill>
              </a:rPr>
              <a:t>정의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dirty="0"/>
              <a:t>가족을 제외하고 종교</a:t>
            </a:r>
            <a:r>
              <a:rPr lang="en-US" altLang="ko-KR" dirty="0"/>
              <a:t>, </a:t>
            </a:r>
            <a:r>
              <a:rPr lang="ko-KR" altLang="ko-KR" dirty="0"/>
              <a:t>부족 등 자신이 속한 조직</a:t>
            </a:r>
            <a:r>
              <a:rPr lang="en-US" altLang="ko-KR" dirty="0"/>
              <a:t>, </a:t>
            </a:r>
            <a:r>
              <a:rPr lang="ko-KR" altLang="ko-KR" dirty="0"/>
              <a:t>그리고</a:t>
            </a:r>
            <a:r>
              <a:rPr lang="en-US" altLang="ko-KR" dirty="0"/>
              <a:t>/ </a:t>
            </a:r>
            <a:r>
              <a:rPr lang="ko-KR" altLang="ko-KR" dirty="0"/>
              <a:t>혹은 부족의 다른 구성원에게 확실한 경제적 보답을 기대하지 </a:t>
            </a:r>
            <a:r>
              <a:rPr lang="ko-KR" altLang="ko-KR" dirty="0" smtClean="0"/>
              <a:t>않은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체</a:t>
            </a:r>
            <a:r>
              <a:rPr lang="ko-KR" altLang="ko-KR" dirty="0" smtClean="0"/>
              <a:t> </a:t>
            </a:r>
            <a:r>
              <a:rPr lang="ko-KR" altLang="ko-KR" dirty="0"/>
              <a:t>기여하는 것</a:t>
            </a:r>
          </a:p>
        </p:txBody>
      </p:sp>
    </p:spTree>
    <p:extLst>
      <p:ext uri="{BB962C8B-B14F-4D97-AF65-F5344CB8AC3E}">
        <p14:creationId xmlns:p14="http://schemas.microsoft.com/office/powerpoint/2010/main" xmlns="" val="92069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필란트로피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 err="1"/>
              <a:t>필란트로피</a:t>
            </a:r>
            <a:r>
              <a:rPr lang="en-US" altLang="ko-KR" sz="2600" dirty="0"/>
              <a:t>: </a:t>
            </a:r>
            <a:r>
              <a:rPr lang="ko-KR" altLang="ko-KR" sz="2600" dirty="0"/>
              <a:t>공익을 위한 사적 행위</a:t>
            </a:r>
            <a:r>
              <a:rPr lang="en-US" altLang="ko-KR" sz="2600" dirty="0"/>
              <a:t>(</a:t>
            </a:r>
            <a:r>
              <a:rPr lang="ko-KR" altLang="ko-KR" sz="2600" dirty="0"/>
              <a:t>주로 공익에 이바지</a:t>
            </a:r>
            <a:r>
              <a:rPr lang="en-US" altLang="ko-KR" sz="2600" dirty="0"/>
              <a:t>)</a:t>
            </a:r>
            <a:endParaRPr lang="ko-KR" altLang="ko-KR" sz="26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/>
              <a:t>글로벌 연대</a:t>
            </a:r>
            <a:r>
              <a:rPr lang="en-US" altLang="ko-KR" sz="2600" dirty="0"/>
              <a:t>: </a:t>
            </a:r>
            <a:r>
              <a:rPr lang="ko-KR" altLang="ko-KR" sz="2600" dirty="0"/>
              <a:t>왜 본 적도 없고 모르는 사람이나 자연을 돕나</a:t>
            </a:r>
            <a:r>
              <a:rPr lang="en-US" altLang="ko-KR" sz="2600" dirty="0"/>
              <a:t>?</a:t>
            </a:r>
            <a:endParaRPr lang="ko-KR" altLang="ko-KR" sz="26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/>
              <a:t>인류의 생존</a:t>
            </a:r>
            <a:r>
              <a:rPr lang="en-US" altLang="ko-KR" sz="2600" dirty="0"/>
              <a:t>: </a:t>
            </a:r>
            <a:r>
              <a:rPr lang="ko-KR" altLang="ko-KR" sz="2600" dirty="0"/>
              <a:t>사회적</a:t>
            </a:r>
            <a:r>
              <a:rPr lang="en-US" altLang="ko-KR" sz="2600" dirty="0"/>
              <a:t>, </a:t>
            </a:r>
            <a:r>
              <a:rPr lang="ko-KR" altLang="ko-KR" sz="2600" dirty="0"/>
              <a:t>에코시스템적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/>
              <a:t>다음세대를 위해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/>
              <a:t>가장 높은 인간의 가치와 품격</a:t>
            </a:r>
            <a:r>
              <a:rPr lang="en-US" altLang="ko-KR" sz="2600" dirty="0"/>
              <a:t>: </a:t>
            </a:r>
            <a:r>
              <a:rPr lang="ko-KR" altLang="ko-KR" sz="2600" dirty="0" err="1"/>
              <a:t>만델라</a:t>
            </a:r>
            <a:endParaRPr lang="ko-KR" altLang="ko-KR" sz="2600" dirty="0"/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 err="1"/>
              <a:t>필란트로피</a:t>
            </a:r>
            <a:r>
              <a:rPr lang="ko-KR" altLang="ko-KR" sz="2600" dirty="0"/>
              <a:t> 측정</a:t>
            </a:r>
            <a:r>
              <a:rPr lang="en-US" altLang="ko-KR" sz="2600" dirty="0"/>
              <a:t>; </a:t>
            </a:r>
            <a:r>
              <a:rPr lang="ko-KR" altLang="ko-KR" sz="2600" dirty="0"/>
              <a:t>사회학적 측정</a:t>
            </a: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ko-KR" altLang="ko-KR" sz="2600" dirty="0" err="1"/>
              <a:t>필란트로피를</a:t>
            </a:r>
            <a:r>
              <a:rPr lang="ko-KR" altLang="ko-KR" sz="2600" dirty="0"/>
              <a:t> 행하는 사람이 이타주의자는 </a:t>
            </a:r>
            <a:r>
              <a:rPr lang="ko-KR" altLang="ko-KR" sz="2600" dirty="0" smtClean="0"/>
              <a:t>아니다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648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749</Words>
  <Application>Microsoft Office PowerPoint</Application>
  <PresentationFormat>A4 용지(210x297mm)</PresentationFormat>
  <Paragraphs>110</Paragraphs>
  <Slides>19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Philanthropy: 소개 서울- 암스테르담 2017년 6월 16일</vt:lpstr>
      <vt:lpstr>소개</vt:lpstr>
      <vt:lpstr>내용</vt:lpstr>
      <vt:lpstr>필란트로피의 부상</vt:lpstr>
      <vt:lpstr>필란트로피 부상의 결정요인</vt:lpstr>
      <vt:lpstr>네덜란드의 필란트로피 “황금시대” </vt:lpstr>
      <vt:lpstr>필란트로피 : 정의</vt:lpstr>
      <vt:lpstr>비공식적인 기부의 정의</vt:lpstr>
      <vt:lpstr>필란트로피</vt:lpstr>
      <vt:lpstr>필란트로피 - 측정</vt:lpstr>
      <vt:lpstr>필란트로피 : 사회적 장치</vt:lpstr>
      <vt:lpstr>사회적 조정- 메커니즘</vt:lpstr>
      <vt:lpstr>전문적인 발전을 위한 요구</vt:lpstr>
      <vt:lpstr>필란트로피를 어떻게 전문화할것인가?</vt:lpstr>
      <vt:lpstr>필란트로피를 어떻게 전문화할것인가?</vt:lpstr>
      <vt:lpstr>정부와 필란트로피</vt:lpstr>
      <vt:lpstr>공통점과 차이점을 어떻게 이용할 것인가</vt:lpstr>
      <vt:lpstr>재단: 선두주자</vt:lpstr>
      <vt:lpstr>질의 응답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philanthropy: 소개 서울- 암스테르담 2017년 5월 26일 </dc:title>
  <dc:creator>vine05</dc:creator>
  <cp:lastModifiedBy>user</cp:lastModifiedBy>
  <cp:revision>12</cp:revision>
  <dcterms:created xsi:type="dcterms:W3CDTF">2017-06-14T10:27:39Z</dcterms:created>
  <dcterms:modified xsi:type="dcterms:W3CDTF">2017-06-15T00:54:56Z</dcterms:modified>
</cp:coreProperties>
</file>