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4" r:id="rId2"/>
    <p:sldId id="265" r:id="rId3"/>
    <p:sldId id="266" r:id="rId4"/>
    <p:sldId id="300" r:id="rId5"/>
    <p:sldId id="267" r:id="rId6"/>
    <p:sldId id="303" r:id="rId7"/>
    <p:sldId id="269" r:id="rId8"/>
    <p:sldId id="301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CC"/>
    <a:srgbClr val="0033CC"/>
    <a:srgbClr val="3399FF"/>
    <a:srgbClr val="FF3399"/>
    <a:srgbClr val="FF3300"/>
    <a:srgbClr val="006600"/>
    <a:srgbClr val="CC00FF"/>
    <a:srgbClr val="FF0000"/>
    <a:srgbClr val="000099"/>
    <a:srgbClr val="C05B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56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A88B-4E88-4F44-97E2-5114C76092DF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12609-4094-4A9C-9BCE-1CAE7F0D76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5616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4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2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9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5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0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6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5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5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9630-35DE-DF48-8544-16E553B7503A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im@kleinandroth.com" TargetMode="External"/><Relationship Id="rId5" Type="http://schemas.openxmlformats.org/officeDocument/2006/relationships/hyperlink" Target="http://www.kleinandroth.com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768" y="1187532"/>
            <a:ext cx="78495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4A100"/>
                </a:solidFill>
                <a:latin typeface="HY그래픽M" pitchFamily="18" charset="-127"/>
                <a:ea typeface="HY그래픽M" pitchFamily="18" charset="-127"/>
              </a:rPr>
              <a:t>개정판 </a:t>
            </a:r>
            <a:r>
              <a:rPr lang="ko-KR" altLang="en-US" sz="1400" b="1" dirty="0" err="1" smtClean="0">
                <a:solidFill>
                  <a:srgbClr val="F4A100"/>
                </a:solidFill>
                <a:latin typeface="HY그래픽M" pitchFamily="18" charset="-127"/>
                <a:ea typeface="HY그래픽M" pitchFamily="18" charset="-127"/>
              </a:rPr>
              <a:t>퀵리딩</a:t>
            </a:r>
            <a:endParaRPr lang="en-US" altLang="ko-KR" sz="1400" b="1" dirty="0" smtClean="0">
              <a:solidFill>
                <a:srgbClr val="F4A100"/>
              </a:solidFill>
              <a:latin typeface="HY그래픽M" pitchFamily="18" charset="-127"/>
              <a:ea typeface="HY그래픽M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srgbClr val="F4A100"/>
                </a:solidFill>
                <a:latin typeface="HY그래픽M" pitchFamily="18" charset="-127"/>
                <a:ea typeface="HY그래픽M" pitchFamily="18" charset="-127"/>
              </a:rPr>
              <a:t>모금이 세상을 바꾼다</a:t>
            </a:r>
          </a:p>
          <a:p>
            <a:pPr algn="ctr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개정판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7th</a:t>
            </a:r>
          </a:p>
          <a:p>
            <a:pPr algn="ctr"/>
            <a:endParaRPr lang="en-US" altLang="ko-KR" sz="2800" b="1" dirty="0" smtClean="0">
              <a:solidFill>
                <a:srgbClr val="C05B08"/>
              </a:solidFill>
              <a:latin typeface="나눔고딕"/>
              <a:ea typeface="나눔고딕"/>
            </a:endParaRPr>
          </a:p>
          <a:p>
            <a:pPr algn="r"/>
            <a:endParaRPr lang="en-US" altLang="ko-KR" sz="2400" b="1" dirty="0" smtClean="0">
              <a:solidFill>
                <a:srgbClr val="002060"/>
              </a:solidFill>
              <a:latin typeface="나눔고딕"/>
              <a:ea typeface="나눔고딕"/>
            </a:endParaRPr>
          </a:p>
          <a:p>
            <a:pPr algn="r"/>
            <a:endParaRPr lang="en-US" altLang="ko-KR" sz="2400" b="1" dirty="0" smtClean="0">
              <a:solidFill>
                <a:srgbClr val="002060"/>
              </a:solidFill>
              <a:latin typeface="나눔고딕"/>
              <a:ea typeface="나눔고딕"/>
            </a:endParaRPr>
          </a:p>
          <a:p>
            <a:pPr algn="r"/>
            <a:endParaRPr lang="en-US" altLang="ko-KR" sz="2400" b="1" dirty="0" smtClean="0">
              <a:solidFill>
                <a:srgbClr val="002060"/>
              </a:solidFill>
              <a:latin typeface="나눔고딕"/>
              <a:ea typeface="나눔고딕"/>
            </a:endParaRPr>
          </a:p>
          <a:p>
            <a:pPr algn="r"/>
            <a:endParaRPr lang="en-US" altLang="ko-KR" sz="2400" b="1" dirty="0" smtClean="0">
              <a:solidFill>
                <a:srgbClr val="002060"/>
              </a:solidFill>
              <a:latin typeface="나눔고딕"/>
              <a:ea typeface="나눔고딕"/>
            </a:endParaRPr>
          </a:p>
          <a:p>
            <a:pPr algn="r"/>
            <a:endParaRPr lang="en-US" altLang="ko-KR" sz="2400" b="1" dirty="0" smtClean="0">
              <a:solidFill>
                <a:srgbClr val="002060"/>
              </a:solidFill>
              <a:latin typeface="나눔고딕"/>
              <a:ea typeface="나눔고딕"/>
            </a:endParaRPr>
          </a:p>
          <a:p>
            <a:pPr algn="r"/>
            <a:endParaRPr lang="en-US" altLang="ko-KR" sz="2400" b="1" dirty="0" smtClean="0">
              <a:solidFill>
                <a:srgbClr val="002060"/>
              </a:solidFill>
              <a:latin typeface="나눔고딕"/>
              <a:ea typeface="나눔고딕"/>
            </a:endParaRPr>
          </a:p>
          <a:p>
            <a:pPr algn="r"/>
            <a:r>
              <a:rPr lang="ko-KR" altLang="en-US" sz="2400" b="1" dirty="0" err="1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아름다운재단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 전현경</a:t>
            </a: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2" y="6417180"/>
            <a:ext cx="1993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나눔고딕OTF"/>
                <a:ea typeface="나눔고딕OTF"/>
                <a:cs typeface="나눔고딕OTF"/>
              </a:rPr>
              <a:t>text</a:t>
            </a:r>
            <a:endParaRPr lang="en-US" sz="1000" dirty="0">
              <a:solidFill>
                <a:schemeClr val="bg1"/>
              </a:solidFill>
              <a:latin typeface="나눔고딕 Bold"/>
              <a:ea typeface="나눔고딕 Bold"/>
              <a:cs typeface="나눔고딕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22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새롭게 강화된 내용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86300"/>
            <a:ext cx="8237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부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기부자 확보 및 유지전략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다중채널이란 어떤 전달 수단을 쓰더라도 같은 메시지를 전달한다는 의미가 있다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어떤 채널을 사용하든 소통의 목적은 지지와 기부를 독려한다는 의미에서 동일하다</a:t>
            </a:r>
            <a:r>
              <a:rPr lang="en-US" altLang="ko-KR" sz="2400" dirty="0" smtClean="0"/>
              <a:t>”</a:t>
            </a:r>
          </a:p>
          <a:p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10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새롭게 강화된 내용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86300"/>
            <a:ext cx="82377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12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다중채널전략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기부자의 입장에서 단체를 바라볼 수 있어야 한다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다중 플랫폼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단체 온라인 정보링크를 담은 온라인 기부 요청서 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+ </a:t>
            </a:r>
            <a:r>
              <a:rPr lang="ko-KR" altLang="en-US" sz="2400" dirty="0" smtClean="0"/>
              <a:t>해당정보 공유요청 </a:t>
            </a:r>
            <a:r>
              <a:rPr lang="en-US" altLang="ko-KR" sz="2400" dirty="0" smtClean="0"/>
              <a:t>-&gt; 2</a:t>
            </a:r>
            <a:r>
              <a:rPr lang="ko-KR" altLang="en-US" sz="2400" dirty="0" smtClean="0"/>
              <a:t>개월 내 확인전화</a:t>
            </a:r>
            <a:r>
              <a:rPr lang="en-US" altLang="ko-KR" sz="2400" dirty="0" smtClean="0"/>
              <a:t>”</a:t>
            </a:r>
          </a:p>
          <a:p>
            <a:endParaRPr lang="en-US" altLang="ko-KR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하나의 채널이 다른 채널로 연결되는 흐름을 분석하고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어느 정도의 응답률을 보인 방식이 어떤 것인지를 살펴본 후에 비로소 모금캠페인의 결과를 측정할 수 있게 된다</a:t>
            </a:r>
            <a:r>
              <a:rPr lang="en-US" altLang="ko-KR" sz="2400" dirty="0" smtClean="0"/>
              <a:t>.” </a:t>
            </a:r>
          </a:p>
          <a:p>
            <a:pPr algn="ctr"/>
            <a:endParaRPr lang="en-US" altLang="ko-KR" sz="2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11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새롭게 강화된 내용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86300"/>
            <a:ext cx="82377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13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성공한 대규모 기부 요청이 가진 공통점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훌륭한 리스트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요청 심리학에 대한 이해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결과평가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요청심리학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사람들은 짧은 주의 지속력을 가지고 있다</a:t>
            </a:r>
            <a:r>
              <a:rPr lang="en-US" altLang="ko-KR" sz="2400" dirty="0" smtClean="0"/>
              <a:t>.</a:t>
            </a:r>
          </a:p>
          <a:p>
            <a:pPr algn="ctr"/>
            <a:r>
              <a:rPr lang="en-US" altLang="ko-KR" sz="2400" dirty="0" smtClean="0"/>
              <a:t> </a:t>
            </a:r>
            <a:r>
              <a:rPr lang="en-US" altLang="ko-KR" sz="2400" dirty="0" smtClean="0"/>
              <a:t>  </a:t>
            </a:r>
            <a:r>
              <a:rPr lang="ko-KR" altLang="en-US" sz="2400" dirty="0" smtClean="0"/>
              <a:t>사람들은 자기 자신에 대해 읽는 것을 즐긴다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사람들은 스토리에 반응한다</a:t>
            </a:r>
            <a:r>
              <a:rPr lang="en-US" altLang="ko-KR" sz="2400" dirty="0" smtClean="0"/>
              <a:t>.”</a:t>
            </a:r>
          </a:p>
          <a:p>
            <a:pPr algn="ctr"/>
            <a:endParaRPr lang="en-US" altLang="ko-KR" sz="2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12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새롭게 강화된 내용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579425"/>
            <a:ext cx="823771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4</a:t>
            </a:r>
            <a:r>
              <a:rPr lang="ko-KR" altLang="en-US" sz="2400" dirty="0" smtClean="0"/>
              <a:t>부 </a:t>
            </a:r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작은기부에서</a:t>
            </a:r>
            <a:r>
              <a:rPr lang="ko-KR" altLang="en-US" sz="2400" dirty="0" smtClean="0"/>
              <a:t> 큰 기부로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현재 기부자 초대하기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효과적 모금에서 가장 중요한 요소는 기부자가 고정되어 있지 않다는 사실과 함께하는 것이다</a:t>
            </a:r>
            <a:r>
              <a:rPr lang="en-US" altLang="ko-KR" sz="2400" dirty="0" smtClean="0"/>
              <a:t>….</a:t>
            </a:r>
            <a:r>
              <a:rPr lang="ko-KR" altLang="en-US" sz="2400" dirty="0" smtClean="0"/>
              <a:t>단체에 대한 기부자의 충성도 및 호의의 정도는 항상 변하는 것이며</a:t>
            </a:r>
            <a:r>
              <a:rPr lang="en-US" altLang="ko-KR" sz="2400" dirty="0" smtClean="0"/>
              <a:t>…”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부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당신이 바로 </a:t>
            </a:r>
            <a:r>
              <a:rPr lang="ko-KR" altLang="en-US" sz="2400" dirty="0" err="1" smtClean="0"/>
              <a:t>모금가다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자원개발 담당자가 일을 그만두는 중요한 이유는 </a:t>
            </a:r>
            <a:r>
              <a:rPr lang="en-US" altLang="ko-KR" sz="2400" dirty="0" smtClean="0"/>
              <a:t>1.</a:t>
            </a:r>
            <a:r>
              <a:rPr lang="ko-KR" altLang="en-US" sz="2400" dirty="0" smtClean="0"/>
              <a:t>자원개발의 책임은 크지만 권한은 적은 일이다</a:t>
            </a:r>
            <a:r>
              <a:rPr lang="en-US" altLang="ko-KR" sz="2400" dirty="0" smtClean="0"/>
              <a:t>.</a:t>
            </a:r>
          </a:p>
          <a:p>
            <a:pPr algn="ctr"/>
            <a:r>
              <a:rPr lang="en-US" altLang="ko-KR" sz="2400" dirty="0" smtClean="0"/>
              <a:t>2</a:t>
            </a:r>
            <a:r>
              <a:rPr lang="en-US" altLang="ko-KR" sz="2400" u="sng" dirty="0" smtClean="0"/>
              <a:t>. </a:t>
            </a:r>
            <a:r>
              <a:rPr lang="ko-KR" altLang="en-US" sz="2400" u="sng" dirty="0" smtClean="0"/>
              <a:t>단체 내에서 모금 책임자의 일이 무엇인지 정확히 아는 사람이 많지 않다</a:t>
            </a:r>
            <a:r>
              <a:rPr lang="en-US" altLang="ko-KR" sz="2400" u="sng" dirty="0" smtClean="0"/>
              <a:t>.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13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실무를 위한 팁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579425"/>
            <a:ext cx="82377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5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좋은 이사회의 중요성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>
              <a:lnSpc>
                <a:spcPct val="150000"/>
              </a:lnSpc>
            </a:pPr>
            <a:r>
              <a:rPr lang="en-US" altLang="ko-KR" sz="2400" dirty="0" smtClean="0"/>
              <a:t>“</a:t>
            </a:r>
            <a:r>
              <a:rPr lang="ko-KR" altLang="en-US" sz="2400" dirty="0" smtClean="0"/>
              <a:t>이사회가 제대로 역할을 못하는 주된 세가지 이유</a:t>
            </a:r>
            <a:endParaRPr lang="en-US" altLang="ko-KR" sz="2400" dirty="0" smtClean="0"/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이사진이 자신의 일이 무엇인지 모름</a:t>
            </a:r>
            <a:endParaRPr lang="en-US" altLang="ko-KR" sz="2400" dirty="0" smtClean="0"/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ko-KR" altLang="en-US" sz="2400" dirty="0" err="1" smtClean="0"/>
              <a:t>책무성이</a:t>
            </a:r>
            <a:r>
              <a:rPr lang="ko-KR" altLang="en-US" sz="2400" dirty="0" smtClean="0"/>
              <a:t> 없다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일을 했을 때 제대로 된 평가도 없고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일을 안 했을 때 제재도 없다</a:t>
            </a:r>
            <a:r>
              <a:rPr lang="en-US" altLang="ko-KR" sz="2400" dirty="0" smtClean="0"/>
              <a:t>.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모금 요청을 싫어하는 정서가 모금활동 면제의 변명 이유가 된다</a:t>
            </a:r>
            <a:r>
              <a:rPr lang="en-US" altLang="ko-KR" sz="2400" dirty="0" smtClean="0"/>
              <a:t>.”</a:t>
            </a:r>
          </a:p>
          <a:p>
            <a:pPr algn="ctr"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14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실무를 위한 팁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413164"/>
            <a:ext cx="82377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5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좋은 이사회의 중요성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우리 이사진은 한 푼도 갖고 있지 못하다</a:t>
            </a:r>
            <a:r>
              <a:rPr lang="en-US" altLang="ko-KR" sz="2400" dirty="0" smtClean="0"/>
              <a:t>. .. </a:t>
            </a:r>
            <a:r>
              <a:rPr lang="ko-KR" altLang="en-US" sz="2400" dirty="0" smtClean="0"/>
              <a:t>기부자가 된다는 것은 아무 것도 기부하지 않는다는 것이 아니라 뭔가를 하는 것이다</a:t>
            </a:r>
            <a:r>
              <a:rPr lang="en-US" altLang="ko-KR" sz="2400" dirty="0" smtClean="0"/>
              <a:t>. 1</a:t>
            </a:r>
            <a:r>
              <a:rPr lang="ko-KR" altLang="en-US" sz="2400" dirty="0" smtClean="0"/>
              <a:t>센트라도 기부하면 기부자가 된다</a:t>
            </a:r>
            <a:r>
              <a:rPr lang="en-US" altLang="ko-KR" sz="2400" dirty="0" smtClean="0"/>
              <a:t>. …</a:t>
            </a:r>
            <a:r>
              <a:rPr lang="ko-KR" altLang="en-US" sz="2400" dirty="0" smtClean="0"/>
              <a:t>이사진 서로가 각기 얼마나 기부하고 있는지 알 필요는 없다</a:t>
            </a:r>
            <a:r>
              <a:rPr lang="en-US" altLang="ko-KR" sz="2400" dirty="0" smtClean="0"/>
              <a:t>.”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이사회의 </a:t>
            </a:r>
            <a:r>
              <a:rPr lang="ko-KR" altLang="en-US" sz="2400" dirty="0" err="1" smtClean="0"/>
              <a:t>책무성</a:t>
            </a:r>
            <a:r>
              <a:rPr lang="ko-KR" altLang="en-US" sz="2400" dirty="0" smtClean="0"/>
              <a:t> 실천은 사실상 매우 간단하다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즉 사람들이 뭔가를 하겠다고 하고 그것이 기록되고 누군가 그것을 실천하도록 상기해 줬을 때 그 일이 완료되고 이사회로부터 칭송을 받으면서 감사 인사를 받는다</a:t>
            </a:r>
            <a:r>
              <a:rPr lang="en-US" altLang="ko-KR" sz="2400" dirty="0" smtClean="0"/>
              <a:t>. …</a:t>
            </a:r>
            <a:r>
              <a:rPr lang="ko-KR" altLang="en-US" sz="2400" dirty="0" smtClean="0"/>
              <a:t>일이 </a:t>
            </a:r>
            <a:r>
              <a:rPr lang="ko-KR" altLang="en-US" sz="2400" dirty="0" err="1" smtClean="0"/>
              <a:t>처이되지</a:t>
            </a:r>
            <a:r>
              <a:rPr lang="ko-KR" altLang="en-US" sz="2400" dirty="0" smtClean="0"/>
              <a:t> 않았다면 이사장 혹은 이사진 중 누군가가 무슨 일이 일어났는지</a:t>
            </a:r>
            <a:r>
              <a:rPr lang="en-US" altLang="ko-KR" sz="2400" dirty="0" smtClean="0"/>
              <a:t>…</a:t>
            </a:r>
            <a:r>
              <a:rPr lang="ko-KR" altLang="en-US" sz="2400" dirty="0" smtClean="0"/>
              <a:t>에 대해 물어볼 것이다</a:t>
            </a:r>
            <a:r>
              <a:rPr lang="en-US" altLang="ko-KR" sz="2400" dirty="0" smtClean="0"/>
              <a:t>.”</a:t>
            </a:r>
          </a:p>
          <a:p>
            <a:pPr algn="ctr"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15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실무를 위한 팁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413164"/>
            <a:ext cx="8237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기부자 피로감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기부자들은 일 년에 두 번 또는 네 번의 기부 요청 때문에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귀찮아 죽을 지경</a:t>
            </a:r>
            <a:r>
              <a:rPr lang="en-US" altLang="ko-KR" sz="2400" dirty="0" smtClean="0"/>
              <a:t>’</a:t>
            </a:r>
            <a:r>
              <a:rPr lang="ko-KR" altLang="en-US" sz="2400" dirty="0" smtClean="0"/>
              <a:t>에 이르진 않는다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오히려 반대로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단체에서 많은 활동이 벌어지고 있음을 알게 된다</a:t>
            </a:r>
            <a:r>
              <a:rPr lang="en-US" altLang="ko-KR" sz="2400" dirty="0" smtClean="0"/>
              <a:t>.”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기부자들은 요청을 받기만 하므로 피로감이 쌓이는 것이다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기부금을 원하지 않을 때에도 기부자와 연락을 해서 그 사람이 지금껏 기부한 것에 대한 감사의 표시를 해야 한다</a:t>
            </a:r>
            <a:r>
              <a:rPr lang="en-US" altLang="ko-KR" sz="2400" dirty="0" smtClean="0"/>
              <a:t>.”</a:t>
            </a:r>
          </a:p>
          <a:p>
            <a:pPr algn="ctr"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16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실무를 위한 팁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413164"/>
            <a:ext cx="823771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전자 뉴스레터로의 이행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많은 단체가 자신의 기부자들에게 </a:t>
            </a:r>
            <a:r>
              <a:rPr lang="ko-KR" altLang="en-US" sz="2400" dirty="0" err="1" smtClean="0"/>
              <a:t>이메일</a:t>
            </a:r>
            <a:r>
              <a:rPr lang="ko-KR" altLang="en-US" sz="2400" dirty="0" smtClean="0"/>
              <a:t> 뉴스레터로 바꿔달라고 요청하고 나서 평상시보다 낮은 </a:t>
            </a:r>
            <a:r>
              <a:rPr lang="ko-KR" altLang="en-US" sz="2400" dirty="0" err="1" smtClean="0"/>
              <a:t>기부갱신율을</a:t>
            </a:r>
            <a:r>
              <a:rPr lang="ko-KR" altLang="en-US" sz="2400" dirty="0" smtClean="0"/>
              <a:t> 경험했는데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이런 이유로 </a:t>
            </a:r>
            <a:r>
              <a:rPr lang="ko-KR" altLang="en-US" sz="2400" dirty="0" err="1" smtClean="0"/>
              <a:t>이메일</a:t>
            </a:r>
            <a:r>
              <a:rPr lang="ko-KR" altLang="en-US" sz="2400" dirty="0" smtClean="0"/>
              <a:t> 뉴스레터와 종이 뉴스레터를 함께 사용하라고 조언하고 있다</a:t>
            </a:r>
            <a:r>
              <a:rPr lang="en-US" altLang="ko-KR" sz="2400" dirty="0" smtClean="0"/>
              <a:t>.”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자동이체 약정 기부 프로그램에서 절대 피해야 할 것 </a:t>
            </a:r>
            <a:r>
              <a:rPr lang="ko-KR" altLang="en-US" sz="2400" dirty="0" err="1" smtClean="0"/>
              <a:t>두가지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“1. </a:t>
            </a:r>
            <a:r>
              <a:rPr lang="ko-KR" altLang="en-US" sz="2400" dirty="0" smtClean="0"/>
              <a:t>기존의 기록관리 및 회계 시스템이 약정 업무를 감당하기 어려울 때는 어떠한 약전 프로그램도 시작하지 말아야 한다</a:t>
            </a:r>
            <a:r>
              <a:rPr lang="en-US" altLang="ko-KR" sz="2400" dirty="0" smtClean="0"/>
              <a:t>.</a:t>
            </a:r>
          </a:p>
          <a:p>
            <a:pPr algn="ctr"/>
            <a:r>
              <a:rPr lang="en-US" altLang="ko-KR" sz="2400" dirty="0" smtClean="0"/>
              <a:t>2. </a:t>
            </a:r>
            <a:r>
              <a:rPr lang="ko-KR" altLang="en-US" sz="2400" dirty="0" smtClean="0"/>
              <a:t>고액기부자들과 지속적으로 연락하는 것처럼 정기적인 기부자와도 지속적인 연락을 취해야 한다</a:t>
            </a:r>
            <a:r>
              <a:rPr lang="en-US" altLang="ko-KR" sz="2400" dirty="0" smtClean="0"/>
              <a:t>.”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17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책의 활용법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_1.</a:t>
            </a:r>
            <a:r>
              <a:rPr lang="ko-KR" altLang="en-US" sz="2000" b="1" dirty="0" err="1" smtClean="0">
                <a:latin typeface="나눔고딕"/>
                <a:ea typeface="나눔고딕"/>
                <a:cs typeface="나눔고딕"/>
              </a:rPr>
              <a:t>모금가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18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61442" name="Picture 2" descr="Image result for fundraising trai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536" y="1792480"/>
            <a:ext cx="6719413" cy="415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668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책의 활용법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_2.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신진 </a:t>
            </a:r>
            <a:r>
              <a:rPr lang="ko-KR" altLang="en-US" sz="2000" b="1" dirty="0" err="1" smtClean="0">
                <a:latin typeface="나눔고딕"/>
                <a:ea typeface="나눔고딕"/>
                <a:cs typeface="나눔고딕"/>
              </a:rPr>
              <a:t>모금가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&amp;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모금조직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이사회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)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19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73730" name="Picture 2" descr="http://filmhubwales.org/sites/default/files/styles/content/public/Fundraising.png?itok=nbgSnUZ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91" y="2018805"/>
            <a:ext cx="8035909" cy="3689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3358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5</a:t>
            </a:r>
            <a:r>
              <a:rPr lang="en-US" sz="2000" b="1" baseline="30000" dirty="0" smtClean="0">
                <a:latin typeface="나눔고딕"/>
                <a:ea typeface="나눔고딕"/>
                <a:cs typeface="나눔고딕"/>
              </a:rPr>
              <a:t>th</a:t>
            </a:r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에서 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7</a:t>
            </a:r>
            <a:r>
              <a:rPr lang="en-US" altLang="ko-KR" sz="2000" b="1" baseline="30000" dirty="0" smtClean="0">
                <a:latin typeface="나눔고딕"/>
                <a:ea typeface="나눔고딕"/>
                <a:cs typeface="나눔고딕"/>
              </a:rPr>
              <a:t>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로 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2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6" name="그림 5" descr="다운로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2" y="1991591"/>
            <a:ext cx="3128283" cy="3329182"/>
          </a:xfrm>
          <a:prstGeom prst="rect">
            <a:avLst/>
          </a:prstGeom>
        </p:spPr>
      </p:pic>
      <p:pic>
        <p:nvPicPr>
          <p:cNvPr id="9" name="그림 8" descr="4권표지.JPG"/>
          <p:cNvPicPr>
            <a:picLocks noChangeAspect="1"/>
          </p:cNvPicPr>
          <p:nvPr/>
        </p:nvPicPr>
        <p:blipFill>
          <a:blip r:embed="rId4"/>
          <a:srcRect t="2597" b="2165"/>
          <a:stretch>
            <a:fillRect/>
          </a:stretch>
        </p:blipFill>
        <p:spPr>
          <a:xfrm>
            <a:off x="5849205" y="1991591"/>
            <a:ext cx="2215511" cy="3372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직선 화살표 연결선 10"/>
          <p:cNvCxnSpPr/>
          <p:nvPr/>
        </p:nvCxnSpPr>
        <p:spPr>
          <a:xfrm>
            <a:off x="4310743" y="3728852"/>
            <a:ext cx="878774" cy="0"/>
          </a:xfrm>
          <a:prstGeom prst="straightConnector1">
            <a:avLst/>
          </a:prstGeom>
          <a:ln w="1206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73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책의 활용법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_3.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필요할 때 쓰는 사전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20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74754" name="Picture 2" descr="Image result for 책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299" y="1610446"/>
            <a:ext cx="5828282" cy="4338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73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도움요청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err="1" smtClean="0">
                <a:latin typeface="나눔고딕"/>
                <a:ea typeface="나눔고딕"/>
                <a:cs typeface="나눔고딕"/>
              </a:rPr>
              <a:t>온라인콘텐츠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 번역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21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266" y="1536492"/>
            <a:ext cx="6660590" cy="455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137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</a:t>
            </a:r>
            <a:r>
              <a:rPr lang="en-US" sz="2000" b="1" baseline="30000" dirty="0" smtClean="0">
                <a:latin typeface="나눔고딕"/>
                <a:ea typeface="나눔고딕"/>
                <a:cs typeface="나눔고딕"/>
              </a:rPr>
              <a:t>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 특징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3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3174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922" y="2498468"/>
            <a:ext cx="5723906" cy="3815937"/>
          </a:xfrm>
          <a:prstGeom prst="rect">
            <a:avLst/>
          </a:prstGeom>
          <a:noFill/>
        </p:spPr>
      </p:pic>
      <p:pic>
        <p:nvPicPr>
          <p:cNvPr id="31750" name="Picture 6" descr="Image result for 크라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672" y="1892197"/>
            <a:ext cx="32385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137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</a:t>
            </a:r>
            <a:r>
              <a:rPr lang="en-US" sz="2000" b="1" baseline="30000" dirty="0" smtClean="0">
                <a:latin typeface="나눔고딕"/>
                <a:ea typeface="나눔고딕"/>
                <a:cs typeface="나눔고딕"/>
              </a:rPr>
              <a:t>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 특징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4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60420" name="Picture 4" descr="Image result for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91" y="3638324"/>
            <a:ext cx="5139997" cy="26899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03913" y="1567417"/>
            <a:ext cx="2327563" cy="114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err="1" smtClean="0"/>
              <a:t>챕터</a:t>
            </a:r>
            <a:r>
              <a:rPr lang="ko-KR" altLang="en-US" sz="2400" dirty="0" smtClean="0"/>
              <a:t> 말미의 온라인 </a:t>
            </a:r>
            <a:r>
              <a:rPr lang="ko-KR" altLang="en-US" sz="2400" dirty="0" err="1" smtClean="0"/>
              <a:t>컨텐츠</a:t>
            </a:r>
            <a:endParaRPr lang="ko-KR" altLang="en-US" sz="2400" dirty="0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6020783" y="1496166"/>
            <a:ext cx="2185059" cy="1258863"/>
          </a:xfrm>
          <a:prstGeom prst="wedgeRoundRectCallou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422" name="Picture 6" descr="https://static1.squarespace.com/static/50d41928e4b097d6748b0046/t/57478d0ed51cd4458a79188d/1464307092537/?format=300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501" y="2980655"/>
            <a:ext cx="2324100" cy="3333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6895" y="1822308"/>
            <a:ext cx="5139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hlinkClick r:id="rId5"/>
              </a:rPr>
              <a:t>http://www.kleinandroth.com</a:t>
            </a:r>
            <a:r>
              <a:rPr lang="en-US" altLang="ko-KR" dirty="0" smtClean="0">
                <a:hlinkClick r:id="rId5"/>
              </a:rPr>
              <a:t>/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6"/>
              </a:rPr>
              <a:t>kim@kleinandroth.com</a:t>
            </a:r>
            <a:endParaRPr lang="en-US" altLang="ko-KR" dirty="0" smtClean="0"/>
          </a:p>
          <a:p>
            <a:pPr algn="ctr"/>
            <a:r>
              <a:rPr lang="en-US" altLang="ko-KR" dirty="0" smtClean="0">
                <a:hlinkClick r:id="rId5"/>
              </a:rPr>
              <a:t>http://www.kleinandroth.com</a:t>
            </a:r>
            <a:r>
              <a:rPr lang="en-US" altLang="ko-KR" dirty="0" smtClean="0">
                <a:hlinkClick r:id="rId5"/>
              </a:rPr>
              <a:t>/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4" name="구름 모양 설명선 13"/>
          <p:cNvSpPr/>
          <p:nvPr/>
        </p:nvSpPr>
        <p:spPr>
          <a:xfrm>
            <a:off x="406895" y="1270541"/>
            <a:ext cx="5139997" cy="2142158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587518"/>
            <a:ext cx="34913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FF3300"/>
                </a:solidFill>
              </a:rPr>
              <a:t>모금 전체를 조망</a:t>
            </a:r>
            <a:endParaRPr lang="en-US" altLang="ko-KR" sz="3200" dirty="0" smtClean="0">
              <a:solidFill>
                <a:srgbClr val="FF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06600"/>
                </a:solidFill>
              </a:rPr>
              <a:t>사전</a:t>
            </a:r>
            <a:endParaRPr lang="en-US" altLang="ko-KR" sz="3200" dirty="0" smtClean="0">
              <a:solidFill>
                <a:srgbClr val="00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CC00FF"/>
                </a:solidFill>
              </a:rPr>
              <a:t>교과서</a:t>
            </a:r>
            <a:endParaRPr lang="en-US" altLang="ko-KR" sz="3200" dirty="0" smtClean="0">
              <a:solidFill>
                <a:srgbClr val="CC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033CC"/>
                </a:solidFill>
              </a:rPr>
              <a:t>옆에 두고 필요할 때 꺼내 읽는 책</a:t>
            </a:r>
            <a:endParaRPr lang="en-US" altLang="ko-KR" sz="3200" dirty="0" smtClean="0">
              <a:solidFill>
                <a:srgbClr val="0033CC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3600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5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덧셈 기호 5"/>
          <p:cNvSpPr/>
          <p:nvPr/>
        </p:nvSpPr>
        <p:spPr>
          <a:xfrm>
            <a:off x="3633860" y="2666010"/>
            <a:ext cx="1401289" cy="1460665"/>
          </a:xfrm>
          <a:prstGeom prst="mathPlus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35149" y="2803236"/>
            <a:ext cx="3431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CC00CC"/>
                </a:solidFill>
              </a:rPr>
              <a:t>통합된 </a:t>
            </a:r>
            <a:endParaRPr lang="en-US" altLang="ko-KR" sz="4000" dirty="0" smtClean="0">
              <a:solidFill>
                <a:srgbClr val="CC00CC"/>
              </a:solidFill>
            </a:endParaRPr>
          </a:p>
          <a:p>
            <a:pPr algn="ctr"/>
            <a:r>
              <a:rPr lang="ko-KR" altLang="en-US" sz="4000" dirty="0" smtClean="0">
                <a:solidFill>
                  <a:srgbClr val="CC00CC"/>
                </a:solidFill>
              </a:rPr>
              <a:t>정보</a:t>
            </a:r>
            <a:endParaRPr lang="ko-KR" altLang="en-US" sz="4000" dirty="0">
              <a:solidFill>
                <a:srgbClr val="CC00CC"/>
              </a:solidFill>
            </a:endParaRPr>
          </a:p>
        </p:txBody>
      </p:sp>
      <p:sp>
        <p:nvSpPr>
          <p:cNvPr id="9" name="폭발 2 8"/>
          <p:cNvSpPr/>
          <p:nvPr/>
        </p:nvSpPr>
        <p:spPr>
          <a:xfrm>
            <a:off x="4678886" y="1401289"/>
            <a:ext cx="4465121" cy="4025477"/>
          </a:xfrm>
          <a:prstGeom prst="irregularSeal2">
            <a:avLst/>
          </a:prstGeom>
          <a:noFill/>
          <a:ln w="38100">
            <a:solidFill>
              <a:srgbClr val="33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통합된 정보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05424"/>
            <a:ext cx="82377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부   새로운 것과 낡은 것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부   요청하라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감사를 표하라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또 다시 요청하라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부   기부자 확보 및 유지 전략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부   작은 기부에서 큰 기부로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현재 기부자 초대하기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부   고액 모금을 위한 캠페인 전략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부   예산과 계획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부   모금관리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부   당신이 바로 </a:t>
            </a:r>
            <a:r>
              <a:rPr lang="ko-KR" altLang="en-US" sz="2000" dirty="0" err="1" smtClean="0"/>
              <a:t>모금가다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제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부   특수 환경에서 모금하기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6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통합된 정보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86300"/>
            <a:ext cx="82377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부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새로운 것과 낡은 것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단체의 사업을 지속하는 데 필요한 자원을 어떻게 마련해야만 하는지에 대한 자신의 신념과 믿음은 </a:t>
            </a:r>
            <a:r>
              <a:rPr lang="ko-KR" altLang="en-US" sz="2400" dirty="0" err="1" smtClean="0"/>
              <a:t>무엇일까하는</a:t>
            </a:r>
            <a:r>
              <a:rPr lang="ko-KR" altLang="en-US" sz="2400" dirty="0" smtClean="0"/>
              <a:t> 물음에 대한 질문과 답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   2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모금에도 철학이 필요해</a:t>
            </a:r>
            <a:r>
              <a:rPr lang="en-US" altLang="ko-KR" sz="2400" dirty="0" smtClean="0"/>
              <a:t>”</a:t>
            </a:r>
          </a:p>
          <a:p>
            <a:pPr algn="ctr"/>
            <a:r>
              <a:rPr lang="en-US" altLang="ko-KR" sz="2400" dirty="0" smtClean="0"/>
              <a:t>“…</a:t>
            </a:r>
            <a:r>
              <a:rPr lang="ko-KR" altLang="en-US" sz="2400" dirty="0" smtClean="0"/>
              <a:t>어떤 유형의 모금이 단체의 사명에 가장 적합한지를 생각할 것이고 이와 동시에 가장 수월하게 관리할 수 있는 유형의 모금이 무엇인지</a:t>
            </a:r>
            <a:r>
              <a:rPr lang="en-US" altLang="ko-KR" sz="2400" dirty="0" smtClean="0"/>
              <a:t>…”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7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새롭게 강화된 내용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86300"/>
            <a:ext cx="8237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부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요청하라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감사를 표하라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그리고 또 다시 요청하라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여러분이 이 책을 계속해서 읽을 시간이 없다면 감사에 대해 언급한 장만 읽어라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모금의 성공 비결은 누군가에게 무턱대고 기부금을 요청하는 것이 아니라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요청할 예상 후보에 대해 미리 알아보는 것에 있다</a:t>
            </a:r>
            <a:r>
              <a:rPr lang="en-US" altLang="ko-KR" sz="2400" dirty="0" smtClean="0"/>
              <a:t>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8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407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나눔고딕"/>
                <a:ea typeface="나눔고딕"/>
                <a:cs typeface="나눔고딕"/>
              </a:rPr>
              <a:t>7th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의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특징</a:t>
            </a:r>
            <a:r>
              <a:rPr lang="en-US" altLang="ko-KR" sz="2000" b="1" dirty="0" smtClean="0">
                <a:latin typeface="나눔고딕"/>
                <a:ea typeface="나눔고딕"/>
                <a:cs typeface="나눔고딕"/>
              </a:rPr>
              <a:t>_</a:t>
            </a: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새롭게 강화된 내용</a:t>
            </a:r>
            <a:endParaRPr 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6" y="1686300"/>
            <a:ext cx="82377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제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부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요청하라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감사를 표하라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그리고 또 다시 요청하라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여러분이 이 책을 계속해서 읽을 시간이 없다면 감사에 대해 언급한 장만 읽어라</a:t>
            </a:r>
            <a:r>
              <a:rPr lang="en-US" altLang="ko-KR" sz="2400" dirty="0" smtClean="0"/>
              <a:t>”</a:t>
            </a:r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모금의 성공 비결은 누군가에게 무턱대고 기부금을 요청하는 것이 아니라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요청할 예상 후보에 대해 미리 알아보는 것에 있다</a:t>
            </a:r>
            <a:r>
              <a:rPr lang="en-US" altLang="ko-KR" sz="2400" dirty="0" smtClean="0"/>
              <a:t>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5949280"/>
            <a:ext cx="2133600" cy="365125"/>
          </a:xfrm>
        </p:spPr>
        <p:txBody>
          <a:bodyPr/>
          <a:lstStyle/>
          <a:p>
            <a:fld id="{F7D2A015-FB2E-B348-8BD0-97FBA1702B07}" type="slidenum">
              <a:rPr lang="en-US" sz="1400" b="1" smtClean="0">
                <a:solidFill>
                  <a:srgbClr val="F79646">
                    <a:lumMod val="75000"/>
                  </a:srgbClr>
                </a:solidFill>
              </a:rPr>
              <a:pPr/>
              <a:t>9</a:t>
            </a:fld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906</Words>
  <Application>Microsoft Office PowerPoint</Application>
  <PresentationFormat>화면 슬라이드 쇼(4:3)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Fish03</dc:creator>
  <cp:lastModifiedBy>user</cp:lastModifiedBy>
  <cp:revision>48</cp:revision>
  <cp:lastPrinted>2015-07-08T04:30:51Z</cp:lastPrinted>
  <dcterms:created xsi:type="dcterms:W3CDTF">2015-07-08T04:29:36Z</dcterms:created>
  <dcterms:modified xsi:type="dcterms:W3CDTF">2017-09-28T01:44:25Z</dcterms:modified>
</cp:coreProperties>
</file>