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35" r:id="rId2"/>
    <p:sldId id="288" r:id="rId3"/>
    <p:sldId id="337" r:id="rId4"/>
    <p:sldId id="303" r:id="rId5"/>
    <p:sldId id="307" r:id="rId6"/>
    <p:sldId id="308" r:id="rId7"/>
    <p:sldId id="311" r:id="rId8"/>
    <p:sldId id="312" r:id="rId9"/>
    <p:sldId id="313" r:id="rId10"/>
    <p:sldId id="328" r:id="rId11"/>
    <p:sldId id="314" r:id="rId12"/>
    <p:sldId id="315" r:id="rId13"/>
    <p:sldId id="316" r:id="rId14"/>
    <p:sldId id="329" r:id="rId15"/>
    <p:sldId id="317" r:id="rId16"/>
    <p:sldId id="318" r:id="rId17"/>
    <p:sldId id="319" r:id="rId18"/>
    <p:sldId id="320" r:id="rId19"/>
    <p:sldId id="331" r:id="rId20"/>
    <p:sldId id="321" r:id="rId21"/>
    <p:sldId id="322" r:id="rId22"/>
    <p:sldId id="324" r:id="rId23"/>
    <p:sldId id="323" r:id="rId24"/>
    <p:sldId id="325" r:id="rId25"/>
    <p:sldId id="326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A93C"/>
    <a:srgbClr val="FF9933"/>
    <a:srgbClr val="FF9900"/>
    <a:srgbClr val="F4A1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28CB1-010C-4166-B17B-A73630BAE3A9}" type="datetimeFigureOut">
              <a:rPr lang="ko-KR" altLang="en-US" smtClean="0"/>
              <a:pPr/>
              <a:t>2017-11-15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63A3B-4023-402C-B4A7-76A5D971E0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2795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21366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9487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81056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8687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19180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04049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0074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8186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63699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8972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9107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032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59175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0657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4173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49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06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62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9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50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01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5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362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5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5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26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7907" y="1746971"/>
            <a:ext cx="73236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4A100"/>
                </a:solidFill>
                <a:latin typeface="HY헤드라인M" pitchFamily="18" charset="-127"/>
                <a:ea typeface="HY헤드라인M" pitchFamily="18" charset="-127"/>
              </a:rPr>
              <a:t>한국비영리 조직에 관한 거버넌스</a:t>
            </a:r>
            <a:r>
              <a:rPr lang="en-US" altLang="ko-KR" sz="3600" dirty="0" smtClean="0">
                <a:solidFill>
                  <a:srgbClr val="F4A100"/>
                </a:solidFill>
                <a:latin typeface="HY헤드라인M" pitchFamily="18" charset="-127"/>
                <a:ea typeface="HY헤드라인M" pitchFamily="18" charset="-127"/>
              </a:rPr>
              <a:t> :</a:t>
            </a:r>
          </a:p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rgbClr val="F4A100"/>
                </a:solidFill>
                <a:latin typeface="HY헤드라인M" pitchFamily="18" charset="-127"/>
                <a:ea typeface="HY헤드라인M" pitchFamily="18" charset="-127"/>
              </a:rPr>
              <a:t>공정성</a:t>
            </a:r>
            <a:r>
              <a:rPr lang="en-US" altLang="ko-KR" sz="3600" dirty="0" smtClean="0">
                <a:solidFill>
                  <a:srgbClr val="F4A1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 smtClean="0">
                <a:solidFill>
                  <a:srgbClr val="F4A100"/>
                </a:solidFill>
                <a:latin typeface="HY헤드라인M" pitchFamily="18" charset="-127"/>
                <a:ea typeface="HY헤드라인M" pitchFamily="18" charset="-127"/>
              </a:rPr>
              <a:t>투명성</a:t>
            </a:r>
            <a:r>
              <a:rPr lang="en-US" altLang="ko-KR" sz="3600" dirty="0" smtClean="0">
                <a:solidFill>
                  <a:srgbClr val="F4A1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 smtClean="0">
                <a:solidFill>
                  <a:srgbClr val="F4A100"/>
                </a:solidFill>
                <a:latin typeface="HY헤드라인M" pitchFamily="18" charset="-127"/>
                <a:ea typeface="HY헤드라인M" pitchFamily="18" charset="-127"/>
              </a:rPr>
              <a:t>효율성</a:t>
            </a:r>
            <a:endParaRPr lang="en-US" altLang="ko-KR" sz="3600" dirty="0" smtClean="0">
              <a:solidFill>
                <a:srgbClr val="F4A1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기조강연</a:t>
            </a:r>
            <a:endParaRPr lang="en-US" altLang="ko-KR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한국글로벌사회봉사연구소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소장 박종삼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88" y="6143725"/>
            <a:ext cx="1154839" cy="2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867" y="2226733"/>
            <a:ext cx="7323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비영리조직</a:t>
            </a:r>
            <a:endParaRPr lang="en-US" altLang="ko-KR" sz="4400" b="1" dirty="0" smtClean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거버넌스</a:t>
            </a:r>
            <a:endParaRPr lang="en-US" altLang="ko-KR" sz="4400" b="1" dirty="0" smtClean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40" y="6143725"/>
            <a:ext cx="1154839" cy="2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967" y="354014"/>
            <a:ext cx="611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개념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68851"/>
            <a:ext cx="72392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96287" y="1688927"/>
            <a:ext cx="7811438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정부와 시장의 사회적 거버넌스의 영역에서 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정경유착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’, ‘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엘리트 카르텔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 같은 권력이 중심이 된 부패한 사회악을 감시해야 하는 시민사회의 거버넌스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05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사회적 행동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(Social Action)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거버넌스활동을 가능하게 하도록 시민사회를 조직하고 활동무대 설정과 직접 참여 가능하게 지원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</a:pPr>
            <a:endParaRPr lang="en-US" altLang="ko-KR" sz="105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800100" lvl="1" indent="-342900">
              <a:lnSpc>
                <a:spcPct val="150000"/>
              </a:lnSpc>
            </a:pPr>
            <a:r>
              <a:rPr lang="ko-KR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비영리단체의 모금활동은 우리사회의 </a:t>
            </a:r>
            <a:r>
              <a:rPr lang="ko-KR" altLang="en-US" sz="2000" b="1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요보호대상자들을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위한 서비스 제공이 끝이 아닌 정부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시장과 함께 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000" b="1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요보호대상자들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위한 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사회적 </a:t>
            </a:r>
            <a:r>
              <a:rPr lang="ko-KR" altLang="en-US" sz="2000" b="1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안전망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구축하는 계기</a:t>
            </a:r>
            <a:endParaRPr lang="en-US" altLang="ko-KR" sz="20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967" y="347433"/>
            <a:ext cx="611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비영리조직 거버넌스 문제점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68851"/>
            <a:ext cx="72392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26067" y="1755182"/>
            <a:ext cx="76816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이해당사자간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후원자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자원봉사자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시장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정부 등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사회적 자산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(Social Capital)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공공성과 공익성에 관한 투명한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소통 부재 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 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사적 목적을 유용하는 등 범죄행위로 연결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약속된 모금 목적을 효율적으로 수행하여 긍정적 변화 초래했다는 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효율성 소통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되지 않고 있음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967" y="264971"/>
            <a:ext cx="802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모금과 서비스 제공과 관련한 거버넌스의 문제점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68851"/>
            <a:ext cx="72392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26067" y="1513091"/>
            <a:ext cx="7676736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후원자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후원기관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단체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정부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시장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시민사회 간의 문제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 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NGO, NPO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들과의 문제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 조직운영 안에서 나타나는 조직운영에 관한 문제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서비스를 받고 있는 수혜자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수혜기관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들과의 문제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1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800100" lvl="1" indent="-342900">
              <a:lnSpc>
                <a:spcPct val="150000"/>
              </a:lnSpc>
            </a:pPr>
            <a:r>
              <a:rPr lang="ko-KR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NGO, NPO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정체성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비전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소명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목적설정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정책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전략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투명성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사회적 </a:t>
            </a:r>
            <a:r>
              <a:rPr lang="ko-KR" altLang="en-US" sz="2000" b="1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책무성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등 조직경영과 관련된 거버넌스의 문제</a:t>
            </a:r>
            <a:endParaRPr lang="en-US" altLang="ko-KR" sz="20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800100" lvl="1" indent="-342900">
              <a:lnSpc>
                <a:spcPct val="150000"/>
              </a:lnSpc>
            </a:pP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 Micro, Mezzo, Macro 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거버넌스의 틀 안에서 공정하고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투명하고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효율적인 소통을 해야 함 </a:t>
            </a:r>
            <a:endParaRPr lang="en-US" altLang="ko-KR" sz="20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867" y="2226733"/>
            <a:ext cx="73236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비영리조직 </a:t>
            </a:r>
            <a:endParaRPr lang="en-US" altLang="ko-KR" sz="4400" b="1" dirty="0" smtClean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4400" b="1" dirty="0" err="1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거버넌스</a:t>
            </a:r>
            <a:endParaRPr lang="en-US" altLang="ko-KR" sz="4400" b="1" dirty="0" smtClean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40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40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공정성</a:t>
            </a:r>
            <a:r>
              <a:rPr lang="en-US" altLang="ko-KR" sz="40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40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투명성</a:t>
            </a:r>
            <a:r>
              <a:rPr lang="en-US" altLang="ko-KR" sz="40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40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효율성</a:t>
            </a:r>
            <a:r>
              <a:rPr lang="en-US" altLang="ko-KR" sz="40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328" y="342116"/>
            <a:ext cx="838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공정성</a:t>
            </a:r>
            <a:r>
              <a:rPr lang="en-US" altLang="ko-KR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, </a:t>
            </a:r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투명성</a:t>
            </a:r>
            <a:r>
              <a:rPr lang="en-US" altLang="ko-KR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, </a:t>
            </a:r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효율성 확보를 위해 고려해야 할 점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68851"/>
            <a:ext cx="72392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26067" y="1718733"/>
            <a:ext cx="77313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당신들이 후원에 참여하라고 하는 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사람의 이야기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각본은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어떤 것인지 설명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해주십시오 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(Script)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2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그런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프로젝트를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어디서 할 것인지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대상자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대상지역을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분명히 설명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 주십시오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(Stage)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2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제시한 이야기와 사업에서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만족할 만한 결과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약속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해주십시오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(Service)</a:t>
            </a: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699" y="293409"/>
            <a:ext cx="611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Script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68851"/>
            <a:ext cx="72392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7867" y="2361423"/>
            <a:ext cx="8519859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200000"/>
              </a:lnSpc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공정성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투명성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효과성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등의 거버넌스 맥락에서 각본작성 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algn="ctr">
              <a:lnSpc>
                <a:spcPct val="200000"/>
              </a:lnSpc>
            </a:pP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400" b="1" u="sng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생명의</a:t>
            </a:r>
            <a:r>
              <a:rPr lang="en-US" altLang="ko-KR" sz="2400" b="1" u="sng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b="1" u="sng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거버넌스</a:t>
            </a:r>
            <a:r>
              <a:rPr lang="en-US" altLang="ko-KR" sz="2400" b="1" u="sng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u="sng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인도주의적 거버넌스</a:t>
            </a:r>
            <a:r>
              <a:rPr lang="en-US" altLang="ko-KR" sz="2400" b="1" u="sng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u="sng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비영리적 </a:t>
            </a:r>
            <a:r>
              <a:rPr lang="ko-KR" altLang="en-US" sz="2400" b="1" u="sng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거버넌스</a:t>
            </a:r>
            <a:r>
              <a:rPr lang="ko-KR" altLang="en-US" sz="2400" b="1" u="sng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400" b="1" u="sng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</a:p>
          <a:p>
            <a:pPr marL="342900" indent="-342900" algn="ctr">
              <a:lnSpc>
                <a:spcPct val="200000"/>
              </a:lnSpc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창출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699" y="251350"/>
            <a:ext cx="611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Stage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68851"/>
            <a:ext cx="72392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11390" y="1648676"/>
            <a:ext cx="8202304" cy="4674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사업의 비전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사명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목적 등을 내포한 각본을 실현할 수 있는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구체적 활동영역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종류 등을 결정하는 조직의 핵심과제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endParaRPr lang="en-US" altLang="ko-KR" sz="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사회의 양심을 대변하여 사회정의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사회윤리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인도주의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공익주의의 가치와 이념을 실현하는 봉사현장 선택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05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사회적 자본을 형성하기 위해 정부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시장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시민사회와 함께 소통하며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파트너십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및 네트워킹 형성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 지도자 계층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회장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간부진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본부장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팀장 등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 직원들의 참여요청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비영리조직 이사회의 주된 업무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699" y="238996"/>
            <a:ext cx="611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Service 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68851"/>
            <a:ext cx="72392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26067" y="1352218"/>
            <a:ext cx="7681659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 조직의 이사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지도자 층들은 전문적 소통의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social skill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구비해야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</a:pPr>
            <a:endParaRPr lang="en-US" altLang="ko-KR" sz="9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거버넌스의 관계망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직원들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정체성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비전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소명 등 일치 필요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9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모금활동에 관계된 모든 분야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요인들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정부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시장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시민사회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후원자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및 단체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직원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이사회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종교기관 등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 효율적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생산적인  소통을 할 수 있는 능력을 갖추는 과제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9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훈련방향 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Communication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Governance</a:t>
            </a:r>
          </a:p>
          <a:p>
            <a:pPr marL="342900" indent="-342900"/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Partnership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Governance</a:t>
            </a:r>
          </a:p>
          <a:p>
            <a:pPr marL="342900" indent="-342900"/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Networking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Governance</a:t>
            </a:r>
          </a:p>
          <a:p>
            <a:pPr marL="342900" indent="-342900"/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Social capital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867" y="2226733"/>
            <a:ext cx="7323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비영리조직</a:t>
            </a:r>
            <a:endParaRPr lang="en-US" altLang="ko-KR" sz="4400" b="1" dirty="0" smtClean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운영과 이사회 거버넌스</a:t>
            </a:r>
            <a:endParaRPr lang="en-US" altLang="ko-KR" sz="4400" b="1" dirty="0" smtClean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867" y="2226733"/>
            <a:ext cx="7323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서론</a:t>
            </a:r>
            <a:endParaRPr lang="en-US" altLang="ko-KR" sz="4400" b="1" dirty="0" smtClean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거버넌스의 시작</a:t>
            </a:r>
            <a:endParaRPr lang="en-US" sz="2400" dirty="0" smtClean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88" y="6143725"/>
            <a:ext cx="1154839" cy="2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967" y="297357"/>
            <a:ext cx="785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비영리조직운영과 이사회의 거버넌스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68851"/>
            <a:ext cx="72392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26067" y="1578489"/>
            <a:ext cx="7811951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 조직의 이사회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이사들의 모금활동이 </a:t>
            </a:r>
            <a:r>
              <a:rPr lang="ko-KR" altLang="en-US" sz="20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사회자산의 감독기능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은 물론 성공적인 모금활동이 진행될 수 있도록 비영리조직의 </a:t>
            </a:r>
            <a:r>
              <a:rPr lang="ko-KR" altLang="en-US" sz="20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모금기능의 증진을 위한 조직의 분위기를 조성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하는 일도 이사회의 거버넌스 영역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</a:pPr>
            <a:endParaRPr lang="en-US" altLang="ko-KR" sz="1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이사회와 비영리 조직의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CEO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관계는 매우 중요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이사들은 정보가 제한되어 거버넌스의 중요한 기능인 이사결정에 조직의 실제사정에 대한 충분한 이해가 없음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967" y="184612"/>
            <a:ext cx="6117138" cy="6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 조직 이사회 거버넌스 범주</a:t>
            </a:r>
            <a:endParaRPr lang="en-US" altLang="ko-KR" sz="28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68851"/>
            <a:ext cx="72392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30616" y="1571929"/>
            <a:ext cx="6891866" cy="445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정체성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(Identity)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비전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(Vision)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미션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(Mission)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목표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(Goals)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정책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(Policy)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전략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(Strategies)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투명성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(Transparency)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b="1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책무성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(Accountability)</a:t>
            </a: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867" y="2663469"/>
            <a:ext cx="7323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결론</a:t>
            </a:r>
            <a:endParaRPr lang="en-US" altLang="ko-KR" sz="4400" b="1" dirty="0" smtClean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6993" y="316499"/>
            <a:ext cx="611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거버넌스에</a:t>
            </a:r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 관한 새로운 이해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68851"/>
            <a:ext cx="72392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26067" y="1745459"/>
            <a:ext cx="76816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지배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통제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감시 등의 소극적 접근에서 벗어나 생산성을 높이는 교육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훈련과 좋은 노동환경 제공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모금담당자들에게 필요한 교육과 훈련을 통한 업무능력의 강화도 정책적 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governance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차원에서 강조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587" y="148772"/>
            <a:ext cx="7793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+mn-ea"/>
                <a:cs typeface="나눔고딕"/>
              </a:rPr>
              <a:t>비영리조직 거버넌스 산출결과 </a:t>
            </a:r>
            <a:r>
              <a:rPr lang="en-US" altLang="ko-KR" sz="2800" b="1" dirty="0" smtClean="0">
                <a:latin typeface="+mn-ea"/>
                <a:cs typeface="나눔고딕"/>
              </a:rPr>
              <a:t>: </a:t>
            </a:r>
          </a:p>
          <a:p>
            <a:r>
              <a:rPr lang="en-US" altLang="ko-KR" sz="2400" b="1" dirty="0" smtClean="0">
                <a:latin typeface="+mn-ea"/>
                <a:cs typeface="나눔고딕"/>
              </a:rPr>
              <a:t>Motivation-Capacity-Opportunity</a:t>
            </a:r>
            <a:endParaRPr lang="en-US" altLang="ko-KR" sz="2400" b="1" dirty="0">
              <a:latin typeface="+mn-ea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68851"/>
            <a:ext cx="72392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26067" y="1688334"/>
            <a:ext cx="76816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 조직의 정체성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비전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소명 등에 입각한 강한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인도주의적 사회봉사의 동기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(Motivation)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유발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시키는 거버넌스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 조직의 이념 목적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프로그램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 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모금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등에 대한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인도주의적 동기를 실천할 수 있는 능력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(Capacity)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배양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시키는 거버넌스의 기능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비영리조직의 강한 동기와 무장된 능력을 갖고 사회의 그늘진 곳을 찾아가 봉사할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봉사의 기회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(Opportunity)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창출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하는 기능을 수행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967" y="125601"/>
            <a:ext cx="68537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비영리 조직활동의 쇄신적 방향 </a:t>
            </a:r>
            <a:r>
              <a:rPr lang="en-US" altLang="ko-KR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: </a:t>
            </a:r>
            <a:br>
              <a:rPr lang="en-US" altLang="ko-KR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</a:b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제주도 </a:t>
            </a:r>
            <a:r>
              <a:rPr lang="ko-KR" altLang="en-US" sz="2400" b="1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올레길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 건설 원칙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68851"/>
            <a:ext cx="72392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26067" y="1801286"/>
            <a:ext cx="71348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b="1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필요없이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구부러져 있는 길은 바르게 고쳐라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끊어져 있는 길은 다시 연결하라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너무 넓거나 좁은 길은 걷기에 편리하게 고쳐라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흙 속에 묻혀져 있는 길은 다시 찾아서 사용하라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아직 없는 길은 새로 만들어 사용하라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1" y="2263778"/>
            <a:ext cx="2428875" cy="16478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20374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369412"/>
            <a:ext cx="487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거버넌스의 시작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2529" y="1390365"/>
            <a:ext cx="77001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 latinLnBrk="1"/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국가 기능 수행의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 요소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정부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시장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시민사회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/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/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복지국가의 역사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/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>
              <a:buAutoNum type="arabicParenR"/>
            </a:pP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1970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  초반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복지국가의 황금기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>
              <a:buAutoNum type="arabicParenR"/>
            </a:pP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>
              <a:buAutoNum type="arabicParenR"/>
            </a:pP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1973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서구의 유가파동으로 인한 복지국가의 재정위기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정당성 위기론 → 복지파산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정부실패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시장실패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>
              <a:buAutoNum type="arabicParenR"/>
            </a:pP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>
              <a:buAutoNum type="arabicParenR"/>
            </a:pP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1980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정치적 이유로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복지국가건설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추진하였으나 실패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/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800100" lvl="1" indent="-342900" fontAlgn="base" latinLnBrk="1"/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 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정부의 복지기능을 지방정부나 사회의 다른 영역으로 이전하려는 시도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800100" lvl="1" indent="-342900" fontAlgn="base" latinLnBrk="1"/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800100" lvl="1" indent="-342900" fontAlgn="base" latinLnBrk="1"/>
            <a:r>
              <a:rPr lang="ko-KR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2000" b="1" u="sng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시장과 시민사회를 포함한 새로운 정부기능을 추구하는 과정에서 등장한 개념 </a:t>
            </a:r>
            <a:r>
              <a:rPr lang="en-US" altLang="ko-KR" sz="2000" b="1" u="sng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 </a:t>
            </a:r>
            <a:r>
              <a:rPr lang="ko-KR" altLang="en-US" sz="2000" b="1" u="sng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거버넌스</a:t>
            </a:r>
            <a:r>
              <a:rPr lang="en-US" altLang="ko-KR" sz="2000" b="1" u="sng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456" y="342116"/>
            <a:ext cx="819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시민사회 비영리조직운영에서 거버넌스의 맥락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048" y="1421143"/>
            <a:ext cx="802487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 latinLnBrk="1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복지다원주의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(Welfare Pluralism)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또는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복지혼합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(Welfare Mix) </a:t>
            </a:r>
          </a:p>
          <a:p>
            <a:pPr marL="342900" indent="-342900" fontAlgn="base" latinLnBrk="1">
              <a:lnSpc>
                <a:spcPct val="150000"/>
              </a:lnSpc>
            </a:pP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공급주체가 국가중심에서 다양화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예시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지방정부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민간등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marL="342900" indent="-342900" fontAlgn="base" latinLnBrk="1"/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/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 거버넌스 이행을 위해 필요요소</a:t>
            </a:r>
            <a:endParaRPr lang="en-US" altLang="ko-KR" sz="2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800100" lvl="1" indent="-342900" fontAlgn="base" latinLnBrk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효율성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효과성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경제시장의 가치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</a:p>
          <a:p>
            <a:pPr marL="800100" lvl="1" indent="-342900" fontAlgn="base" latinLnBrk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공정성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공공성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정의성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공익성 등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</a:p>
          <a:p>
            <a:pPr marL="800100" lvl="1" indent="-342900" fontAlgn="base" latinLnBrk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투명성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/>
            <a:endParaRPr lang="en-US" altLang="ko-KR" sz="2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/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2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복지거버넌스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형성의 공동과제 </a:t>
            </a:r>
            <a:endParaRPr lang="en-US" altLang="ko-KR" sz="2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>
              <a:lnSpc>
                <a:spcPct val="150000"/>
              </a:lnSpc>
            </a:pP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1)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정부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시장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민간사회의 다양한 복지자원을 적극적 협력개발 활용 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>
              <a:lnSpc>
                <a:spcPct val="150000"/>
              </a:lnSpc>
            </a:pP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2)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공동협력 및 공동책임을 담보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867" y="2226733"/>
            <a:ext cx="7323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본론</a:t>
            </a:r>
            <a:endParaRPr lang="en-US" altLang="ko-KR" sz="4400" b="1" dirty="0" smtClean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 조직운영과 거버넌스</a:t>
            </a:r>
            <a:endParaRPr lang="en-US" altLang="en-US" sz="4400" b="1" dirty="0" smtClean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40" y="6157373"/>
            <a:ext cx="1154839" cy="2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8881" y="355764"/>
            <a:ext cx="611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개념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881" y="1747379"/>
            <a:ext cx="789122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키를 조정한다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’(Steer, pilot 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등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  <a:r>
              <a:rPr lang="ko-KR" altLang="en-US" sz="2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헬라어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kuberman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2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altLang="ko-KR" sz="16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철학자 </a:t>
            </a:r>
            <a:r>
              <a:rPr lang="en-US" altLang="ko-KR" sz="2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Platon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‘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통치체계의 설계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 거버넌스 개념 정립</a:t>
            </a:r>
            <a:endParaRPr lang="en-US" altLang="ko-KR" sz="2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한국적 개념 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‘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지배구조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 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부정적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권위적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유교적 등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 면이 있다고 보는 견해 있어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민관협력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더불어 행정이라는 말로 대치하자는 의견 있음 </a:t>
            </a:r>
            <a:endParaRPr lang="en-US" altLang="ko-KR" sz="2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 latinLnBrk="1"/>
            <a:endParaRPr lang="ko-KR" altLang="en-US" sz="3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585" y="342116"/>
            <a:ext cx="611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유형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1586" y="1755123"/>
            <a:ext cx="78093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마이크로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(Micro)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유형 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개개의 비영리조직의 거버넌스 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메조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(Mezzo)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 조직들간의 운영에 관한 거버넌스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매크로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(Macro)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정부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시장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시민사회와 관련된 거버넌스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585" y="328468"/>
            <a:ext cx="611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핵심요소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68851"/>
            <a:ext cx="72392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26067" y="1733353"/>
            <a:ext cx="76903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공동의 문제와 공동의 목표의 투명성 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해당문제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목표와 관련된 다양한 이해관계자 참여 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함께 의사결정을 해나가는 과정과 방법이 효과적으로 연계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347" y="299652"/>
            <a:ext cx="611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"/>
              </a:rPr>
              <a:t>필요성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13091"/>
            <a:ext cx="72392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26067" y="1633898"/>
            <a:ext cx="76630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권력을 독점하고 있는 공공 능력의 한계점 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권력이 주권자들을 대신하여 수행해야 할 소임 미 달성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부정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복지부동 하는 정부의 실패 발생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올바른 다스림을 위해 정부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시장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시민사회의 주체자들에게 권력분할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정부가 다루지 못하는 영역을 시장</a:t>
            </a:r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비영리단체가 달성하게 하는 새로운 방안 강구</a:t>
            </a:r>
            <a:endParaRPr lang="en-US" altLang="ko-KR" sz="2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950</Words>
  <Application>Microsoft Office PowerPoint</Application>
  <PresentationFormat>화면 슬라이드 쇼(4:3)</PresentationFormat>
  <Paragraphs>184</Paragraphs>
  <Slides>26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Fish03</dc:creator>
  <cp:lastModifiedBy>user</cp:lastModifiedBy>
  <cp:revision>119</cp:revision>
  <cp:lastPrinted>2015-07-08T04:30:51Z</cp:lastPrinted>
  <dcterms:created xsi:type="dcterms:W3CDTF">2015-07-08T04:29:36Z</dcterms:created>
  <dcterms:modified xsi:type="dcterms:W3CDTF">2017-11-15T05:37:33Z</dcterms:modified>
</cp:coreProperties>
</file>