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sldIdLst>
    <p:sldId id="267" r:id="rId2"/>
    <p:sldId id="302" r:id="rId3"/>
    <p:sldId id="310" r:id="rId4"/>
    <p:sldId id="309" r:id="rId5"/>
    <p:sldId id="311" r:id="rId6"/>
    <p:sldId id="327" r:id="rId7"/>
    <p:sldId id="328" r:id="rId8"/>
    <p:sldId id="329" r:id="rId9"/>
    <p:sldId id="330" r:id="rId10"/>
    <p:sldId id="312" r:id="rId11"/>
    <p:sldId id="317" r:id="rId12"/>
    <p:sldId id="359" r:id="rId13"/>
    <p:sldId id="331" r:id="rId14"/>
    <p:sldId id="332" r:id="rId15"/>
    <p:sldId id="339" r:id="rId16"/>
    <p:sldId id="333" r:id="rId17"/>
    <p:sldId id="334" r:id="rId18"/>
    <p:sldId id="335" r:id="rId19"/>
    <p:sldId id="336" r:id="rId20"/>
    <p:sldId id="337" r:id="rId21"/>
    <p:sldId id="348" r:id="rId22"/>
    <p:sldId id="347" r:id="rId23"/>
    <p:sldId id="346" r:id="rId24"/>
    <p:sldId id="338" r:id="rId25"/>
    <p:sldId id="345" r:id="rId26"/>
    <p:sldId id="340" r:id="rId27"/>
    <p:sldId id="351" r:id="rId28"/>
    <p:sldId id="350" r:id="rId29"/>
    <p:sldId id="341" r:id="rId30"/>
    <p:sldId id="349" r:id="rId31"/>
    <p:sldId id="342" r:id="rId32"/>
    <p:sldId id="343" r:id="rId33"/>
    <p:sldId id="344" r:id="rId34"/>
    <p:sldId id="352" r:id="rId35"/>
    <p:sldId id="313" r:id="rId36"/>
    <p:sldId id="353" r:id="rId37"/>
    <p:sldId id="356" r:id="rId38"/>
    <p:sldId id="355" r:id="rId39"/>
    <p:sldId id="314" r:id="rId40"/>
    <p:sldId id="354" r:id="rId41"/>
    <p:sldId id="315" r:id="rId42"/>
    <p:sldId id="357" r:id="rId43"/>
    <p:sldId id="358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8A93C"/>
    <a:srgbClr val="FF9933"/>
    <a:srgbClr val="FF9900"/>
    <a:srgbClr val="F4A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9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28CB1-010C-4166-B17B-A73630BAE3A9}" type="datetimeFigureOut">
              <a:rPr lang="ko-KR" altLang="en-US" smtClean="0"/>
              <a:pPr/>
              <a:t>2017-11-15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3A3B-4023-402C-B4A7-76A5D971E0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72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3231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A3B-4023-402C-B4A7-76A5D971E05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2362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05CF3-252B-4341-A717-618F81CAF712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49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9D9C-73F6-475C-98D3-DB5202F0E9A5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0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3DEC-9407-46DF-AF61-9C4B182C9BAC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62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339E-299C-435A-8E29-7FB28CDD7179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9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F7E68-755F-4E75-9587-D0B269D8FF55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50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C3264-BAA7-4B07-8701-1E6B612E32A9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0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3927-863A-4650-9CEC-FF0EAD223851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5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CA9D-AC30-425A-93A6-26D4C87F54A6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62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5143-0D2C-4AE5-8F49-0F23E8FC7ACB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57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69B8-CBCD-4029-94EB-59A3ACB03A81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5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CACE-4ACA-4210-B49B-D18DD763FEBB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29B4-DB3B-4D16-B1DC-488D03BB3A44}" type="datetime1">
              <a:rPr lang="en-US" altLang="ko-KR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A015-FB2E-B348-8BD0-97FBA1702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2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6" y="1746971"/>
            <a:ext cx="78991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기부금품법</a:t>
            </a:r>
            <a:r>
              <a:rPr lang="ko-KR" altLang="en-US" sz="3600" dirty="0" smtClean="0">
                <a:solidFill>
                  <a:srgbClr val="F4A100"/>
                </a:solidFill>
                <a:latin typeface="HY헤드라인M" pitchFamily="18" charset="-127"/>
                <a:ea typeface="HY헤드라인M" pitchFamily="18" charset="-127"/>
              </a:rPr>
              <a:t> 위반 관련 사례 분석</a:t>
            </a:r>
            <a:endParaRPr lang="en-US" altLang="ko-KR" sz="3600" dirty="0" smtClean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endParaRPr lang="en-US" altLang="ko-KR" sz="2800" dirty="0" smtClean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endParaRPr lang="en-US" altLang="ko-KR" sz="2800" dirty="0" smtClean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endParaRPr lang="en-US" altLang="ko-KR" sz="2800" dirty="0" smtClean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endParaRPr lang="en-US" altLang="ko-KR" sz="2800" dirty="0" smtClean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r>
              <a:rPr lang="ko-KR" altLang="en-US" sz="28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서울시립대학교 세무학과</a:t>
            </a:r>
            <a:r>
              <a:rPr lang="en-US" altLang="ko-KR" sz="28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/</a:t>
            </a:r>
            <a:r>
              <a:rPr lang="ko-KR" altLang="en-US" sz="28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세무전문대학원 교수</a:t>
            </a:r>
            <a:endParaRPr lang="en-US" altLang="ko-KR" sz="2800" dirty="0" smtClean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endParaRPr lang="en-US" altLang="ko-KR" sz="2800" dirty="0" smtClean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 algn="ctr"/>
            <a:r>
              <a:rPr lang="ko-KR" altLang="en-US" sz="2800" dirty="0" smtClean="0">
                <a:solidFill>
                  <a:schemeClr val="tx2">
                    <a:lumMod val="75000"/>
                  </a:schemeClr>
                </a:solidFill>
                <a:latin typeface="+mj-ea"/>
              </a:rPr>
              <a:t>박  훈</a:t>
            </a:r>
            <a:endParaRPr lang="en-US" altLang="ko-KR" sz="2800" dirty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447" y="2215363"/>
            <a:ext cx="86043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제</a:t>
            </a:r>
            <a:r>
              <a:rPr lang="en-US" altLang="ko-KR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3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장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r>
              <a:rPr lang="ko-KR" altLang="en-US" sz="4400" b="1" dirty="0" err="1" smtClean="0">
                <a:solidFill>
                  <a:srgbClr val="F4A100"/>
                </a:solidFill>
                <a:latin typeface="나눔고딕"/>
                <a:ea typeface="나눔고딕"/>
              </a:rPr>
              <a:t>기부금품법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 위반 논란 사례의 현황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5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en-US" altLang="ko-KR" sz="2000" b="1" dirty="0" smtClean="0"/>
              <a:t>1.</a:t>
            </a:r>
            <a:r>
              <a:rPr lang="ko-KR" altLang="en-US" sz="2000" b="1" dirty="0"/>
              <a:t> 헌법재판소 위헌 소원 및 위헌 제청이 들어간 사례</a:t>
            </a:r>
          </a:p>
          <a:p>
            <a:pPr marL="342900" indent="-342900" fontAlgn="base" latinLnBrk="1"/>
            <a:endParaRPr lang="en-US" altLang="ko-KR" sz="2000" b="1" dirty="0" smtClean="0"/>
          </a:p>
          <a:p>
            <a:pPr marL="342900" indent="-342900" fontAlgn="base" latinLnBrk="1"/>
            <a:r>
              <a:rPr lang="en-US" altLang="ko-KR" sz="2000" dirty="0" smtClean="0"/>
              <a:t>1</a:t>
            </a:r>
            <a:r>
              <a:rPr lang="en-US" altLang="ko-KR" sz="2000" dirty="0"/>
              <a:t>) </a:t>
            </a:r>
            <a:r>
              <a:rPr lang="ko-KR" altLang="en-US" sz="2000" dirty="0"/>
              <a:t>구 기부금품모집금지법 제</a:t>
            </a:r>
            <a:r>
              <a:rPr lang="en-US" altLang="ko-KR" sz="2000" dirty="0"/>
              <a:t>3</a:t>
            </a:r>
            <a:r>
              <a:rPr lang="ko-KR" altLang="en-US" sz="2000" dirty="0"/>
              <a:t>조에 대한 위헌제청 </a:t>
            </a:r>
            <a:r>
              <a:rPr lang="en-US" altLang="ko-KR" sz="2000" dirty="0"/>
              <a:t>(</a:t>
            </a:r>
            <a:r>
              <a:rPr lang="ko-KR" altLang="en-US" sz="2000" dirty="0"/>
              <a:t>허가제에 문제 제기</a:t>
            </a:r>
            <a:r>
              <a:rPr lang="en-US" altLang="ko-KR" sz="2000" dirty="0"/>
              <a:t>) [</a:t>
            </a:r>
            <a:r>
              <a:rPr lang="ko-KR" altLang="en-US" sz="2000" dirty="0"/>
              <a:t>헌법재판소 </a:t>
            </a:r>
            <a:r>
              <a:rPr lang="en-US" altLang="ko-KR" sz="2000" dirty="0"/>
              <a:t>1998. 5. 28. </a:t>
            </a:r>
            <a:r>
              <a:rPr lang="ko-KR" altLang="en-US" sz="2000" dirty="0"/>
              <a:t>자 </a:t>
            </a:r>
            <a:r>
              <a:rPr lang="en-US" altLang="ko-KR" sz="2000" dirty="0"/>
              <a:t>96</a:t>
            </a:r>
            <a:r>
              <a:rPr lang="ko-KR" altLang="en-US" sz="2000" dirty="0"/>
              <a:t>헌가</a:t>
            </a:r>
            <a:r>
              <a:rPr lang="en-US" altLang="ko-KR" sz="2000" dirty="0"/>
              <a:t>5 </a:t>
            </a:r>
            <a:r>
              <a:rPr lang="ko-KR" altLang="en-US" sz="2000" dirty="0"/>
              <a:t>결정</a:t>
            </a:r>
            <a:r>
              <a:rPr lang="en-US" altLang="ko-KR" sz="2000" dirty="0"/>
              <a:t>]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marL="342900" indent="-34290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제청신청인은 노동쟁의조정법위반 등의 사건으로 피고인으로 재판에 계류 중인 </a:t>
            </a:r>
            <a:r>
              <a:rPr lang="ko-KR" altLang="en-US" sz="1600" dirty="0" smtClean="0"/>
              <a:t>자</a:t>
            </a:r>
            <a:endParaRPr lang="en-US" altLang="ko-KR" sz="1600" dirty="0" smtClean="0"/>
          </a:p>
          <a:p>
            <a:pPr marL="342900" indent="-34290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서울특별시장의 </a:t>
            </a:r>
            <a:r>
              <a:rPr lang="ko-KR" altLang="en-US" sz="1600" dirty="0"/>
              <a:t>허가를 받지 않고 기부금품을 모집하여 </a:t>
            </a:r>
            <a:r>
              <a:rPr lang="ko-KR" altLang="en-US" sz="1600" dirty="0" smtClean="0"/>
              <a:t>기부금품모집금지법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제</a:t>
            </a:r>
            <a:r>
              <a:rPr lang="en-US" altLang="ko-KR" sz="1600" dirty="0"/>
              <a:t>3</a:t>
            </a:r>
            <a:r>
              <a:rPr lang="ko-KR" altLang="en-US" sz="1600" dirty="0"/>
              <a:t>조 및 제</a:t>
            </a:r>
            <a:r>
              <a:rPr lang="en-US" altLang="ko-KR" sz="1600" dirty="0"/>
              <a:t>11</a:t>
            </a:r>
            <a:r>
              <a:rPr lang="ko-KR" altLang="en-US" sz="1600" dirty="0"/>
              <a:t>조를 위반한 것이 문제가 됨</a:t>
            </a:r>
            <a:r>
              <a:rPr lang="en-US" altLang="ko-KR" sz="1600" dirty="0" smtClean="0"/>
              <a:t> </a:t>
            </a:r>
          </a:p>
          <a:p>
            <a:pPr marL="342900" indent="-34290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제청신청인은 </a:t>
            </a:r>
            <a:r>
              <a:rPr lang="ko-KR" altLang="en-US" sz="1600" dirty="0"/>
              <a:t>법 제</a:t>
            </a:r>
            <a:r>
              <a:rPr lang="en-US" altLang="ko-KR" sz="1600" dirty="0"/>
              <a:t>3</a:t>
            </a:r>
            <a:r>
              <a:rPr lang="ko-KR" altLang="en-US" sz="1600" dirty="0"/>
              <a:t>조 및 </a:t>
            </a:r>
            <a:r>
              <a:rPr lang="en-US" altLang="ko-KR" sz="1600" dirty="0"/>
              <a:t>11</a:t>
            </a:r>
            <a:r>
              <a:rPr lang="ko-KR" altLang="en-US" sz="1600" dirty="0"/>
              <a:t>조 중 제</a:t>
            </a:r>
            <a:r>
              <a:rPr lang="en-US" altLang="ko-KR" sz="1600" dirty="0"/>
              <a:t>3</a:t>
            </a:r>
            <a:r>
              <a:rPr lang="ko-KR" altLang="en-US" sz="1600" dirty="0"/>
              <a:t>조에 </a:t>
            </a:r>
            <a:r>
              <a:rPr lang="ko-KR" altLang="en-US" sz="1600" dirty="0" smtClean="0"/>
              <a:t>대하여 </a:t>
            </a:r>
            <a:r>
              <a:rPr lang="ko-KR" altLang="en-US" sz="1600" dirty="0"/>
              <a:t>위헌제청을 </a:t>
            </a:r>
            <a:r>
              <a:rPr lang="ko-KR" altLang="en-US" sz="1600" dirty="0" smtClean="0"/>
              <a:t>신청 </a:t>
            </a:r>
            <a:r>
              <a:rPr lang="en-US" altLang="ko-KR" sz="1600" dirty="0" smtClean="0"/>
              <a:t>(</a:t>
            </a:r>
            <a:r>
              <a:rPr lang="en-US" altLang="ko-KR" sz="1600" dirty="0"/>
              <a:t>96</a:t>
            </a:r>
            <a:r>
              <a:rPr lang="ko-KR" altLang="en-US" sz="1600" dirty="0"/>
              <a:t>초</a:t>
            </a:r>
            <a:r>
              <a:rPr lang="en-US" altLang="ko-KR" sz="1600" dirty="0"/>
              <a:t>210</a:t>
            </a:r>
            <a:r>
              <a:rPr lang="en-US" altLang="ko-KR" sz="1600" dirty="0" smtClean="0"/>
              <a:t>)</a:t>
            </a:r>
          </a:p>
          <a:p>
            <a:pPr marL="342900" indent="-34290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서울지방법원은 </a:t>
            </a:r>
            <a:r>
              <a:rPr lang="ko-KR" altLang="en-US" sz="1600" dirty="0"/>
              <a:t>제청신청인의 신청을 받아들여 </a:t>
            </a:r>
            <a:r>
              <a:rPr lang="ko-KR" altLang="en-US" sz="1600" dirty="0" err="1"/>
              <a:t>헌법재판소법</a:t>
            </a:r>
            <a:r>
              <a:rPr lang="ko-KR" altLang="en-US" sz="1600" dirty="0"/>
              <a:t> 제</a:t>
            </a:r>
            <a:r>
              <a:rPr lang="en-US" altLang="ko-KR" sz="1600" dirty="0"/>
              <a:t>41</a:t>
            </a:r>
            <a:r>
              <a:rPr lang="ko-KR" altLang="en-US" sz="1600" dirty="0"/>
              <a:t>조 제</a:t>
            </a:r>
            <a:r>
              <a:rPr lang="en-US" altLang="ko-KR" sz="1600" dirty="0"/>
              <a:t>1</a:t>
            </a:r>
            <a:r>
              <a:rPr lang="ko-KR" altLang="en-US" sz="1600" dirty="0"/>
              <a:t>항에 의하여 </a:t>
            </a:r>
            <a:r>
              <a:rPr lang="en-US" altLang="ko-KR" sz="1600" dirty="0"/>
              <a:t>1996. 2. 7. </a:t>
            </a:r>
            <a:r>
              <a:rPr lang="ko-KR" altLang="en-US" sz="1600" dirty="0"/>
              <a:t>헌법재판소에 </a:t>
            </a:r>
            <a:r>
              <a:rPr lang="ko-KR" altLang="en-US" sz="1600" dirty="0" smtClean="0"/>
              <a:t>위헌법률심판제청</a:t>
            </a:r>
            <a:endParaRPr lang="ko-KR" altLang="en-US" sz="1600" dirty="0"/>
          </a:p>
          <a:p>
            <a:pPr marL="342900" indent="-342900" fontAlgn="base" latinLnBrk="1"/>
            <a:r>
              <a:rPr lang="en-US" altLang="ko-KR" sz="2000" dirty="0" smtClean="0"/>
              <a:t> </a:t>
            </a:r>
          </a:p>
          <a:p>
            <a:pPr marL="342900" indent="-342900" fontAlgn="base" latinLnBrk="1"/>
            <a:r>
              <a:rPr lang="ko-KR" altLang="en-US" sz="2000" dirty="0" smtClean="0"/>
              <a:t>◯ 헌법재판소의 </a:t>
            </a:r>
            <a:r>
              <a:rPr lang="ko-KR" altLang="en-US" sz="2000" dirty="0"/>
              <a:t>판단</a:t>
            </a:r>
            <a:r>
              <a:rPr lang="en-US" altLang="ko-KR" sz="2000" dirty="0"/>
              <a:t>(</a:t>
            </a:r>
            <a:r>
              <a:rPr lang="ko-KR" altLang="en-US" sz="2000" dirty="0"/>
              <a:t>위헌결정</a:t>
            </a:r>
            <a:r>
              <a:rPr lang="en-US" altLang="ko-KR" sz="2000" dirty="0" smtClean="0"/>
              <a:t>)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1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9567" y="1390365"/>
            <a:ext cx="780723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◯위헌결정의 취지와 당시의 법률</a:t>
            </a:r>
          </a:p>
          <a:p>
            <a:r>
              <a:rPr lang="ko-KR" altLang="en-US" sz="2000" dirty="0"/>
              <a:t>  </a:t>
            </a:r>
          </a:p>
          <a:p>
            <a:r>
              <a:rPr lang="ko-KR" altLang="en-US" dirty="0"/>
              <a:t>헌법재판소 </a:t>
            </a:r>
            <a:r>
              <a:rPr lang="en-US" altLang="ko-KR" dirty="0"/>
              <a:t>1998. 5. 28. </a:t>
            </a:r>
            <a:r>
              <a:rPr lang="ko-KR" altLang="en-US" dirty="0"/>
              <a:t>자 </a:t>
            </a:r>
            <a:r>
              <a:rPr lang="en-US" altLang="ko-KR" dirty="0"/>
              <a:t>96</a:t>
            </a:r>
            <a:r>
              <a:rPr lang="ko-KR" altLang="en-US" dirty="0"/>
              <a:t>헌가</a:t>
            </a:r>
            <a:r>
              <a:rPr lang="en-US" altLang="ko-KR" dirty="0"/>
              <a:t>5 </a:t>
            </a:r>
            <a:r>
              <a:rPr lang="ko-KR" altLang="en-US" dirty="0"/>
              <a:t>결정이 있기 </a:t>
            </a:r>
            <a:r>
              <a:rPr lang="ko-KR" altLang="en-US" dirty="0" smtClean="0"/>
              <a:t>전 </a:t>
            </a:r>
            <a:r>
              <a:rPr lang="ko-KR" altLang="en-US" dirty="0" err="1" smtClean="0"/>
              <a:t>기부금품법이</a:t>
            </a:r>
            <a:r>
              <a:rPr lang="ko-KR" altLang="en-US" dirty="0" smtClean="0"/>
              <a:t> 전면개정 되면서 </a:t>
            </a:r>
            <a:r>
              <a:rPr lang="ko-KR" altLang="en-US" dirty="0"/>
              <a:t>허가를 전제로 기부금품 모집이 가능한 것으로 기본 틀을 바꾸었다</a:t>
            </a:r>
            <a:r>
              <a:rPr lang="en-US" altLang="ko-KR" dirty="0"/>
              <a:t>. </a:t>
            </a:r>
            <a:r>
              <a:rPr lang="ko-KR" altLang="en-US" dirty="0"/>
              <a:t>위 헌법재판소는 원칙적으로 </a:t>
            </a:r>
            <a:r>
              <a:rPr lang="ko-KR" altLang="en-US" dirty="0" smtClean="0"/>
              <a:t>기부금품 모집이 </a:t>
            </a:r>
            <a:r>
              <a:rPr lang="ko-KR" altLang="en-US" dirty="0"/>
              <a:t>금지되고 예외적으로 허가를 전제로 허용하던 그 이전 법에 대한 판단이었다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  </a:t>
            </a:r>
          </a:p>
          <a:p>
            <a:r>
              <a:rPr lang="ko-KR" altLang="en-US" sz="2000" dirty="0"/>
              <a:t>  </a:t>
            </a:r>
          </a:p>
          <a:p>
            <a:r>
              <a:rPr lang="ko-KR" altLang="en-US" sz="2000" dirty="0"/>
              <a:t>◯기부금품 모집의 허가제를 등록제로 전환을 통한 헌법재판소 결정의 반영</a:t>
            </a:r>
          </a:p>
          <a:p>
            <a:r>
              <a:rPr lang="ko-KR" altLang="en-US" sz="2000" dirty="0"/>
              <a:t>  </a:t>
            </a:r>
          </a:p>
          <a:p>
            <a:r>
              <a:rPr lang="en-US" altLang="ko-KR" dirty="0"/>
              <a:t>2006.3.24. </a:t>
            </a:r>
            <a:r>
              <a:rPr lang="ko-KR" altLang="en-US" dirty="0" err="1"/>
              <a:t>일부개정시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천만 원이 넘는 금액으로서 대통령령이 </a:t>
            </a:r>
            <a:r>
              <a:rPr lang="ko-KR" altLang="en-US" dirty="0" smtClean="0"/>
              <a:t>정한 </a:t>
            </a:r>
            <a:r>
              <a:rPr lang="ko-KR" altLang="en-US" dirty="0"/>
              <a:t>금액 이상의 기부금품의 모집을 하고자 하는 </a:t>
            </a:r>
            <a:r>
              <a:rPr lang="ko-KR" altLang="en-US" dirty="0" smtClean="0"/>
              <a:t>때에는 모집</a:t>
            </a:r>
            <a:r>
              <a:rPr lang="en-US" altLang="ko-KR" dirty="0"/>
              <a:t>·</a:t>
            </a:r>
            <a:r>
              <a:rPr lang="ko-KR" altLang="en-US" dirty="0"/>
              <a:t>사용계획서를 작성하여 행정자치부장관 </a:t>
            </a:r>
            <a:r>
              <a:rPr lang="ko-KR" altLang="en-US" dirty="0" smtClean="0"/>
              <a:t>또는 특별시장</a:t>
            </a:r>
            <a:r>
              <a:rPr lang="en-US" altLang="ko-KR" dirty="0"/>
              <a:t>·</a:t>
            </a:r>
            <a:r>
              <a:rPr lang="ko-KR" altLang="en-US" dirty="0"/>
              <a:t>광역시장</a:t>
            </a:r>
            <a:r>
              <a:rPr lang="en-US" altLang="ko-KR" dirty="0" smtClean="0"/>
              <a:t>·</a:t>
            </a:r>
            <a:r>
              <a:rPr lang="ko-KR" altLang="en-US" dirty="0" smtClean="0"/>
              <a:t>도지사</a:t>
            </a:r>
            <a:r>
              <a:rPr lang="en-US" altLang="ko-KR" dirty="0" smtClean="0"/>
              <a:t>·</a:t>
            </a:r>
            <a:r>
              <a:rPr lang="ko-KR" altLang="en-US" dirty="0" smtClean="0"/>
              <a:t>특별자치도지사에게 등록하도록 바뀌었다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2) </a:t>
            </a:r>
            <a:r>
              <a:rPr lang="ko-KR" altLang="en-US" sz="2000" dirty="0"/>
              <a:t>구 기부금품모집규제법 제</a:t>
            </a:r>
            <a:r>
              <a:rPr lang="en-US" altLang="ko-KR" sz="2000" dirty="0"/>
              <a:t>4</a:t>
            </a:r>
            <a:r>
              <a:rPr lang="ko-KR" altLang="en-US" sz="2000" dirty="0"/>
              <a:t>조 제</a:t>
            </a:r>
            <a:r>
              <a:rPr lang="en-US" altLang="ko-KR" sz="2000" dirty="0"/>
              <a:t>1</a:t>
            </a:r>
            <a:r>
              <a:rPr lang="ko-KR" altLang="en-US" sz="2000" dirty="0"/>
              <a:t>항 제</a:t>
            </a:r>
            <a:r>
              <a:rPr lang="en-US" altLang="ko-KR" sz="2000" dirty="0"/>
              <a:t>2</a:t>
            </a:r>
            <a:r>
              <a:rPr lang="ko-KR" altLang="en-US" sz="2000" dirty="0"/>
              <a:t>항</a:t>
            </a:r>
            <a:r>
              <a:rPr lang="en-US" altLang="ko-KR" sz="2000" dirty="0"/>
              <a:t>, </a:t>
            </a:r>
            <a:r>
              <a:rPr lang="ko-KR" altLang="en-US" sz="2000" dirty="0"/>
              <a:t>구 기부금품모집규제법 제</a:t>
            </a:r>
            <a:r>
              <a:rPr lang="en-US" altLang="ko-KR" sz="2000" dirty="0"/>
              <a:t>15</a:t>
            </a:r>
            <a:r>
              <a:rPr lang="ko-KR" altLang="en-US" sz="2000" dirty="0"/>
              <a:t>조 제</a:t>
            </a:r>
            <a:r>
              <a:rPr lang="en-US" altLang="ko-KR" sz="2000" dirty="0"/>
              <a:t>1</a:t>
            </a:r>
            <a:r>
              <a:rPr lang="ko-KR" altLang="en-US" sz="2000" dirty="0"/>
              <a:t>항 제</a:t>
            </a:r>
            <a:r>
              <a:rPr lang="en-US" altLang="ko-KR" sz="2000" dirty="0"/>
              <a:t>1</a:t>
            </a:r>
            <a:r>
              <a:rPr lang="ko-KR" altLang="en-US" sz="2000" dirty="0"/>
              <a:t>호에 대한 위헌소원 </a:t>
            </a:r>
            <a:endParaRPr lang="en-US" altLang="ko-KR" sz="2000" dirty="0" smtClean="0"/>
          </a:p>
          <a:p>
            <a:pPr fontAlgn="base" latinLnBrk="1"/>
            <a:r>
              <a:rPr lang="en-US" altLang="ko-KR" sz="2000" dirty="0" smtClean="0"/>
              <a:t>[</a:t>
            </a:r>
            <a:r>
              <a:rPr lang="ko-KR" altLang="en-US" sz="2000" dirty="0"/>
              <a:t>헌법재판소 </a:t>
            </a:r>
            <a:r>
              <a:rPr lang="en-US" altLang="ko-KR" sz="2000" dirty="0"/>
              <a:t>2010. 2. 25. </a:t>
            </a:r>
            <a:r>
              <a:rPr lang="ko-KR" altLang="en-US" sz="2000" dirty="0"/>
              <a:t>자 </a:t>
            </a:r>
            <a:r>
              <a:rPr lang="en-US" altLang="ko-KR" sz="2000" dirty="0"/>
              <a:t>2008</a:t>
            </a:r>
            <a:r>
              <a:rPr lang="ko-KR" altLang="en-US" sz="2000" dirty="0"/>
              <a:t>헌바</a:t>
            </a:r>
            <a:r>
              <a:rPr lang="en-US" altLang="ko-KR" sz="2000" dirty="0"/>
              <a:t>83 </a:t>
            </a:r>
            <a:r>
              <a:rPr lang="ko-KR" altLang="en-US" sz="2000" dirty="0"/>
              <a:t>결정</a:t>
            </a:r>
            <a:r>
              <a:rPr lang="en-US" altLang="ko-KR" sz="2000" dirty="0"/>
              <a:t>] </a:t>
            </a:r>
            <a:endParaRPr lang="en-US" altLang="ko-KR" sz="2000" dirty="0" smtClean="0"/>
          </a:p>
          <a:p>
            <a:pPr fontAlgn="base" latinLnBrk="1"/>
            <a:endParaRPr lang="ko-KR" altLang="en-US" sz="2000" b="1" dirty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◯ 법원의 </a:t>
            </a:r>
            <a:r>
              <a:rPr lang="ko-KR" altLang="en-US" sz="2000" dirty="0"/>
              <a:t>판단</a:t>
            </a:r>
            <a:r>
              <a:rPr lang="en-US" altLang="ko-KR" sz="2000" dirty="0"/>
              <a:t>(</a:t>
            </a:r>
            <a:r>
              <a:rPr lang="ko-KR" altLang="en-US" sz="2000" dirty="0"/>
              <a:t>합헌결정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67" y="3008987"/>
            <a:ext cx="7262949" cy="28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4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5912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3) </a:t>
            </a:r>
            <a:r>
              <a:rPr lang="ko-KR" altLang="en-US" sz="2000" dirty="0"/>
              <a:t>구 ‘기부금품의 모집 및 사용에 관한 법률’ 제</a:t>
            </a:r>
            <a:r>
              <a:rPr lang="en-US" altLang="ko-KR" sz="2000" dirty="0"/>
              <a:t>4</a:t>
            </a:r>
            <a:r>
              <a:rPr lang="ko-KR" altLang="en-US" sz="2000" dirty="0"/>
              <a:t>조 제</a:t>
            </a:r>
            <a:r>
              <a:rPr lang="en-US" altLang="ko-KR" sz="2000" dirty="0"/>
              <a:t>1</a:t>
            </a:r>
            <a:r>
              <a:rPr lang="ko-KR" altLang="en-US" sz="2000" dirty="0"/>
              <a:t>항</a:t>
            </a:r>
            <a:r>
              <a:rPr lang="en-US" altLang="ko-KR" sz="2000" dirty="0"/>
              <a:t>, </a:t>
            </a:r>
            <a:r>
              <a:rPr lang="ko-KR" altLang="en-US" sz="2000" dirty="0"/>
              <a:t>제</a:t>
            </a:r>
            <a:r>
              <a:rPr lang="en-US" altLang="ko-KR" sz="2000" dirty="0"/>
              <a:t>2</a:t>
            </a:r>
            <a:r>
              <a:rPr lang="ko-KR" altLang="en-US" sz="2000" dirty="0"/>
              <a:t>항 및 ‘기부금품의 모집 및 사용에 관한 법률’ 제</a:t>
            </a:r>
            <a:r>
              <a:rPr lang="en-US" altLang="ko-KR" sz="2000" dirty="0"/>
              <a:t>16</a:t>
            </a:r>
            <a:r>
              <a:rPr lang="ko-KR" altLang="en-US" sz="2000" dirty="0"/>
              <a:t>조 제</a:t>
            </a:r>
            <a:r>
              <a:rPr lang="en-US" altLang="ko-KR" sz="2000" dirty="0"/>
              <a:t>1</a:t>
            </a:r>
            <a:r>
              <a:rPr lang="ko-KR" altLang="en-US" sz="2000" dirty="0"/>
              <a:t>항 제</a:t>
            </a:r>
            <a:r>
              <a:rPr lang="en-US" altLang="ko-KR" sz="2000" dirty="0"/>
              <a:t>1</a:t>
            </a:r>
            <a:r>
              <a:rPr lang="ko-KR" altLang="en-US" sz="2000" dirty="0"/>
              <a:t>호에 대한 위헌소원 </a:t>
            </a:r>
            <a:endParaRPr lang="en-US" altLang="ko-KR" sz="2000" dirty="0" smtClean="0"/>
          </a:p>
          <a:p>
            <a:pPr fontAlgn="base" latinLnBrk="1"/>
            <a:r>
              <a:rPr lang="en-US" altLang="ko-KR" sz="2000" dirty="0" smtClean="0"/>
              <a:t>[</a:t>
            </a:r>
            <a:r>
              <a:rPr lang="ko-KR" altLang="en-US" sz="2000" dirty="0"/>
              <a:t>헌법재판소 </a:t>
            </a:r>
            <a:r>
              <a:rPr lang="en-US" altLang="ko-KR" sz="2000" dirty="0"/>
              <a:t>2016. 11. 24. </a:t>
            </a:r>
            <a:r>
              <a:rPr lang="ko-KR" altLang="en-US" sz="2000" dirty="0"/>
              <a:t>자 </a:t>
            </a:r>
            <a:r>
              <a:rPr lang="en-US" altLang="ko-KR" sz="2000" dirty="0"/>
              <a:t>2014</a:t>
            </a:r>
            <a:r>
              <a:rPr lang="ko-KR" altLang="en-US" sz="2000" dirty="0"/>
              <a:t>헌바</a:t>
            </a:r>
            <a:r>
              <a:rPr lang="en-US" altLang="ko-KR" sz="2000" dirty="0"/>
              <a:t>66, 2015</a:t>
            </a:r>
            <a:r>
              <a:rPr lang="ko-KR" altLang="en-US" sz="2000" dirty="0"/>
              <a:t>헌바</a:t>
            </a:r>
            <a:r>
              <a:rPr lang="en-US" altLang="ko-KR" sz="2000" dirty="0"/>
              <a:t>342(</a:t>
            </a:r>
            <a:r>
              <a:rPr lang="ko-KR" altLang="en-US" sz="2000" dirty="0"/>
              <a:t>병합</a:t>
            </a:r>
            <a:r>
              <a:rPr lang="en-US" altLang="ko-KR" sz="2000" dirty="0"/>
              <a:t>) </a:t>
            </a:r>
            <a:r>
              <a:rPr lang="ko-KR" altLang="en-US" sz="2000" dirty="0"/>
              <a:t>결정</a:t>
            </a:r>
            <a:r>
              <a:rPr lang="en-US" altLang="ko-KR" sz="2000" dirty="0"/>
              <a:t>]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67" y="3308887"/>
            <a:ext cx="6914606" cy="294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5912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◯ 법원의 판단</a:t>
            </a:r>
            <a:r>
              <a:rPr lang="en-US" altLang="ko-KR" sz="2000" dirty="0"/>
              <a:t>(</a:t>
            </a:r>
            <a:r>
              <a:rPr lang="ko-KR" altLang="en-US" sz="2000" dirty="0"/>
              <a:t>합헌결정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63" y="1538470"/>
            <a:ext cx="8133806" cy="37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1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b="1" dirty="0"/>
              <a:t>2. </a:t>
            </a:r>
            <a:r>
              <a:rPr lang="ko-KR" altLang="en-US" sz="2000" b="1" dirty="0"/>
              <a:t>모집 절차가 문제된 </a:t>
            </a:r>
            <a:r>
              <a:rPr lang="ko-KR" altLang="en-US" sz="2000" b="1" dirty="0" smtClean="0"/>
              <a:t>사례</a:t>
            </a:r>
            <a:endParaRPr lang="en-US" altLang="ko-KR" sz="2000" b="1" dirty="0" smtClean="0"/>
          </a:p>
          <a:p>
            <a:pPr fontAlgn="base" latinLnBrk="1"/>
            <a:endParaRPr lang="ko-KR" altLang="en-US" sz="2000" b="1" dirty="0"/>
          </a:p>
          <a:p>
            <a:pPr marL="457200" indent="-457200" fontAlgn="base" latinLnBrk="1">
              <a:buAutoNum type="arabicParenR"/>
            </a:pPr>
            <a:r>
              <a:rPr lang="ko-KR" altLang="en-US" sz="2000" dirty="0" smtClean="0"/>
              <a:t>처벌 사례</a:t>
            </a:r>
            <a:endParaRPr lang="en-US" altLang="ko-KR" sz="2000" dirty="0" smtClean="0"/>
          </a:p>
          <a:p>
            <a:pPr marL="457200" indent="-457200" fontAlgn="base" latinLnBrk="1">
              <a:buAutoNum type="arabicParenR"/>
            </a:pPr>
            <a:endParaRPr lang="ko-KR" altLang="en-US" sz="2000" dirty="0"/>
          </a:p>
          <a:p>
            <a:pPr fontAlgn="base" latinLnBrk="1"/>
            <a:r>
              <a:rPr lang="ko-KR" altLang="en-US" sz="1600" dirty="0"/>
              <a:t>기부금품의 금액이 </a:t>
            </a:r>
            <a:r>
              <a:rPr lang="en-US" altLang="ko-KR" sz="1600" dirty="0"/>
              <a:t>1</a:t>
            </a:r>
            <a:r>
              <a:rPr lang="ko-KR" altLang="en-US" sz="1600" dirty="0"/>
              <a:t>년 단위 </a:t>
            </a:r>
            <a:r>
              <a:rPr lang="en-US" altLang="ko-KR" sz="1600" dirty="0"/>
              <a:t>1</a:t>
            </a:r>
            <a:r>
              <a:rPr lang="ko-KR" altLang="en-US" sz="1600" dirty="0"/>
              <a:t>천만 원 초과하는 경우 위법 여부</a:t>
            </a:r>
            <a:r>
              <a:rPr lang="en-US" altLang="ko-KR" sz="1600" dirty="0"/>
              <a:t>, 1</a:t>
            </a:r>
            <a:r>
              <a:rPr lang="ko-KR" altLang="en-US" sz="1600" dirty="0"/>
              <a:t>년 내 수회 모집행위의 </a:t>
            </a:r>
            <a:r>
              <a:rPr lang="ko-KR" altLang="en-US" sz="1600" dirty="0" err="1"/>
              <a:t>포괄일죄</a:t>
            </a:r>
            <a:r>
              <a:rPr lang="ko-KR" altLang="en-US" sz="1600" dirty="0"/>
              <a:t> 여부</a:t>
            </a:r>
            <a:r>
              <a:rPr lang="en-US" altLang="ko-KR" sz="1600" dirty="0"/>
              <a:t>, </a:t>
            </a:r>
            <a:r>
              <a:rPr lang="ko-KR" altLang="en-US" sz="1600" dirty="0"/>
              <a:t>법 제</a:t>
            </a:r>
            <a:r>
              <a:rPr lang="en-US" altLang="ko-KR" sz="1600" dirty="0"/>
              <a:t>2</a:t>
            </a:r>
            <a:r>
              <a:rPr lang="ko-KR" altLang="en-US" sz="1600" dirty="0"/>
              <a:t>조 제</a:t>
            </a:r>
            <a:r>
              <a:rPr lang="en-US" altLang="ko-KR" sz="1600" dirty="0"/>
              <a:t>1</a:t>
            </a:r>
            <a:r>
              <a:rPr lang="ko-KR" altLang="en-US" sz="1600" dirty="0"/>
              <a:t>호 단서 각 목의 사회단체 또는 친목단체에 해당하기 위한 요건 </a:t>
            </a:r>
            <a:r>
              <a:rPr lang="en-US" altLang="ko-KR" sz="1600" dirty="0" smtClean="0"/>
              <a:t>[</a:t>
            </a:r>
            <a:r>
              <a:rPr lang="ko-KR" altLang="en-US" sz="1600" dirty="0"/>
              <a:t>대법원 </a:t>
            </a:r>
            <a:r>
              <a:rPr lang="en-US" altLang="ko-KR" sz="1600" dirty="0"/>
              <a:t>2016. 1. 14. </a:t>
            </a:r>
            <a:r>
              <a:rPr lang="ko-KR" altLang="en-US" sz="1600" dirty="0"/>
              <a:t>선고 </a:t>
            </a:r>
            <a:r>
              <a:rPr lang="en-US" altLang="ko-KR" sz="1600" dirty="0"/>
              <a:t>2013</a:t>
            </a:r>
            <a:r>
              <a:rPr lang="ko-KR" altLang="en-US" sz="1600" dirty="0"/>
              <a:t>도</a:t>
            </a:r>
            <a:r>
              <a:rPr lang="en-US" altLang="ko-KR" sz="1600" dirty="0"/>
              <a:t>8118 </a:t>
            </a:r>
            <a:r>
              <a:rPr lang="ko-KR" altLang="en-US" sz="1600" dirty="0"/>
              <a:t>판결</a:t>
            </a:r>
            <a:r>
              <a:rPr lang="en-US" altLang="ko-KR" sz="1600" dirty="0"/>
              <a:t>]</a:t>
            </a:r>
            <a:endParaRPr lang="ko-KR" altLang="en-US" sz="16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67" y="4051387"/>
            <a:ext cx="7129659" cy="23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2736" y="1484260"/>
            <a:ext cx="72392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2) </a:t>
            </a:r>
            <a:r>
              <a:rPr lang="ko-KR" altLang="en-US" sz="2000" dirty="0"/>
              <a:t>논란 사례</a:t>
            </a:r>
          </a:p>
          <a:p>
            <a:pPr fontAlgn="base" latinLnBrk="1"/>
            <a:endParaRPr lang="en-US" altLang="ko-KR" sz="2000" b="1" dirty="0" smtClean="0"/>
          </a:p>
          <a:p>
            <a:pPr fontAlgn="base" latinLnBrk="1"/>
            <a:r>
              <a:rPr lang="en-US" altLang="ko-KR" sz="2000" dirty="0" smtClean="0"/>
              <a:t>(</a:t>
            </a:r>
            <a:r>
              <a:rPr lang="en-US" altLang="ko-KR" sz="2000" dirty="0"/>
              <a:t>1) 1</a:t>
            </a:r>
            <a:r>
              <a:rPr lang="ko-KR" altLang="en-US" sz="2000" dirty="0"/>
              <a:t>년 단위 </a:t>
            </a:r>
            <a:r>
              <a:rPr lang="en-US" altLang="ko-KR" sz="2000" dirty="0"/>
              <a:t>1</a:t>
            </a:r>
            <a:r>
              <a:rPr lang="ko-KR" altLang="en-US" sz="2000" dirty="0"/>
              <a:t>천만 원 초과 판단기준에 대한 사례</a:t>
            </a:r>
          </a:p>
          <a:p>
            <a:pPr fontAlgn="base" latinLnBrk="1"/>
            <a:r>
              <a:rPr lang="en-US" altLang="ko-KR" sz="2000" dirty="0"/>
              <a:t>[</a:t>
            </a:r>
            <a:r>
              <a:rPr lang="ko-KR" altLang="en-US" sz="2000" dirty="0"/>
              <a:t>대법원 </a:t>
            </a:r>
            <a:r>
              <a:rPr lang="en-US" altLang="ko-KR" sz="2000" dirty="0"/>
              <a:t>2010. 9. 30. </a:t>
            </a:r>
            <a:r>
              <a:rPr lang="ko-KR" altLang="en-US" sz="2000" dirty="0"/>
              <a:t>선고 </a:t>
            </a:r>
            <a:r>
              <a:rPr lang="en-US" altLang="ko-KR" sz="2000" dirty="0"/>
              <a:t>2010</a:t>
            </a:r>
            <a:r>
              <a:rPr lang="ko-KR" altLang="en-US" sz="2000" dirty="0"/>
              <a:t>도</a:t>
            </a:r>
            <a:r>
              <a:rPr lang="en-US" altLang="ko-KR" sz="2000" dirty="0"/>
              <a:t>5954 </a:t>
            </a:r>
            <a:r>
              <a:rPr lang="ko-KR" altLang="en-US" sz="2000" dirty="0"/>
              <a:t>판결</a:t>
            </a:r>
            <a:r>
              <a:rPr lang="en-US" altLang="ko-KR" sz="2000" dirty="0"/>
              <a:t>]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◯ 사실관계</a:t>
            </a:r>
            <a:r>
              <a:rPr lang="en-US" altLang="ko-KR" sz="2000" dirty="0" smtClean="0"/>
              <a:t>                                                            </a:t>
            </a:r>
            <a:r>
              <a:rPr lang="ko-KR" altLang="en-US" sz="2000" dirty="0" smtClean="0"/>
              <a:t>◯ 법원의 판단 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무죄</a:t>
            </a:r>
            <a:r>
              <a:rPr lang="en-US" altLang="ko-KR" sz="2000" dirty="0" smtClean="0"/>
              <a:t>)</a:t>
            </a:r>
            <a:endParaRPr lang="ko-KR" altLang="en-US" sz="2000" dirty="0"/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784" y="3481139"/>
            <a:ext cx="7648026" cy="28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9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>
                <a:ea typeface="+mj-ea"/>
              </a:rPr>
              <a:t>(2) </a:t>
            </a:r>
            <a:r>
              <a:rPr lang="ko-KR" altLang="en-US" sz="2000" dirty="0">
                <a:ea typeface="+mj-ea"/>
              </a:rPr>
              <a:t>기부금품의 의미를 밝힌 사례</a:t>
            </a:r>
          </a:p>
          <a:p>
            <a:pPr fontAlgn="base" latinLnBrk="1"/>
            <a:r>
              <a:rPr lang="en-US" altLang="ko-KR" sz="2000" dirty="0">
                <a:ea typeface="+mj-ea"/>
              </a:rPr>
              <a:t>[</a:t>
            </a:r>
            <a:r>
              <a:rPr lang="ko-KR" altLang="en-US" sz="2000" dirty="0">
                <a:ea typeface="+mj-ea"/>
              </a:rPr>
              <a:t>대법원 </a:t>
            </a:r>
            <a:r>
              <a:rPr lang="en-US" altLang="ko-KR" sz="2000" dirty="0">
                <a:ea typeface="+mj-ea"/>
              </a:rPr>
              <a:t>1982. 6. 22. </a:t>
            </a:r>
            <a:r>
              <a:rPr lang="ko-KR" altLang="en-US" sz="2000" dirty="0">
                <a:ea typeface="+mj-ea"/>
              </a:rPr>
              <a:t>선고 </a:t>
            </a:r>
            <a:r>
              <a:rPr lang="en-US" altLang="ko-KR" sz="2000" dirty="0">
                <a:ea typeface="+mj-ea"/>
              </a:rPr>
              <a:t>81</a:t>
            </a:r>
            <a:r>
              <a:rPr lang="ko-KR" altLang="en-US" sz="2000" dirty="0">
                <a:ea typeface="+mj-ea"/>
              </a:rPr>
              <a:t>도</a:t>
            </a:r>
            <a:r>
              <a:rPr lang="en-US" altLang="ko-KR" sz="2000" dirty="0">
                <a:ea typeface="+mj-ea"/>
              </a:rPr>
              <a:t>3372 </a:t>
            </a:r>
            <a:r>
              <a:rPr lang="ko-KR" altLang="en-US" sz="2000" dirty="0">
                <a:ea typeface="+mj-ea"/>
              </a:rPr>
              <a:t>판결</a:t>
            </a:r>
            <a:r>
              <a:rPr lang="en-US" altLang="ko-KR" sz="2000" dirty="0">
                <a:ea typeface="+mj-ea"/>
              </a:rPr>
              <a:t>]</a:t>
            </a:r>
            <a:endParaRPr lang="ko-KR" altLang="en-US" sz="2000" dirty="0">
              <a:ea typeface="+mj-ea"/>
            </a:endParaRPr>
          </a:p>
          <a:p>
            <a:pPr fontAlgn="base" latinLnBrk="1"/>
            <a:endParaRPr lang="en-US" altLang="ko-KR" sz="2000" dirty="0" smtClean="0">
              <a:ea typeface="+mj-ea"/>
            </a:endParaRPr>
          </a:p>
          <a:p>
            <a:pPr fontAlgn="base" latinLnBrk="1"/>
            <a:r>
              <a:rPr lang="ko-KR" altLang="en-US" sz="2000" dirty="0" smtClean="0">
                <a:ea typeface="+mj-ea"/>
              </a:rPr>
              <a:t>◯ 사실관계</a:t>
            </a:r>
            <a:endParaRPr lang="en-US" altLang="ko-KR" sz="2000" dirty="0" smtClean="0">
              <a:ea typeface="+mj-ea"/>
            </a:endParaRPr>
          </a:p>
          <a:p>
            <a:pPr fontAlgn="base" latinLnBrk="1"/>
            <a:endParaRPr lang="en-US" altLang="ko-KR" sz="2000" dirty="0">
              <a:ea typeface="+mj-ea"/>
            </a:endParaRPr>
          </a:p>
          <a:p>
            <a:pPr fontAlgn="base" latinLnBrk="1"/>
            <a:endParaRPr lang="en-US" altLang="ko-KR" sz="2000" dirty="0" smtClean="0">
              <a:ea typeface="+mj-ea"/>
            </a:endParaRPr>
          </a:p>
          <a:p>
            <a:pPr fontAlgn="base" latinLnBrk="1"/>
            <a:endParaRPr lang="en-US" altLang="ko-KR" sz="2000" dirty="0">
              <a:ea typeface="+mj-ea"/>
            </a:endParaRPr>
          </a:p>
          <a:p>
            <a:pPr fontAlgn="base" latinLnBrk="1"/>
            <a:endParaRPr lang="en-US" altLang="ko-KR" sz="2000" dirty="0" smtClean="0">
              <a:ea typeface="+mj-ea"/>
            </a:endParaRPr>
          </a:p>
          <a:p>
            <a:pPr fontAlgn="base" latinLnBrk="1"/>
            <a:endParaRPr lang="en-US" altLang="ko-KR" sz="2000" dirty="0">
              <a:ea typeface="+mj-ea"/>
            </a:endParaRPr>
          </a:p>
          <a:p>
            <a:pPr fontAlgn="base" latinLnBrk="1"/>
            <a:endParaRPr lang="en-US" altLang="ko-KR" sz="2000" dirty="0" smtClean="0">
              <a:ea typeface="+mj-ea"/>
            </a:endParaRPr>
          </a:p>
          <a:p>
            <a:pPr fontAlgn="base" latinLnBrk="1"/>
            <a:endParaRPr lang="en-US" altLang="ko-KR" sz="2000" dirty="0" smtClean="0">
              <a:ea typeface="+mj-ea"/>
            </a:endParaRPr>
          </a:p>
          <a:p>
            <a:pPr fontAlgn="base" latinLnBrk="1"/>
            <a:r>
              <a:rPr lang="ko-KR" altLang="en-US" sz="2000" dirty="0" smtClean="0"/>
              <a:t>◯ 법원의 </a:t>
            </a:r>
            <a:r>
              <a:rPr lang="ko-KR" altLang="en-US" sz="2000" dirty="0"/>
              <a:t>판단</a:t>
            </a:r>
          </a:p>
          <a:p>
            <a:pPr fontAlgn="base" latinLnBrk="1"/>
            <a:r>
              <a:rPr lang="ko-KR" altLang="en-US" sz="2000" dirty="0"/>
              <a:t>새마을분회회원들이 공동이익의 도모를 위하여 스스로 기금조성을 위한 금전을 </a:t>
            </a:r>
            <a:r>
              <a:rPr lang="ko-KR" altLang="en-US" sz="2000" dirty="0" err="1"/>
              <a:t>거출한</a:t>
            </a:r>
            <a:r>
              <a:rPr lang="ko-KR" altLang="en-US" sz="2000" dirty="0"/>
              <a:t> 것은 기부금품 모집에 해당하지 않음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312761512" descr="EMB0000294063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7907" y="2835553"/>
            <a:ext cx="6957537" cy="16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8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1564" y="1390365"/>
            <a:ext cx="74622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(3) </a:t>
            </a:r>
            <a:r>
              <a:rPr lang="ko-KR" altLang="en-US" sz="2000" dirty="0"/>
              <a:t>국회의원이 자금 수수 당시부터 후원회에 모집금품으로 처리하려는 의사가 분명한 상황에서</a:t>
            </a:r>
            <a:r>
              <a:rPr lang="en-US" altLang="ko-KR" sz="2000" dirty="0"/>
              <a:t>, </a:t>
            </a:r>
            <a:r>
              <a:rPr lang="ko-KR" altLang="en-US" sz="2000" dirty="0"/>
              <a:t>후원회 </a:t>
            </a:r>
            <a:r>
              <a:rPr lang="ko-KR" altLang="en-US" sz="2000" dirty="0" err="1"/>
              <a:t>회원외의</a:t>
            </a:r>
            <a:r>
              <a:rPr lang="ko-KR" altLang="en-US" sz="2000" dirty="0"/>
              <a:t> 사람에게서 정치자금을 받고 단순히 영수증을 주지 않은 경우는 </a:t>
            </a:r>
            <a:r>
              <a:rPr lang="ko-KR" altLang="en-US" sz="2000" dirty="0" err="1"/>
              <a:t>위법하다고</a:t>
            </a:r>
            <a:r>
              <a:rPr lang="ko-KR" altLang="en-US" sz="2000" dirty="0"/>
              <a:t> 볼 수 없음 </a:t>
            </a:r>
            <a:r>
              <a:rPr lang="en-US" altLang="ko-KR" sz="2000" dirty="0"/>
              <a:t>[</a:t>
            </a:r>
            <a:r>
              <a:rPr lang="ko-KR" altLang="en-US" sz="2000" dirty="0"/>
              <a:t>서울고법 </a:t>
            </a:r>
            <a:r>
              <a:rPr lang="en-US" altLang="ko-KR" sz="2000" dirty="0"/>
              <a:t>2006. 4. 7. </a:t>
            </a:r>
            <a:r>
              <a:rPr lang="ko-KR" altLang="en-US" sz="2000" dirty="0"/>
              <a:t>선고 </a:t>
            </a:r>
            <a:r>
              <a:rPr lang="en-US" altLang="ko-KR" sz="2000" dirty="0"/>
              <a:t>2005</a:t>
            </a:r>
            <a:r>
              <a:rPr lang="ko-KR" altLang="en-US" sz="2000" dirty="0"/>
              <a:t>노</a:t>
            </a:r>
            <a:r>
              <a:rPr lang="en-US" altLang="ko-KR" sz="2000" dirty="0"/>
              <a:t>1357 </a:t>
            </a:r>
            <a:r>
              <a:rPr lang="ko-KR" altLang="en-US" sz="2000" dirty="0"/>
              <a:t>판결</a:t>
            </a:r>
            <a:r>
              <a:rPr lang="en-US" altLang="ko-KR" sz="2000" dirty="0"/>
              <a:t>]</a:t>
            </a:r>
            <a:endParaRPr lang="ko-KR" altLang="en-US" sz="2000" dirty="0"/>
          </a:p>
          <a:p>
            <a:pPr fontAlgn="base" latinLnBrk="1"/>
            <a:endParaRPr lang="en-US" altLang="ko-KR" sz="2000" dirty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endParaRPr lang="en-US" altLang="ko-KR" sz="2000" dirty="0"/>
          </a:p>
          <a:p>
            <a:pPr fontAlgn="base" latinLnBrk="1"/>
            <a:r>
              <a:rPr lang="ko-KR" altLang="en-US" sz="2000" dirty="0" smtClean="0"/>
              <a:t>◯ 법원의 </a:t>
            </a:r>
            <a:r>
              <a:rPr lang="ko-KR" altLang="en-US" sz="2000" dirty="0"/>
              <a:t>판단</a:t>
            </a:r>
          </a:p>
          <a:p>
            <a:pPr fontAlgn="base" latinLnBrk="1"/>
            <a:r>
              <a:rPr lang="ko-KR" altLang="en-US" sz="2000" dirty="0"/>
              <a:t>피고인에게 영수증을 발행하지 않는다는 범의가 있었다고 보기 어려우므로 무죄를 </a:t>
            </a:r>
            <a:r>
              <a:rPr lang="ko-KR" altLang="en-US" sz="2000" dirty="0" smtClean="0"/>
              <a:t>선고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312758552" descr="EMB0000294063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29" y="3637134"/>
            <a:ext cx="7445116" cy="13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64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목  차</a:t>
            </a:r>
            <a:endParaRPr lang="en-US" altLang="ko-KR" sz="20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747420"/>
            <a:ext cx="72392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ko-KR" altLang="en-US" sz="2000" dirty="0"/>
              <a:t>제</a:t>
            </a:r>
            <a:r>
              <a:rPr lang="en-US" altLang="ko-KR" sz="2000" dirty="0"/>
              <a:t>1</a:t>
            </a:r>
            <a:r>
              <a:rPr lang="ko-KR" altLang="en-US" sz="2000" dirty="0"/>
              <a:t>장 </a:t>
            </a:r>
            <a:r>
              <a:rPr lang="ko-KR" altLang="en-US" sz="2000" dirty="0" smtClean="0"/>
              <a:t>서론 ∙∙∙∙∙∙∙∙∙∙∙∙∙∙∙∙∙∙∙∙∙∙∙∙∙∙∙∙∙∙∙∙∙∙∙∙∙∙∙∙∙∙∙∙∙∙∙∙∙∙∙∙∙∙∙∙∙∙∙∙∙∙∙∙∙∙∙∙∙∙∙∙∙∙∙∙∙∙∙∙∙∙∙∙ </a:t>
            </a:r>
            <a:r>
              <a:rPr lang="en-US" altLang="ko-KR" sz="2000" dirty="0" smtClean="0"/>
              <a:t>p.3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제</a:t>
            </a:r>
            <a:r>
              <a:rPr lang="en-US" altLang="ko-KR" sz="2000" dirty="0"/>
              <a:t>2</a:t>
            </a:r>
            <a:r>
              <a:rPr lang="ko-KR" altLang="en-US" sz="2000" dirty="0"/>
              <a:t>장 기부금품법의 제정 및 </a:t>
            </a:r>
            <a:r>
              <a:rPr lang="ko-KR" altLang="en-US" sz="2000" dirty="0" smtClean="0"/>
              <a:t>개정경과 ∙∙∙∙∙∙∙∙∙∙∙∙∙∙∙∙∙∙∙∙∙∙∙∙∙∙∙∙∙∙∙∙∙∙∙∙∙ </a:t>
            </a:r>
            <a:r>
              <a:rPr lang="en-US" altLang="ko-KR" sz="2000" dirty="0" smtClean="0"/>
              <a:t>p.5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제</a:t>
            </a:r>
            <a:r>
              <a:rPr lang="en-US" altLang="ko-KR" sz="2000" dirty="0"/>
              <a:t>3</a:t>
            </a:r>
            <a:r>
              <a:rPr lang="ko-KR" altLang="en-US" sz="2000" dirty="0"/>
              <a:t>장 </a:t>
            </a:r>
            <a:r>
              <a:rPr lang="ko-KR" altLang="en-US" sz="2000" dirty="0" err="1"/>
              <a:t>기부금품법</a:t>
            </a:r>
            <a:r>
              <a:rPr lang="ko-KR" altLang="en-US" sz="2000" dirty="0"/>
              <a:t> 위반 논란 사례의 </a:t>
            </a:r>
            <a:r>
              <a:rPr lang="ko-KR" altLang="en-US" sz="2000" dirty="0" smtClean="0"/>
              <a:t>현황 ∙∙∙∙∙∙∙∙∙∙∙∙∙∙∙∙∙∙∙∙∙∙∙∙∙∙∙∙∙∙∙ </a:t>
            </a:r>
            <a:r>
              <a:rPr lang="en-US" altLang="ko-KR" sz="2000" dirty="0" smtClean="0"/>
              <a:t>p.10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제</a:t>
            </a:r>
            <a:r>
              <a:rPr lang="en-US" altLang="ko-KR" sz="2000" dirty="0"/>
              <a:t>4</a:t>
            </a:r>
            <a:r>
              <a:rPr lang="ko-KR" altLang="en-US" sz="2000" dirty="0"/>
              <a:t>장 </a:t>
            </a:r>
            <a:r>
              <a:rPr lang="ko-KR" altLang="en-US" sz="2000" dirty="0" err="1"/>
              <a:t>기부금품법</a:t>
            </a:r>
            <a:r>
              <a:rPr lang="ko-KR" altLang="en-US" sz="2000" dirty="0"/>
              <a:t> 위반 논란 사례의 </a:t>
            </a:r>
            <a:r>
              <a:rPr lang="ko-KR" altLang="en-US" sz="2000" dirty="0" err="1"/>
              <a:t>조문별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체계정리 ∙∙∙∙∙∙∙∙∙∙ </a:t>
            </a:r>
            <a:r>
              <a:rPr lang="en-US" altLang="ko-KR" sz="2000" dirty="0" smtClean="0"/>
              <a:t>p.35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제</a:t>
            </a:r>
            <a:r>
              <a:rPr lang="en-US" altLang="ko-KR" sz="2000" dirty="0"/>
              <a:t>5</a:t>
            </a:r>
            <a:r>
              <a:rPr lang="ko-KR" altLang="en-US" sz="2000" dirty="0"/>
              <a:t>장 </a:t>
            </a:r>
            <a:r>
              <a:rPr lang="ko-KR" altLang="en-US" sz="2000" dirty="0" err="1"/>
              <a:t>기부금품법</a:t>
            </a:r>
            <a:r>
              <a:rPr lang="ko-KR" altLang="en-US" sz="2000" dirty="0"/>
              <a:t> 위반 논란 사례에 대한 법적 </a:t>
            </a:r>
            <a:r>
              <a:rPr lang="ko-KR" altLang="en-US" sz="2000" dirty="0" smtClean="0"/>
              <a:t>평가 ∙∙∙∙∙∙∙∙∙∙∙∙∙ </a:t>
            </a:r>
            <a:r>
              <a:rPr lang="en-US" altLang="ko-KR" sz="2000" dirty="0" smtClean="0"/>
              <a:t>p.39</a:t>
            </a:r>
            <a:endParaRPr lang="ko-KR" altLang="en-US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제</a:t>
            </a:r>
            <a:r>
              <a:rPr lang="en-US" altLang="ko-KR" sz="2000" dirty="0"/>
              <a:t>6</a:t>
            </a:r>
            <a:r>
              <a:rPr lang="ko-KR" altLang="en-US" sz="2000" dirty="0"/>
              <a:t>장 </a:t>
            </a:r>
            <a:r>
              <a:rPr lang="ko-KR" altLang="en-US" sz="2000" dirty="0" smtClean="0"/>
              <a:t>결론 ∙∙∙∙∙∙∙∙∙∙∙∙∙∙∙∙∙∙∙∙∙∙∙∙∙∙∙∙∙∙∙∙∙∙∙∙∙∙∙∙∙∙∙∙∙∙∙∙∙∙∙∙∙∙∙∙∙∙∙∙∙∙∙∙∙∙∙∙∙∙∙∙∙∙∙∙∙∙∙∙∙∙∙ </a:t>
            </a:r>
            <a:r>
              <a:rPr lang="en-US" altLang="ko-KR" sz="2000" dirty="0" smtClean="0"/>
              <a:t>p.41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3) </a:t>
            </a:r>
            <a:r>
              <a:rPr lang="ko-KR" altLang="en-US" sz="2000" dirty="0"/>
              <a:t>인터넷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marL="457200" indent="-457200" fontAlgn="base" latinLnBrk="1">
              <a:buAutoNum type="arabicParenBoth"/>
            </a:pPr>
            <a:r>
              <a:rPr lang="ko-KR" altLang="en-US" sz="2000" dirty="0" smtClean="0"/>
              <a:t>불법 </a:t>
            </a:r>
            <a:r>
              <a:rPr lang="ko-KR" altLang="en-US" sz="2000" dirty="0"/>
              <a:t>후원금으로 개인 채무 변제에 사용한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marL="457200" indent="-457200" fontAlgn="base" latinLnBrk="1">
              <a:buAutoNum type="arabicParenBoth"/>
            </a:pPr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위반 </a:t>
            </a:r>
            <a:r>
              <a:rPr lang="ko-KR" altLang="en-US" sz="2000" dirty="0"/>
              <a:t>조항</a:t>
            </a:r>
            <a:r>
              <a:rPr lang="en-US" altLang="ko-KR" sz="2000" dirty="0"/>
              <a:t>: </a:t>
            </a:r>
            <a:r>
              <a:rPr lang="ko-KR" altLang="en-US" sz="2000" dirty="0"/>
              <a:t>기부금품의 모집 및 사용에 관한 법률 제</a:t>
            </a:r>
            <a:r>
              <a:rPr lang="en-US" altLang="ko-KR" sz="2000" dirty="0"/>
              <a:t>4</a:t>
            </a:r>
            <a:r>
              <a:rPr lang="ko-KR" altLang="en-US" sz="2000" dirty="0" smtClean="0"/>
              <a:t>조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marL="342900" indent="-342900" fontAlgn="base" latinLnBrk="1"/>
            <a:r>
              <a:rPr lang="en-US" altLang="ko-KR" sz="2000" dirty="0" smtClean="0"/>
              <a:t>(</a:t>
            </a:r>
            <a:r>
              <a:rPr lang="en-US" altLang="ko-KR" sz="2000" dirty="0"/>
              <a:t>2) </a:t>
            </a:r>
            <a:r>
              <a:rPr lang="ko-KR" altLang="en-US" sz="2000" dirty="0" err="1"/>
              <a:t>탈북난민인권연합</a:t>
            </a:r>
            <a:r>
              <a:rPr lang="ko-KR" altLang="en-US" sz="2000" dirty="0"/>
              <a:t> 대표가 기부금을 불법 모금한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marL="342900" indent="-342900"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위반 </a:t>
            </a:r>
            <a:r>
              <a:rPr lang="ko-KR" altLang="en-US" sz="2000" dirty="0"/>
              <a:t>조항</a:t>
            </a:r>
            <a:r>
              <a:rPr lang="en-US" altLang="ko-KR" sz="2000" dirty="0"/>
              <a:t>: </a:t>
            </a:r>
            <a:r>
              <a:rPr lang="ko-KR" altLang="en-US" sz="2000" dirty="0"/>
              <a:t>기부금품의 모집 및 사용에 관한 법률 제</a:t>
            </a:r>
            <a:r>
              <a:rPr lang="en-US" altLang="ko-KR" sz="2000" dirty="0"/>
              <a:t>4</a:t>
            </a:r>
            <a:r>
              <a:rPr lang="ko-KR" altLang="en-US" sz="2000" dirty="0" smtClean="0"/>
              <a:t>조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marL="342900" indent="-342900" fontAlgn="base" latinLnBrk="1"/>
            <a:r>
              <a:rPr lang="en-US" altLang="ko-KR" sz="2000" dirty="0" smtClean="0"/>
              <a:t>(</a:t>
            </a:r>
            <a:r>
              <a:rPr lang="en-US" altLang="ko-KR" sz="2000" dirty="0"/>
              <a:t>3) </a:t>
            </a:r>
            <a:r>
              <a:rPr lang="ko-KR" altLang="en-US" sz="2000" dirty="0"/>
              <a:t>기부금을 모아 횡령한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marL="342900" indent="-342900"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위반 </a:t>
            </a:r>
            <a:r>
              <a:rPr lang="ko-KR" altLang="en-US" sz="2000" dirty="0"/>
              <a:t>조항</a:t>
            </a:r>
            <a:r>
              <a:rPr lang="en-US" altLang="ko-KR" sz="2000" dirty="0"/>
              <a:t>: </a:t>
            </a:r>
            <a:r>
              <a:rPr lang="ko-KR" altLang="en-US" sz="2000" dirty="0"/>
              <a:t>기부금품의 모집 및 사용에 관한 법률 제</a:t>
            </a:r>
            <a:r>
              <a:rPr lang="en-US" altLang="ko-KR" sz="2000" dirty="0"/>
              <a:t>12</a:t>
            </a:r>
            <a:r>
              <a:rPr lang="ko-KR" altLang="en-US" sz="2000" dirty="0" smtClean="0"/>
              <a:t>조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0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b="1" dirty="0"/>
              <a:t>3. </a:t>
            </a:r>
            <a:r>
              <a:rPr lang="ko-KR" altLang="en-US" sz="2000" b="1" dirty="0"/>
              <a:t>모집자 또는 모집 단체로서의 자격이 문제된 사례 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en-US" altLang="ko-KR" sz="2000" dirty="0" smtClean="0"/>
              <a:t>1</a:t>
            </a:r>
            <a:r>
              <a:rPr lang="en-US" altLang="ko-KR" sz="2000" dirty="0"/>
              <a:t>) </a:t>
            </a:r>
            <a:r>
              <a:rPr lang="ko-KR" altLang="en-US" sz="2000" dirty="0"/>
              <a:t>처벌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en-US" altLang="ko-KR" sz="2000" dirty="0" smtClean="0"/>
              <a:t>(</a:t>
            </a:r>
            <a:r>
              <a:rPr lang="en-US" altLang="ko-KR" sz="2000" dirty="0"/>
              <a:t>1) </a:t>
            </a:r>
            <a:r>
              <a:rPr lang="ko-KR" altLang="en-US" sz="2000" dirty="0"/>
              <a:t>교육공무원의 후원금 수수행위는 위법 </a:t>
            </a:r>
          </a:p>
          <a:p>
            <a:pPr fontAlgn="base" latinLnBrk="1"/>
            <a:r>
              <a:rPr lang="en-US" altLang="ko-KR" sz="2000" dirty="0"/>
              <a:t>[</a:t>
            </a:r>
            <a:r>
              <a:rPr lang="ko-KR" altLang="en-US" sz="2000" dirty="0"/>
              <a:t>서울고등법원 </a:t>
            </a:r>
            <a:r>
              <a:rPr lang="en-US" altLang="ko-KR" sz="2000" dirty="0"/>
              <a:t>2010. 12. 16. </a:t>
            </a:r>
            <a:r>
              <a:rPr lang="ko-KR" altLang="en-US" sz="2000" dirty="0"/>
              <a:t>선고 </a:t>
            </a:r>
            <a:r>
              <a:rPr lang="en-US" altLang="ko-KR" sz="2000" dirty="0"/>
              <a:t>2009</a:t>
            </a:r>
            <a:r>
              <a:rPr lang="ko-KR" altLang="en-US" sz="2000" dirty="0"/>
              <a:t>노</a:t>
            </a:r>
            <a:r>
              <a:rPr lang="en-US" altLang="ko-KR" sz="2000" dirty="0"/>
              <a:t>3100 </a:t>
            </a:r>
            <a:r>
              <a:rPr lang="ko-KR" altLang="en-US" sz="2000" dirty="0"/>
              <a:t>판결</a:t>
            </a:r>
            <a:r>
              <a:rPr lang="en-US" altLang="ko-KR" sz="2000" dirty="0" smtClean="0"/>
              <a:t>]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fontAlgn="base" latinLnBrk="1"/>
            <a:endParaRPr lang="ko-KR" altLang="en-US" sz="2000" b="1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312759112" descr="EMB0000294063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67" y="4068961"/>
            <a:ext cx="7253550" cy="12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5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(2) </a:t>
            </a:r>
            <a:r>
              <a:rPr lang="ko-KR" altLang="en-US" sz="2000" dirty="0"/>
              <a:t>도의회 의원의 기부금품 모집행위는 위법함</a:t>
            </a:r>
          </a:p>
          <a:p>
            <a:pPr fontAlgn="base" latinLnBrk="1"/>
            <a:r>
              <a:rPr lang="en-US" altLang="ko-KR" sz="2000" dirty="0"/>
              <a:t>[</a:t>
            </a:r>
            <a:r>
              <a:rPr lang="ko-KR" altLang="en-US" sz="2000" dirty="0"/>
              <a:t>대법원 </a:t>
            </a:r>
            <a:r>
              <a:rPr lang="en-US" altLang="ko-KR" sz="2000" dirty="0"/>
              <a:t>2007. 10. 25. </a:t>
            </a:r>
            <a:r>
              <a:rPr lang="ko-KR" altLang="en-US" sz="2000" dirty="0"/>
              <a:t>선고 </a:t>
            </a:r>
            <a:r>
              <a:rPr lang="en-US" altLang="ko-KR" sz="2000" dirty="0"/>
              <a:t>2005</a:t>
            </a:r>
            <a:r>
              <a:rPr lang="ko-KR" altLang="en-US" sz="2000" dirty="0"/>
              <a:t>도</a:t>
            </a:r>
            <a:r>
              <a:rPr lang="en-US" altLang="ko-KR" sz="2000" dirty="0"/>
              <a:t>1991 </a:t>
            </a:r>
            <a:r>
              <a:rPr lang="ko-KR" altLang="en-US" sz="2000" dirty="0"/>
              <a:t>판결</a:t>
            </a:r>
            <a:r>
              <a:rPr lang="en-US" altLang="ko-KR" sz="2000" dirty="0"/>
              <a:t>]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312761112" descr="EMB0000294063c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66" y="2767347"/>
            <a:ext cx="7226063" cy="18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9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dirty="0"/>
              <a:t>2) </a:t>
            </a:r>
            <a:r>
              <a:rPr lang="ko-KR" altLang="en-US" dirty="0"/>
              <a:t>논란 </a:t>
            </a:r>
            <a:r>
              <a:rPr lang="ko-KR" altLang="en-US" dirty="0" smtClean="0"/>
              <a:t>사례</a:t>
            </a:r>
            <a:endParaRPr lang="en-US" altLang="ko-KR" dirty="0" smtClean="0"/>
          </a:p>
          <a:p>
            <a:pPr fontAlgn="base" latinLnBrk="1"/>
            <a:endParaRPr lang="ko-KR" altLang="en-US" dirty="0"/>
          </a:p>
          <a:p>
            <a:pPr fontAlgn="base" latinLnBrk="1"/>
            <a:r>
              <a:rPr lang="en-US" altLang="ko-KR" dirty="0"/>
              <a:t>(1) </a:t>
            </a:r>
            <a:r>
              <a:rPr lang="ko-KR" altLang="en-US" dirty="0"/>
              <a:t>국가 또는 지방자치단체에 대한 대가관계 없는 기부행위</a:t>
            </a:r>
            <a:r>
              <a:rPr lang="en-US" altLang="ko-KR" dirty="0"/>
              <a:t>, </a:t>
            </a:r>
            <a:r>
              <a:rPr lang="ko-KR" altLang="en-US" dirty="0"/>
              <a:t>지방자치단체가 골프장사업계획승인과 관련하여 사업자로부터 기부금을 지급받기로 한 증여계약 </a:t>
            </a:r>
            <a:r>
              <a:rPr lang="en-US" altLang="ko-KR" dirty="0"/>
              <a:t>[</a:t>
            </a:r>
            <a:r>
              <a:rPr lang="ko-KR" altLang="en-US" dirty="0"/>
              <a:t>대법원 </a:t>
            </a:r>
            <a:r>
              <a:rPr lang="en-US" altLang="ko-KR" dirty="0"/>
              <a:t>2009. 12. 10. </a:t>
            </a:r>
            <a:r>
              <a:rPr lang="ko-KR" altLang="en-US" dirty="0"/>
              <a:t>선고 </a:t>
            </a:r>
            <a:r>
              <a:rPr lang="en-US" altLang="ko-KR" dirty="0"/>
              <a:t>2007</a:t>
            </a:r>
            <a:r>
              <a:rPr lang="ko-KR" altLang="en-US" dirty="0"/>
              <a:t>다</a:t>
            </a:r>
            <a:r>
              <a:rPr lang="en-US" altLang="ko-KR" dirty="0"/>
              <a:t>63966 </a:t>
            </a:r>
            <a:r>
              <a:rPr lang="ko-KR" altLang="en-US" dirty="0"/>
              <a:t>판결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 latinLnBrk="1"/>
            <a:endParaRPr lang="en-US" altLang="ko-KR" dirty="0" smtClean="0"/>
          </a:p>
          <a:p>
            <a:pPr fontAlgn="base" latinLnBrk="1"/>
            <a:r>
              <a:rPr lang="ko-KR" altLang="en-US" dirty="0" smtClean="0"/>
              <a:t>◯ 사실관계</a:t>
            </a:r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r>
              <a:rPr lang="ko-KR" altLang="en-US" dirty="0" smtClean="0"/>
              <a:t>◯ 법원의 판단</a:t>
            </a:r>
            <a:endParaRPr lang="en-US" altLang="ko-KR" dirty="0" smtClean="0"/>
          </a:p>
          <a:p>
            <a:pPr marL="342900" indent="-342900" fontAlgn="base" latinLnBrk="1">
              <a:buFont typeface="Arial" panose="020B0604020202020204" pitchFamily="34" charset="0"/>
              <a:buChar char="•"/>
            </a:pPr>
            <a:r>
              <a:rPr lang="ko-KR" altLang="en-US" dirty="0"/>
              <a:t>국가 또는 지방자치단체 및 그 소속기관과 공무원은 기부금품의 모집을 할 수 없고</a:t>
            </a:r>
            <a:r>
              <a:rPr lang="en-US" altLang="ko-KR" dirty="0"/>
              <a:t>, </a:t>
            </a:r>
            <a:r>
              <a:rPr lang="ko-KR" altLang="en-US" dirty="0"/>
              <a:t>자발적인 기탁 금품도 원칙적 접수할 수 없음</a:t>
            </a:r>
          </a:p>
          <a:p>
            <a:pPr marL="342900" indent="-342900" fontAlgn="base" latinLnBrk="1">
              <a:buFont typeface="Arial" panose="020B0604020202020204" pitchFamily="34" charset="0"/>
              <a:buChar char="•"/>
            </a:pPr>
            <a:r>
              <a:rPr lang="ko-KR" altLang="en-US" dirty="0" smtClean="0"/>
              <a:t>증여계약 </a:t>
            </a:r>
            <a:r>
              <a:rPr lang="ko-KR" altLang="en-US" dirty="0"/>
              <a:t>민법 제</a:t>
            </a:r>
            <a:r>
              <a:rPr lang="en-US" altLang="ko-KR" dirty="0"/>
              <a:t>103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반사회질서의 법률행위</a:t>
            </a:r>
            <a:r>
              <a:rPr lang="en-US" altLang="ko-KR" dirty="0"/>
              <a:t>)</a:t>
            </a:r>
            <a:r>
              <a:rPr lang="ko-KR" altLang="en-US" dirty="0"/>
              <a:t>에 의해 </a:t>
            </a:r>
            <a:r>
              <a:rPr lang="ko-KR" altLang="en-US" dirty="0" smtClean="0"/>
              <a:t>무효</a:t>
            </a:r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312759432" descr="EMB0000294063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67" y="3372391"/>
            <a:ext cx="7439697" cy="18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86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(2) </a:t>
            </a:r>
            <a:r>
              <a:rPr lang="ko-KR" altLang="en-US" sz="2000" dirty="0"/>
              <a:t>기부금품모집규제법상 기부금품모집허가의 법적 성질</a:t>
            </a:r>
            <a:r>
              <a:rPr lang="en-US" altLang="ko-KR" sz="2000" dirty="0"/>
              <a:t>, </a:t>
            </a:r>
            <a:r>
              <a:rPr lang="ko-KR" altLang="en-US" sz="2000" dirty="0"/>
              <a:t>북한주민을 위한 구제 사업이 </a:t>
            </a:r>
            <a:r>
              <a:rPr lang="en-US" altLang="ko-KR" sz="2000" dirty="0"/>
              <a:t>'</a:t>
            </a:r>
            <a:r>
              <a:rPr lang="ko-KR" altLang="en-US" sz="2000" dirty="0"/>
              <a:t>국제적으로 행하여지는 구제사업</a:t>
            </a:r>
            <a:r>
              <a:rPr lang="en-US" altLang="ko-KR" sz="2000" dirty="0"/>
              <a:t>'</a:t>
            </a:r>
            <a:r>
              <a:rPr lang="ko-KR" altLang="en-US" sz="2000" dirty="0"/>
              <a:t>에 해당하는지 여부</a:t>
            </a:r>
          </a:p>
          <a:p>
            <a:pPr fontAlgn="base" latinLnBrk="1"/>
            <a:r>
              <a:rPr lang="en-US" altLang="ko-KR" sz="2000" dirty="0"/>
              <a:t>[</a:t>
            </a:r>
            <a:r>
              <a:rPr lang="ko-KR" altLang="en-US" sz="2000" dirty="0"/>
              <a:t>대법원 </a:t>
            </a:r>
            <a:r>
              <a:rPr lang="en-US" altLang="ko-KR" sz="2000" dirty="0"/>
              <a:t>1999. 7. 23. </a:t>
            </a:r>
            <a:r>
              <a:rPr lang="ko-KR" altLang="en-US" sz="2000" dirty="0"/>
              <a:t>선고 </a:t>
            </a:r>
            <a:r>
              <a:rPr lang="en-US" altLang="ko-KR" sz="2000" dirty="0"/>
              <a:t>99</a:t>
            </a:r>
            <a:r>
              <a:rPr lang="ko-KR" altLang="en-US" sz="2000" dirty="0"/>
              <a:t>두</a:t>
            </a:r>
            <a:r>
              <a:rPr lang="en-US" altLang="ko-KR" sz="2000" dirty="0"/>
              <a:t>3690 </a:t>
            </a:r>
            <a:r>
              <a:rPr lang="ko-KR" altLang="en-US" sz="2000" dirty="0"/>
              <a:t>판결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err="1" smtClean="0"/>
              <a:t>북한어린이살리기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의약품지원본부는 북한주민을 위한 구제 사업을 행하는 단체이다</a:t>
            </a:r>
            <a:r>
              <a:rPr lang="en-US" altLang="ko-KR" sz="2000" dirty="0"/>
              <a:t>. 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법원의 </a:t>
            </a:r>
            <a:r>
              <a:rPr lang="ko-KR" altLang="en-US" sz="2000" dirty="0"/>
              <a:t>판단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기부금품모집규제법 </a:t>
            </a:r>
            <a:r>
              <a:rPr lang="ko-KR" altLang="en-US" sz="2000" dirty="0"/>
              <a:t>제</a:t>
            </a:r>
            <a:r>
              <a:rPr lang="en-US" altLang="ko-KR" sz="2000" dirty="0"/>
              <a:t>4</a:t>
            </a:r>
            <a:r>
              <a:rPr lang="ko-KR" altLang="en-US" sz="2000" dirty="0"/>
              <a:t>조 제</a:t>
            </a:r>
            <a:r>
              <a:rPr lang="en-US" altLang="ko-KR" sz="2000" dirty="0"/>
              <a:t>2</a:t>
            </a:r>
            <a:r>
              <a:rPr lang="ko-KR" altLang="en-US" sz="2000" dirty="0"/>
              <a:t>항 제</a:t>
            </a:r>
            <a:r>
              <a:rPr lang="en-US" altLang="ko-KR" sz="2000" dirty="0"/>
              <a:t>1</a:t>
            </a:r>
            <a:r>
              <a:rPr lang="ko-KR" altLang="en-US" sz="2000" dirty="0"/>
              <a:t>호 소정의 </a:t>
            </a:r>
            <a:r>
              <a:rPr lang="ko-KR" altLang="en-US" sz="2000" dirty="0" smtClean="0"/>
              <a:t>‘</a:t>
            </a:r>
            <a:r>
              <a:rPr lang="ko-KR" altLang="en-US" sz="2000" dirty="0"/>
              <a:t>국제적으로 행하여지는 구제사업’에 </a:t>
            </a:r>
            <a:r>
              <a:rPr lang="ko-KR" altLang="en-US" sz="2000" dirty="0" smtClean="0"/>
              <a:t>해당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0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524793"/>
            <a:ext cx="7239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3) </a:t>
            </a:r>
            <a:r>
              <a:rPr lang="ko-KR" altLang="en-US" sz="2000" dirty="0"/>
              <a:t>인터넷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en-US" altLang="ko-KR" sz="2000" dirty="0" smtClean="0"/>
              <a:t>(1) </a:t>
            </a:r>
            <a:r>
              <a:rPr lang="ko-KR" altLang="en-US" sz="2000" dirty="0" smtClean="0"/>
              <a:t>경기도의회가 </a:t>
            </a:r>
            <a:r>
              <a:rPr lang="ko-KR" altLang="en-US" sz="2000" dirty="0"/>
              <a:t>‘독도 평화의 소녀상’ 건립과 관련한 모금운동 주체를 민간으로 전환한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marL="457200" indent="-457200" fontAlgn="base" latinLnBrk="1">
              <a:buAutoNum type="arabicParenBoth"/>
            </a:pPr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위반 </a:t>
            </a:r>
            <a:r>
              <a:rPr lang="ko-KR" altLang="en-US" sz="2000" dirty="0"/>
              <a:t>조항</a:t>
            </a:r>
            <a:r>
              <a:rPr lang="en-US" altLang="ko-KR" sz="2000" dirty="0"/>
              <a:t>: </a:t>
            </a:r>
            <a:r>
              <a:rPr lang="ko-KR" altLang="en-US" sz="2000" dirty="0"/>
              <a:t>기부금품의 모집 및 사용에 관한 법률 제</a:t>
            </a:r>
            <a:r>
              <a:rPr lang="en-US" altLang="ko-KR" sz="2000" dirty="0"/>
              <a:t>5</a:t>
            </a:r>
            <a:r>
              <a:rPr lang="ko-KR" altLang="en-US" sz="2000" dirty="0" smtClean="0"/>
              <a:t>조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en-US" altLang="ko-KR" sz="2000" dirty="0"/>
              <a:t>(2) </a:t>
            </a:r>
            <a:r>
              <a:rPr lang="ko-KR" altLang="en-US" sz="2000" dirty="0"/>
              <a:t>공무원이 사업 추진을 위하여 민간업체에게 후원금을 요구한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위반 </a:t>
            </a:r>
            <a:r>
              <a:rPr lang="ko-KR" altLang="en-US" sz="2000" dirty="0"/>
              <a:t>조항</a:t>
            </a:r>
            <a:r>
              <a:rPr lang="en-US" altLang="ko-KR" sz="2000" dirty="0"/>
              <a:t>: </a:t>
            </a:r>
            <a:r>
              <a:rPr lang="ko-KR" altLang="en-US" sz="2000" dirty="0"/>
              <a:t>기부금품의 모집 및 사용에 관한 법률 제</a:t>
            </a:r>
            <a:r>
              <a:rPr lang="en-US" altLang="ko-KR" sz="2000" dirty="0"/>
              <a:t>5</a:t>
            </a:r>
            <a:r>
              <a:rPr lang="ko-KR" altLang="en-US" sz="2000" dirty="0"/>
              <a:t>조</a:t>
            </a:r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6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b="1" dirty="0"/>
              <a:t>4. </a:t>
            </a:r>
            <a:r>
              <a:rPr lang="ko-KR" altLang="en-US" sz="2000" b="1" dirty="0"/>
              <a:t>기부금품 모집 대상이 문제된 사례 </a:t>
            </a:r>
            <a:endParaRPr lang="en-US" altLang="ko-KR" sz="2000" b="1" dirty="0" smtClean="0"/>
          </a:p>
          <a:p>
            <a:pPr fontAlgn="base" latinLnBrk="1"/>
            <a:endParaRPr lang="ko-KR" altLang="en-US" sz="2000" dirty="0"/>
          </a:p>
          <a:p>
            <a:pPr marL="457200" indent="-457200" fontAlgn="base" latinLnBrk="1">
              <a:buAutoNum type="arabicParenR"/>
            </a:pPr>
            <a:r>
              <a:rPr lang="ko-KR" altLang="en-US" sz="2000" dirty="0" smtClean="0"/>
              <a:t>처벌 사례</a:t>
            </a:r>
            <a:endParaRPr lang="en-US" altLang="ko-KR" sz="2000" dirty="0" smtClean="0"/>
          </a:p>
          <a:p>
            <a:pPr marL="457200" indent="-457200" fontAlgn="base" latinLnBrk="1">
              <a:buAutoNum type="arabicParenR"/>
            </a:pPr>
            <a:endParaRPr lang="ko-KR" altLang="en-US" sz="2000" dirty="0"/>
          </a:p>
          <a:p>
            <a:pPr fontAlgn="base" latinLnBrk="1"/>
            <a:r>
              <a:rPr lang="en-US" altLang="ko-KR" sz="2000" dirty="0"/>
              <a:t>(1) </a:t>
            </a:r>
            <a:r>
              <a:rPr lang="ko-KR" altLang="en-US" sz="2000" dirty="0"/>
              <a:t>교사뿐만 아니라 전 국민을 상대로 신문에 광고를 게재하여 전국교직원노동조합 결성을 위한 투쟁기금을 모집한 행위가 기부금품모집금지법 제</a:t>
            </a:r>
            <a:r>
              <a:rPr lang="en-US" altLang="ko-KR" sz="2000" dirty="0"/>
              <a:t>11</a:t>
            </a:r>
            <a:r>
              <a:rPr lang="ko-KR" altLang="en-US" sz="2000" dirty="0"/>
              <a:t>조</a:t>
            </a:r>
            <a:r>
              <a:rPr lang="en-US" altLang="ko-KR" sz="2000" dirty="0"/>
              <a:t>, </a:t>
            </a:r>
            <a:r>
              <a:rPr lang="ko-KR" altLang="en-US" sz="2000" dirty="0"/>
              <a:t>제</a:t>
            </a:r>
            <a:r>
              <a:rPr lang="en-US" altLang="ko-KR" sz="2000" dirty="0"/>
              <a:t>3</a:t>
            </a:r>
            <a:r>
              <a:rPr lang="ko-KR" altLang="en-US" sz="2000" dirty="0"/>
              <a:t>조 제</a:t>
            </a:r>
            <a:r>
              <a:rPr lang="en-US" altLang="ko-KR" sz="2000" dirty="0"/>
              <a:t>1</a:t>
            </a:r>
            <a:r>
              <a:rPr lang="ko-KR" altLang="en-US" sz="2000" dirty="0"/>
              <a:t>항의 범죄를 구성하는지 여부 </a:t>
            </a:r>
            <a:r>
              <a:rPr lang="en-US" altLang="ko-KR" sz="2000" dirty="0"/>
              <a:t>[</a:t>
            </a:r>
            <a:r>
              <a:rPr lang="ko-KR" altLang="en-US" sz="2000" dirty="0"/>
              <a:t>대법원 </a:t>
            </a:r>
            <a:r>
              <a:rPr lang="en-US" altLang="ko-KR" sz="2000" dirty="0"/>
              <a:t>1990. 8. 14. </a:t>
            </a:r>
            <a:r>
              <a:rPr lang="ko-KR" altLang="en-US" sz="2000" dirty="0"/>
              <a:t>선고 </a:t>
            </a:r>
            <a:r>
              <a:rPr lang="en-US" altLang="ko-KR" sz="2000" dirty="0"/>
              <a:t>90</a:t>
            </a:r>
            <a:r>
              <a:rPr lang="ko-KR" altLang="en-US" sz="2000" dirty="0"/>
              <a:t>도</a:t>
            </a:r>
            <a:r>
              <a:rPr lang="en-US" altLang="ko-KR" sz="2000" dirty="0"/>
              <a:t>870 </a:t>
            </a:r>
            <a:r>
              <a:rPr lang="ko-KR" altLang="en-US" sz="2000" dirty="0"/>
              <a:t>판결</a:t>
            </a:r>
            <a:r>
              <a:rPr lang="en-US" altLang="ko-KR" sz="2000" dirty="0"/>
              <a:t>]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312760712" descr="EMB0000294063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491" y="4628605"/>
            <a:ext cx="7556179" cy="130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15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(2) </a:t>
            </a:r>
            <a:r>
              <a:rPr lang="ko-KR" altLang="en-US" sz="2000" dirty="0"/>
              <a:t>채용된 수련의의 부</a:t>
            </a:r>
            <a:r>
              <a:rPr lang="en-US" altLang="ko-KR" sz="2000" dirty="0"/>
              <a:t>, </a:t>
            </a:r>
            <a:r>
              <a:rPr lang="ko-KR" altLang="en-US" sz="2000" dirty="0"/>
              <a:t>장모 등에게 병원시설확장 등 명목으로 기부금품을 수취하는 행위는 위법함 </a:t>
            </a:r>
            <a:endParaRPr lang="en-US" altLang="ko-KR" sz="2000" dirty="0" smtClean="0"/>
          </a:p>
          <a:p>
            <a:pPr fontAlgn="base" latinLnBrk="1"/>
            <a:r>
              <a:rPr lang="en-US" altLang="ko-KR" sz="2000" dirty="0" smtClean="0"/>
              <a:t>[</a:t>
            </a:r>
            <a:r>
              <a:rPr lang="ko-KR" altLang="en-US" sz="2000" dirty="0"/>
              <a:t>대법원 </a:t>
            </a:r>
            <a:r>
              <a:rPr lang="en-US" altLang="ko-KR" sz="2000" dirty="0"/>
              <a:t>1986. 10. 28. </a:t>
            </a:r>
            <a:r>
              <a:rPr lang="ko-KR" altLang="en-US" sz="2000" dirty="0"/>
              <a:t>선고 </a:t>
            </a:r>
            <a:r>
              <a:rPr lang="en-US" altLang="ko-KR" sz="2000" dirty="0"/>
              <a:t>84</a:t>
            </a:r>
            <a:r>
              <a:rPr lang="ko-KR" altLang="en-US" sz="2000" dirty="0"/>
              <a:t>도</a:t>
            </a:r>
            <a:r>
              <a:rPr lang="en-US" altLang="ko-KR" sz="2000" dirty="0"/>
              <a:t>693 </a:t>
            </a:r>
            <a:r>
              <a:rPr lang="ko-KR" altLang="en-US" sz="2000" dirty="0"/>
              <a:t>판결</a:t>
            </a:r>
            <a:r>
              <a:rPr lang="en-US" altLang="ko-KR" sz="2000" dirty="0" smtClean="0"/>
              <a:t>]</a:t>
            </a:r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312758072" descr="EMB0000294063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29" y="3157621"/>
            <a:ext cx="7272993" cy="155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1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2) </a:t>
            </a:r>
            <a:r>
              <a:rPr lang="ko-KR" altLang="en-US" sz="2000" dirty="0"/>
              <a:t>논란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en-US" altLang="ko-KR" dirty="0" smtClean="0"/>
              <a:t>(1) </a:t>
            </a:r>
            <a:r>
              <a:rPr lang="ko-KR" altLang="en-US" dirty="0" smtClean="0"/>
              <a:t>해수 </a:t>
            </a:r>
            <a:r>
              <a:rPr lang="ko-KR" altLang="en-US" dirty="0"/>
              <a:t>침수 피해지역 주민들이 조직한 보상추진위원회의 보상추진활동경비 마련을 위한 피해지역 주민들의 금전 각출은 기부금품모집금지법에 저촉되지 않음 </a:t>
            </a:r>
            <a:r>
              <a:rPr lang="en-US" altLang="ko-KR" dirty="0" smtClean="0"/>
              <a:t>[</a:t>
            </a:r>
            <a:r>
              <a:rPr lang="ko-KR" altLang="en-US" dirty="0"/>
              <a:t>대법원 </a:t>
            </a:r>
            <a:r>
              <a:rPr lang="en-US" altLang="ko-KR" dirty="0"/>
              <a:t>1973. 2. 28. </a:t>
            </a:r>
            <a:r>
              <a:rPr lang="ko-KR" altLang="en-US" dirty="0"/>
              <a:t>선고 </a:t>
            </a:r>
            <a:r>
              <a:rPr lang="en-US" altLang="ko-KR" dirty="0"/>
              <a:t>72</a:t>
            </a:r>
            <a:r>
              <a:rPr lang="ko-KR" altLang="en-US" dirty="0"/>
              <a:t>도</a:t>
            </a:r>
            <a:r>
              <a:rPr lang="en-US" altLang="ko-KR" dirty="0"/>
              <a:t>2281 </a:t>
            </a:r>
            <a:r>
              <a:rPr lang="ko-KR" altLang="en-US" dirty="0"/>
              <a:t>판결</a:t>
            </a:r>
            <a:r>
              <a:rPr lang="en-US" altLang="ko-KR" dirty="0" smtClean="0"/>
              <a:t>]</a:t>
            </a:r>
          </a:p>
          <a:p>
            <a:pPr fontAlgn="base" latinLnBrk="1"/>
            <a:endParaRPr lang="ko-KR" altLang="en-US" dirty="0"/>
          </a:p>
          <a:p>
            <a:pPr fontAlgn="base" latinLnBrk="1"/>
            <a:r>
              <a:rPr lang="ko-KR" altLang="en-US" dirty="0" smtClean="0"/>
              <a:t>◯ 사실관계</a:t>
            </a:r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endParaRPr lang="en-US" altLang="ko-KR" dirty="0" smtClean="0"/>
          </a:p>
          <a:p>
            <a:pPr fontAlgn="base" latinLnBrk="1"/>
            <a:endParaRPr lang="en-US" altLang="ko-KR" dirty="0"/>
          </a:p>
          <a:p>
            <a:pPr fontAlgn="base" latinLnBrk="1"/>
            <a:r>
              <a:rPr lang="ko-KR" altLang="en-US" dirty="0" smtClean="0"/>
              <a:t>◯ 법원의 </a:t>
            </a:r>
            <a:r>
              <a:rPr lang="ko-KR" altLang="en-US" dirty="0"/>
              <a:t>판단</a:t>
            </a:r>
          </a:p>
          <a:p>
            <a:pPr fontAlgn="base" latinLnBrk="1"/>
            <a:r>
              <a:rPr lang="ko-KR" altLang="en-US" dirty="0"/>
              <a:t>법률 사무취급 단속법에 저촉된다고 할 수 </a:t>
            </a:r>
            <a:r>
              <a:rPr lang="ko-KR" altLang="en-US" dirty="0" smtClean="0"/>
              <a:t>없을 뿐 </a:t>
            </a:r>
            <a:r>
              <a:rPr lang="ko-KR" altLang="en-US" dirty="0"/>
              <a:t>아니라 기부금품 모집금지법에도 저촉된다고는 해석할 수 </a:t>
            </a:r>
            <a:r>
              <a:rPr lang="ko-KR" altLang="en-US" dirty="0" smtClean="0"/>
              <a:t>없다</a:t>
            </a:r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312760552" descr="EMB0000294063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67" y="3485993"/>
            <a:ext cx="7138367" cy="169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1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(2) </a:t>
            </a:r>
            <a:r>
              <a:rPr lang="ko-KR" altLang="en-US" sz="2000" dirty="0"/>
              <a:t>버스영업소 유지추진위원회가 그 구성원 아닌 인근주민들로부터 찬조금을 모집하는 것은 기부금품 모집 금지법에 위배된다</a:t>
            </a:r>
            <a:r>
              <a:rPr lang="en-US" altLang="ko-KR" sz="2000" dirty="0"/>
              <a:t>. [</a:t>
            </a:r>
            <a:r>
              <a:rPr lang="ko-KR" altLang="en-US" sz="2000" dirty="0"/>
              <a:t>대법원 </a:t>
            </a:r>
            <a:r>
              <a:rPr lang="en-US" altLang="ko-KR" sz="2000" dirty="0"/>
              <a:t>1972. 11. 14. </a:t>
            </a:r>
            <a:r>
              <a:rPr lang="ko-KR" altLang="en-US" sz="2000" dirty="0"/>
              <a:t>선고 </a:t>
            </a:r>
            <a:r>
              <a:rPr lang="en-US" altLang="ko-KR" sz="2000" dirty="0"/>
              <a:t>72</a:t>
            </a:r>
            <a:r>
              <a:rPr lang="ko-KR" altLang="en-US" sz="2000" dirty="0"/>
              <a:t>다</a:t>
            </a:r>
            <a:r>
              <a:rPr lang="en-US" altLang="ko-KR" sz="2000" dirty="0"/>
              <a:t>1695 </a:t>
            </a:r>
            <a:r>
              <a:rPr lang="ko-KR" altLang="en-US" sz="2000" dirty="0"/>
              <a:t>판결</a:t>
            </a:r>
            <a:r>
              <a:rPr lang="en-US" altLang="ko-KR" sz="2000" dirty="0"/>
              <a:t>]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법원의 </a:t>
            </a:r>
            <a:r>
              <a:rPr lang="ko-KR" altLang="en-US" sz="2000" dirty="0"/>
              <a:t>판단</a:t>
            </a:r>
          </a:p>
          <a:p>
            <a:pPr fontAlgn="base" latinLnBrk="1"/>
            <a:r>
              <a:rPr lang="ko-KR" altLang="en-US" sz="2000" dirty="0"/>
              <a:t>기부금품모집금지법 제</a:t>
            </a:r>
            <a:r>
              <a:rPr lang="en-US" altLang="ko-KR" sz="2000" dirty="0"/>
              <a:t>3</a:t>
            </a:r>
            <a:r>
              <a:rPr lang="ko-KR" altLang="en-US" sz="2000" dirty="0"/>
              <a:t>조에 </a:t>
            </a:r>
            <a:r>
              <a:rPr lang="ko-KR" altLang="en-US" sz="2000" dirty="0" smtClean="0"/>
              <a:t>위배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312759432" descr="EMB0000294063f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617" y="3040803"/>
            <a:ext cx="6888479" cy="23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1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441" y="2233756"/>
            <a:ext cx="7864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제</a:t>
            </a:r>
            <a:r>
              <a:rPr lang="en-US" altLang="ko-KR" sz="4400" b="1" dirty="0">
                <a:solidFill>
                  <a:srgbClr val="F4A100"/>
                </a:solidFill>
                <a:latin typeface="나눔고딕"/>
                <a:ea typeface="나눔고딕"/>
              </a:rPr>
              <a:t>1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장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서  </a:t>
            </a:r>
            <a:r>
              <a:rPr lang="ko-KR" altLang="en-US" sz="4400" b="1" dirty="0" err="1" smtClean="0">
                <a:solidFill>
                  <a:srgbClr val="F4A100"/>
                </a:solidFill>
                <a:latin typeface="나눔고딕"/>
                <a:ea typeface="나눔고딕"/>
              </a:rPr>
              <a:t>론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1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1600" dirty="0"/>
              <a:t>(3) </a:t>
            </a:r>
            <a:r>
              <a:rPr lang="ko-KR" altLang="en-US" sz="1600" dirty="0"/>
              <a:t>종교단체의 교주가 그 종교적 목적을 위하여 금품을 징수한 행위로 인하여 사기죄로 판결을 받고 있는 상황에서</a:t>
            </a:r>
            <a:r>
              <a:rPr lang="en-US" altLang="ko-KR" sz="1600" dirty="0"/>
              <a:t>, </a:t>
            </a:r>
            <a:r>
              <a:rPr lang="ko-KR" altLang="en-US" sz="1600" dirty="0"/>
              <a:t>그 종교단체의 임원이 교주 변호를 위한 </a:t>
            </a:r>
            <a:r>
              <a:rPr lang="ko-KR" altLang="en-US" sz="1600" dirty="0" smtClean="0"/>
              <a:t>변호사비용 등을 </a:t>
            </a:r>
            <a:r>
              <a:rPr lang="ko-KR" altLang="en-US" sz="1600" dirty="0"/>
              <a:t>단체 내에서 모집한 것은 기부금품모집금지법을 위반한 것이 아님 </a:t>
            </a:r>
            <a:r>
              <a:rPr lang="en-US" altLang="ko-KR" sz="1600" dirty="0"/>
              <a:t>[</a:t>
            </a:r>
            <a:r>
              <a:rPr lang="ko-KR" altLang="en-US" sz="1600" dirty="0"/>
              <a:t>서울형사지방법원 </a:t>
            </a:r>
            <a:r>
              <a:rPr lang="en-US" altLang="ko-KR" sz="1600" dirty="0"/>
              <a:t>1987. 12. 10. </a:t>
            </a:r>
            <a:r>
              <a:rPr lang="ko-KR" altLang="en-US" sz="1600" dirty="0"/>
              <a:t>선고 </a:t>
            </a:r>
            <a:r>
              <a:rPr lang="en-US" altLang="ko-KR" sz="1600" dirty="0"/>
              <a:t>86</a:t>
            </a:r>
            <a:r>
              <a:rPr lang="ko-KR" altLang="en-US" sz="1600" dirty="0"/>
              <a:t>노</a:t>
            </a:r>
            <a:r>
              <a:rPr lang="en-US" altLang="ko-KR" sz="1600" dirty="0"/>
              <a:t>6202 </a:t>
            </a:r>
            <a:r>
              <a:rPr lang="ko-KR" altLang="en-US" sz="1600" dirty="0"/>
              <a:t>제</a:t>
            </a:r>
            <a:r>
              <a:rPr lang="en-US" altLang="ko-KR" sz="1600" dirty="0"/>
              <a:t>5</a:t>
            </a:r>
            <a:r>
              <a:rPr lang="ko-KR" altLang="en-US" sz="1600" dirty="0" smtClean="0"/>
              <a:t>부 판결</a:t>
            </a:r>
            <a:r>
              <a:rPr lang="en-US" altLang="ko-KR" sz="1600" dirty="0" smtClean="0"/>
              <a:t>]</a:t>
            </a:r>
          </a:p>
          <a:p>
            <a:pPr fontAlgn="base" latinLnBrk="1"/>
            <a:endParaRPr lang="ko-KR" altLang="en-US" sz="1600" dirty="0"/>
          </a:p>
          <a:p>
            <a:pPr fontAlgn="base" latinLnBrk="1"/>
            <a:r>
              <a:rPr lang="ko-KR" altLang="en-US" sz="1600" dirty="0" smtClean="0"/>
              <a:t>◯ 사실관계</a:t>
            </a:r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ko-KR" altLang="en-US" sz="1600" dirty="0"/>
          </a:p>
          <a:p>
            <a:pPr marL="342900" indent="-342900" fontAlgn="base" latinLnBrk="1"/>
            <a:r>
              <a:rPr lang="ko-KR" altLang="en-US" sz="1600" dirty="0" smtClean="0"/>
              <a:t>◯ 법원의 </a:t>
            </a:r>
            <a:r>
              <a:rPr lang="ko-KR" altLang="en-US" sz="1600" dirty="0"/>
              <a:t>판단</a:t>
            </a:r>
          </a:p>
          <a:p>
            <a:pPr algn="just" fontAlgn="base" latinLnBrk="1"/>
            <a:r>
              <a:rPr lang="ko-KR" altLang="en-US" sz="1600" dirty="0"/>
              <a:t>타인의 사건 또는 사무에 관한 청탁이라고 볼 것은 </a:t>
            </a:r>
            <a:r>
              <a:rPr lang="ko-KR" altLang="en-US" sz="1600" dirty="0" smtClean="0"/>
              <a:t>못되고</a:t>
            </a:r>
            <a:r>
              <a:rPr lang="en-US" altLang="ko-KR" sz="1600" dirty="0" smtClean="0"/>
              <a:t>, </a:t>
            </a:r>
            <a:r>
              <a:rPr lang="ko-KR" altLang="en-US" sz="1600" dirty="0"/>
              <a:t>위 공소사실은 </a:t>
            </a:r>
            <a:r>
              <a:rPr lang="ko-KR" altLang="en-US" sz="1600" dirty="0" smtClean="0"/>
              <a:t>범죄가 아니다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312760632" descr="EMB0000294064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66" y="2962178"/>
            <a:ext cx="7191789" cy="25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8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57200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3) </a:t>
            </a:r>
            <a:r>
              <a:rPr lang="ko-KR" altLang="en-US" sz="2000" dirty="0"/>
              <a:t>인터넷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불특정다수에게 </a:t>
            </a:r>
            <a:r>
              <a:rPr lang="ko-KR" altLang="en-US" sz="2000" dirty="0"/>
              <a:t>행사 후원금을 걷어 가로챈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위반 </a:t>
            </a:r>
            <a:r>
              <a:rPr lang="ko-KR" altLang="en-US" sz="2000" dirty="0"/>
              <a:t>조항</a:t>
            </a:r>
            <a:r>
              <a:rPr lang="en-US" altLang="ko-KR" sz="2000" dirty="0"/>
              <a:t>: </a:t>
            </a:r>
            <a:r>
              <a:rPr lang="ko-KR" altLang="en-US" sz="2000" dirty="0"/>
              <a:t>기부금품의 모집 및 사용에 관한 법률 제</a:t>
            </a:r>
            <a:r>
              <a:rPr lang="en-US" altLang="ko-KR" sz="2000" dirty="0"/>
              <a:t>4</a:t>
            </a:r>
            <a:r>
              <a:rPr lang="ko-KR" altLang="en-US" sz="2000" dirty="0"/>
              <a:t>조</a:t>
            </a:r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0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b="1" dirty="0"/>
              <a:t>5. </a:t>
            </a:r>
            <a:r>
              <a:rPr lang="ko-KR" altLang="en-US" sz="2000" b="1" dirty="0"/>
              <a:t>기부목적 또는 기부대상이 문제된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en-US" altLang="ko-KR" sz="2000" dirty="0" smtClean="0"/>
              <a:t>1</a:t>
            </a:r>
            <a:r>
              <a:rPr lang="en-US" altLang="ko-KR" sz="2000" dirty="0"/>
              <a:t>) </a:t>
            </a:r>
            <a:r>
              <a:rPr lang="ko-KR" altLang="en-US" sz="2000" dirty="0"/>
              <a:t>처벌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군수가 </a:t>
            </a:r>
            <a:r>
              <a:rPr lang="ko-KR" altLang="en-US" sz="2000" dirty="0"/>
              <a:t>업무추진비로 군 관내 경찰</a:t>
            </a:r>
            <a:r>
              <a:rPr lang="en-US" altLang="ko-KR" sz="2000" dirty="0"/>
              <a:t>, </a:t>
            </a:r>
            <a:r>
              <a:rPr lang="ko-KR" altLang="en-US" sz="2000" dirty="0"/>
              <a:t>기자 등에게 사례금 명목으로 지급한 현금이 일종의 의례적 행위나 직무상의 행위로서 사회상규에 위배되지 않는 것인지 여부 </a:t>
            </a:r>
            <a:r>
              <a:rPr lang="en-US" altLang="ko-KR" sz="2000" dirty="0"/>
              <a:t>[</a:t>
            </a:r>
            <a:r>
              <a:rPr lang="ko-KR" altLang="en-US" sz="2000" dirty="0"/>
              <a:t>대구고법 </a:t>
            </a:r>
            <a:r>
              <a:rPr lang="en-US" altLang="ko-KR" sz="2000" dirty="0"/>
              <a:t>2007. 1. 11. </a:t>
            </a:r>
            <a:r>
              <a:rPr lang="ko-KR" altLang="en-US" sz="2000" dirty="0"/>
              <a:t>선고 </a:t>
            </a:r>
            <a:r>
              <a:rPr lang="en-US" altLang="ko-KR" sz="2000" dirty="0"/>
              <a:t>2006</a:t>
            </a:r>
            <a:r>
              <a:rPr lang="ko-KR" altLang="en-US" sz="2000" dirty="0"/>
              <a:t>노</a:t>
            </a:r>
            <a:r>
              <a:rPr lang="en-US" altLang="ko-KR" sz="2000" dirty="0"/>
              <a:t>569 </a:t>
            </a:r>
            <a:r>
              <a:rPr lang="ko-KR" altLang="en-US" sz="2000" dirty="0"/>
              <a:t>판결</a:t>
            </a:r>
            <a:r>
              <a:rPr lang="en-US" altLang="ko-KR" sz="2000" dirty="0"/>
              <a:t>] 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사실관계</a:t>
            </a:r>
            <a:endParaRPr lang="ko-KR" altLang="en-US" sz="2000" dirty="0"/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312758632" descr="EMB0000294064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067" y="4567968"/>
            <a:ext cx="6938070" cy="175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4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2) </a:t>
            </a:r>
            <a:r>
              <a:rPr lang="ko-KR" altLang="en-US" sz="2000" dirty="0"/>
              <a:t>논란 </a:t>
            </a:r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1600" dirty="0"/>
              <a:t>부동산의 기부채납은 기부금품모집법위반에 해당하지 않음</a:t>
            </a:r>
          </a:p>
          <a:p>
            <a:pPr fontAlgn="base" latinLnBrk="1"/>
            <a:r>
              <a:rPr lang="en-US" altLang="ko-KR" sz="1600" dirty="0"/>
              <a:t>[</a:t>
            </a:r>
            <a:r>
              <a:rPr lang="ko-KR" altLang="en-US" sz="1600" dirty="0"/>
              <a:t>부산고등법원 </a:t>
            </a:r>
            <a:r>
              <a:rPr lang="en-US" altLang="ko-KR" sz="1600" dirty="0"/>
              <a:t>2010. 9. 8. </a:t>
            </a:r>
            <a:r>
              <a:rPr lang="ko-KR" altLang="en-US" sz="1600" dirty="0"/>
              <a:t>선고 </a:t>
            </a:r>
            <a:r>
              <a:rPr lang="en-US" altLang="ko-KR" sz="1600" dirty="0"/>
              <a:t>2010</a:t>
            </a:r>
            <a:r>
              <a:rPr lang="ko-KR" altLang="en-US" sz="1600" dirty="0"/>
              <a:t>노</a:t>
            </a:r>
            <a:r>
              <a:rPr lang="en-US" altLang="ko-KR" sz="1600" dirty="0"/>
              <a:t>495 </a:t>
            </a:r>
            <a:r>
              <a:rPr lang="ko-KR" altLang="en-US" sz="1600" dirty="0"/>
              <a:t>판결</a:t>
            </a:r>
            <a:r>
              <a:rPr lang="en-US" altLang="ko-KR" sz="1600" dirty="0"/>
              <a:t>]</a:t>
            </a:r>
            <a:endParaRPr lang="ko-KR" altLang="en-US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r>
              <a:rPr lang="ko-KR" altLang="en-US" sz="1600" dirty="0" smtClean="0"/>
              <a:t>◯ 사실관계</a:t>
            </a:r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endParaRPr lang="en-US" altLang="ko-KR" sz="1600" dirty="0"/>
          </a:p>
          <a:p>
            <a:pPr fontAlgn="base" latinLnBrk="1"/>
            <a:endParaRPr lang="en-US" altLang="ko-KR" sz="1600" dirty="0" smtClean="0"/>
          </a:p>
          <a:p>
            <a:pPr fontAlgn="base" latinLnBrk="1"/>
            <a:r>
              <a:rPr lang="ko-KR" altLang="en-US" sz="1600" dirty="0" smtClean="0"/>
              <a:t>◯ 법원의 </a:t>
            </a:r>
            <a:r>
              <a:rPr lang="ko-KR" altLang="en-US" sz="1600" dirty="0"/>
              <a:t>판단</a:t>
            </a:r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물품관리법은 부동산 등 공유재산에 편입될 재산의 기부채납을 </a:t>
            </a:r>
            <a:r>
              <a:rPr lang="ko-KR" altLang="en-US" sz="1600" dirty="0" smtClean="0"/>
              <a:t>허용함</a:t>
            </a:r>
            <a:r>
              <a:rPr lang="en-US" altLang="ko-KR" sz="1600" dirty="0" smtClean="0"/>
              <a:t>.</a:t>
            </a:r>
            <a:endParaRPr lang="ko-KR" altLang="en-US" sz="1600" dirty="0"/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피고인은 </a:t>
            </a:r>
            <a:r>
              <a:rPr lang="ko-KR" altLang="en-US" sz="1600" dirty="0" err="1"/>
              <a:t>공소외</a:t>
            </a:r>
            <a:r>
              <a:rPr lang="ko-KR" altLang="en-US" sz="1600" dirty="0"/>
              <a:t> </a:t>
            </a:r>
            <a:r>
              <a:rPr lang="en-US" altLang="ko-KR" sz="1600" dirty="0"/>
              <a:t>1 </a:t>
            </a:r>
            <a:r>
              <a:rPr lang="ko-KR" altLang="en-US" sz="1600" dirty="0"/>
              <a:t>주식회사의 교섭과정에서 </a:t>
            </a:r>
            <a:r>
              <a:rPr lang="ko-KR" altLang="en-US" sz="1600" dirty="0" smtClean="0"/>
              <a:t>기부채납에 </a:t>
            </a:r>
            <a:r>
              <a:rPr lang="ko-KR" altLang="en-US" sz="1600" dirty="0"/>
              <a:t>따른 권리확보조치의 일환으로 이행보증보험금을 청구</a:t>
            </a:r>
            <a:r>
              <a:rPr lang="en-US" altLang="ko-KR" sz="1600" dirty="0"/>
              <a:t>, </a:t>
            </a:r>
            <a:r>
              <a:rPr lang="ko-KR" altLang="en-US" sz="1600" dirty="0"/>
              <a:t>수령하여 </a:t>
            </a:r>
            <a:r>
              <a:rPr lang="ko-KR" altLang="en-US" sz="1600" dirty="0" err="1"/>
              <a:t>공소외</a:t>
            </a:r>
            <a:r>
              <a:rPr lang="ko-KR" altLang="en-US" sz="1600" dirty="0"/>
              <a:t> </a:t>
            </a:r>
            <a:r>
              <a:rPr lang="en-US" altLang="ko-KR" sz="1600" dirty="0"/>
              <a:t>2 </a:t>
            </a:r>
            <a:r>
              <a:rPr lang="ko-KR" altLang="en-US" sz="1600" dirty="0"/>
              <a:t>주식회사에 지급한 것일 뿐” 이를 약 </a:t>
            </a:r>
            <a:r>
              <a:rPr lang="en-US" altLang="ko-KR" sz="1600" dirty="0"/>
              <a:t>5</a:t>
            </a:r>
            <a:r>
              <a:rPr lang="ko-KR" altLang="en-US" sz="1600" dirty="0"/>
              <a:t>억 원의 대금을 모집한 것이라 볼 수 없다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312758952" descr="EMB0000294064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903" y="3019148"/>
            <a:ext cx="6964196" cy="19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5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사례의 현황</a:t>
            </a: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6608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dirty="0"/>
              <a:t>3) </a:t>
            </a:r>
            <a:r>
              <a:rPr lang="ko-KR" altLang="en-US" sz="2000" dirty="0"/>
              <a:t>인터넷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여수의 </a:t>
            </a:r>
            <a:r>
              <a:rPr lang="ko-KR" altLang="en-US" sz="2000" dirty="0"/>
              <a:t>해상케이블카를 운영하는 업체가 기부금을 체납한 사례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</a:t>
            </a:r>
            <a:r>
              <a:rPr lang="ko-KR" altLang="en-US" sz="2000" dirty="0"/>
              <a:t>위반 조항</a:t>
            </a:r>
            <a:r>
              <a:rPr lang="en-US" altLang="ko-KR" sz="2000" dirty="0"/>
              <a:t>: </a:t>
            </a:r>
            <a:r>
              <a:rPr lang="ko-KR" altLang="en-US" sz="2000" dirty="0"/>
              <a:t>명확하지 않음</a:t>
            </a:r>
          </a:p>
          <a:p>
            <a:pPr marL="342900" indent="-342900"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/>
              <a:t>◯ 요약</a:t>
            </a:r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/>
              <a:t>여수시와 업체는 “</a:t>
            </a:r>
            <a:r>
              <a:rPr lang="en-US" altLang="ko-KR" sz="1600" dirty="0"/>
              <a:t>2014</a:t>
            </a:r>
            <a:r>
              <a:rPr lang="ko-KR" altLang="en-US" sz="1600" dirty="0"/>
              <a:t>년 </a:t>
            </a:r>
            <a:r>
              <a:rPr lang="en-US" altLang="ko-KR" sz="1600" dirty="0"/>
              <a:t>11</a:t>
            </a:r>
            <a:r>
              <a:rPr lang="ko-KR" altLang="en-US" sz="1600" dirty="0"/>
              <a:t>월 오동도 앞 자산공원</a:t>
            </a:r>
            <a:r>
              <a:rPr lang="en-US" altLang="ko-KR" sz="1600" dirty="0"/>
              <a:t>~</a:t>
            </a:r>
            <a:r>
              <a:rPr lang="ko-KR" altLang="en-US" sz="1600" dirty="0" err="1"/>
              <a:t>돌산읍</a:t>
            </a:r>
            <a:r>
              <a:rPr lang="ko-KR" altLang="en-US" sz="1600" dirty="0"/>
              <a:t> 돌산공원 </a:t>
            </a:r>
            <a:r>
              <a:rPr lang="en-US" altLang="ko-KR" sz="1600" dirty="0"/>
              <a:t>1.5</a:t>
            </a:r>
            <a:r>
              <a:rPr lang="ko-KR" altLang="en-US" sz="1600" dirty="0"/>
              <a:t>㎞ 구간 임시 운행 허가를 앞두고 여수시와 ‘유료 입장권 매출액의 </a:t>
            </a:r>
            <a:r>
              <a:rPr lang="en-US" altLang="ko-KR" sz="1600" dirty="0"/>
              <a:t>3%</a:t>
            </a:r>
            <a:r>
              <a:rPr lang="ko-KR" altLang="en-US" sz="1600" dirty="0"/>
              <a:t>를 </a:t>
            </a:r>
            <a:r>
              <a:rPr lang="ko-KR" altLang="en-US" sz="1600" dirty="0" err="1"/>
              <a:t>공익기부한다</a:t>
            </a:r>
            <a:r>
              <a:rPr lang="ko-KR" altLang="en-US" sz="1600" dirty="0"/>
              <a:t>’는 약정”을 </a:t>
            </a:r>
            <a:r>
              <a:rPr lang="ko-KR" altLang="en-US" sz="1600" dirty="0" smtClean="0"/>
              <a:t>체결</a:t>
            </a:r>
            <a:endParaRPr lang="en-US" altLang="ko-KR" sz="1600" dirty="0" smtClean="0"/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업체는 운영 첫 해 </a:t>
            </a:r>
            <a:r>
              <a:rPr lang="en-US" altLang="ko-KR" sz="1600" dirty="0"/>
              <a:t>2015</a:t>
            </a:r>
            <a:r>
              <a:rPr lang="ko-KR" altLang="en-US" sz="1600" dirty="0" err="1"/>
              <a:t>년분</a:t>
            </a:r>
            <a:r>
              <a:rPr lang="ko-KR" altLang="en-US" sz="1600" dirty="0"/>
              <a:t> 기부금 약 </a:t>
            </a:r>
            <a:r>
              <a:rPr lang="en-US" altLang="ko-KR" sz="1600" dirty="0"/>
              <a:t>8</a:t>
            </a:r>
            <a:r>
              <a:rPr lang="ko-KR" altLang="en-US" sz="1600" dirty="0"/>
              <a:t>억</a:t>
            </a:r>
            <a:r>
              <a:rPr lang="en-US" altLang="ko-KR" sz="1600" dirty="0"/>
              <a:t>3400</a:t>
            </a:r>
            <a:r>
              <a:rPr lang="ko-KR" altLang="en-US" sz="1600" dirty="0"/>
              <a:t>만 원을 </a:t>
            </a:r>
            <a:r>
              <a:rPr lang="ko-KR" altLang="en-US" sz="1600" dirty="0" smtClean="0"/>
              <a:t>납부</a:t>
            </a:r>
            <a:r>
              <a:rPr lang="en-US" altLang="ko-KR" sz="1600" dirty="0" smtClean="0"/>
              <a:t>, 2016</a:t>
            </a:r>
            <a:r>
              <a:rPr lang="ko-KR" altLang="en-US" sz="1600" dirty="0"/>
              <a:t>년 </a:t>
            </a:r>
            <a:r>
              <a:rPr lang="en-US" altLang="ko-KR" sz="1600" dirty="0"/>
              <a:t>10</a:t>
            </a:r>
            <a:r>
              <a:rPr lang="ko-KR" altLang="en-US" sz="1600" dirty="0"/>
              <a:t>월 ‘</a:t>
            </a:r>
            <a:r>
              <a:rPr lang="en-US" altLang="ko-KR" sz="1600" dirty="0"/>
              <a:t>100</a:t>
            </a:r>
            <a:r>
              <a:rPr lang="ko-KR" altLang="en-US" sz="1600" dirty="0"/>
              <a:t>억 원 장학재단 설립’으로 기부금 납부를 대신하겠다는 </a:t>
            </a:r>
            <a:r>
              <a:rPr lang="ko-KR" altLang="en-US" sz="1600" dirty="0" smtClean="0"/>
              <a:t>통보</a:t>
            </a:r>
            <a:r>
              <a:rPr lang="en-US" altLang="ko-KR" sz="1600" dirty="0"/>
              <a:t>,</a:t>
            </a:r>
            <a:r>
              <a:rPr lang="ko-KR" altLang="en-US" sz="1600" dirty="0" smtClean="0"/>
              <a:t>이후 </a:t>
            </a:r>
            <a:r>
              <a:rPr lang="ko-KR" altLang="en-US" sz="1600" dirty="0"/>
              <a:t>기부금을 계속 체납한 </a:t>
            </a:r>
            <a:r>
              <a:rPr lang="ko-KR" altLang="en-US" sz="1600" dirty="0" smtClean="0"/>
              <a:t>상태</a:t>
            </a:r>
            <a:r>
              <a:rPr lang="en-US" altLang="ko-KR" sz="1600" dirty="0" smtClean="0"/>
              <a:t> </a:t>
            </a:r>
            <a:endParaRPr lang="ko-KR" altLang="en-US" sz="1600" dirty="0"/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업체의 주장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‘공익기부이행각서’가 ‘기부금품 모집 및 사용에 관한 법률’에 위반되고</a:t>
            </a:r>
            <a:r>
              <a:rPr lang="en-US" altLang="ko-KR" sz="1600" dirty="0"/>
              <a:t>, </a:t>
            </a:r>
            <a:r>
              <a:rPr lang="ko-KR" altLang="en-US" sz="1600" dirty="0"/>
              <a:t>공익기부 약정이 자발적인 의사로 체결된 것이 </a:t>
            </a:r>
            <a:r>
              <a:rPr lang="ko-KR" altLang="en-US" sz="1600" dirty="0" smtClean="0"/>
              <a:t>아니다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여수시의 주장</a:t>
            </a:r>
            <a:r>
              <a:rPr lang="en-US" altLang="ko-KR" sz="1600" dirty="0" smtClean="0"/>
              <a:t>: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법적 하자가 없고 서로 간 </a:t>
            </a:r>
            <a:r>
              <a:rPr lang="ko-KR" altLang="en-US" sz="1600" dirty="0" err="1"/>
              <a:t>협의하에</a:t>
            </a:r>
            <a:r>
              <a:rPr lang="ko-KR" altLang="en-US" sz="1600" dirty="0"/>
              <a:t> 약정이 </a:t>
            </a:r>
            <a:r>
              <a:rPr lang="ko-KR" altLang="en-US" sz="1600" dirty="0" smtClean="0"/>
              <a:t>체결되었다</a:t>
            </a:r>
            <a:r>
              <a:rPr lang="en-US" altLang="ko-KR" sz="1600" dirty="0" smtClean="0"/>
              <a:t>. </a:t>
            </a:r>
            <a:endParaRPr lang="en-US" altLang="ko-KR" sz="1600" dirty="0"/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법원의 판단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업체는 약정대로 기부금을 납부해야 하며</a:t>
            </a:r>
            <a:r>
              <a:rPr lang="en-US" altLang="ko-KR" sz="1600" dirty="0"/>
              <a:t>, </a:t>
            </a:r>
            <a:r>
              <a:rPr lang="ko-KR" altLang="en-US" sz="1600" dirty="0"/>
              <a:t>이를 </a:t>
            </a:r>
            <a:r>
              <a:rPr lang="ko-KR" altLang="en-US" sz="1600" dirty="0" err="1"/>
              <a:t>어길시</a:t>
            </a:r>
            <a:r>
              <a:rPr lang="ko-KR" altLang="en-US" sz="1600" dirty="0"/>
              <a:t> 매일 </a:t>
            </a:r>
            <a:r>
              <a:rPr lang="en-US" altLang="ko-KR" sz="1600" dirty="0"/>
              <a:t>100</a:t>
            </a:r>
            <a:r>
              <a:rPr lang="ko-KR" altLang="en-US" sz="1600" dirty="0"/>
              <a:t>만원씩 더해 지급해야 한다고 </a:t>
            </a:r>
            <a:r>
              <a:rPr lang="ko-KR" altLang="en-US" sz="1600" dirty="0" smtClean="0"/>
              <a:t>판결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44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867" y="2226733"/>
            <a:ext cx="7323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제</a:t>
            </a:r>
            <a:r>
              <a:rPr lang="en-US" altLang="ko-KR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4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장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r>
              <a:rPr lang="ko-KR" altLang="en-US" sz="4400" b="1" dirty="0" err="1" smtClean="0">
                <a:solidFill>
                  <a:srgbClr val="F4A100"/>
                </a:solidFill>
                <a:latin typeface="나눔고딕"/>
                <a:ea typeface="나눔고딕"/>
              </a:rPr>
              <a:t>기부금품법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 위반 논란 사례의 </a:t>
            </a:r>
            <a:r>
              <a:rPr lang="ko-KR" altLang="en-US" sz="4400" b="1" dirty="0" err="1" smtClean="0">
                <a:solidFill>
                  <a:srgbClr val="F4A100"/>
                </a:solidFill>
                <a:latin typeface="나눔고딕"/>
                <a:ea typeface="나눔고딕"/>
              </a:rPr>
              <a:t>조문별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 체계정리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0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6650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사례의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조문별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체계정리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en-US" altLang="ko-KR" sz="2000" b="1" dirty="0"/>
              <a:t>1. </a:t>
            </a:r>
            <a:r>
              <a:rPr lang="ko-KR" altLang="en-US" sz="2000" b="1" dirty="0"/>
              <a:t>현행 </a:t>
            </a:r>
            <a:r>
              <a:rPr lang="ko-KR" altLang="en-US" sz="2000" b="1" dirty="0" err="1"/>
              <a:t>기부금품법</a:t>
            </a:r>
            <a:r>
              <a:rPr lang="ko-KR" altLang="en-US" sz="2000" b="1" dirty="0"/>
              <a:t> 및 동법시행령의 기본구조</a:t>
            </a:r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 smtClean="0"/>
              <a:t>◯ 기부금품법의 </a:t>
            </a:r>
            <a:r>
              <a:rPr lang="ko-KR" altLang="en-US" sz="2000" dirty="0"/>
              <a:t>기본구조</a:t>
            </a:r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endParaRPr lang="ko-KR" altLang="en-US" sz="2000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8174496"/>
              </p:ext>
            </p:extLst>
          </p:nvPr>
        </p:nvGraphicFramePr>
        <p:xfrm>
          <a:off x="1126065" y="2453756"/>
          <a:ext cx="7556380" cy="32035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802986"/>
                <a:gridCol w="3753394"/>
              </a:tblGrid>
              <a:tr h="318989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목적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청문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정의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기부금품의 사용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다른 법률과의 관계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모집비용 충당비율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기부금품의 모집등록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공개의무와 회계감사 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23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국가 등 기부금품 모집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접수 제한 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권한의 위임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589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기부금품 출연 강요의 금지 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벌칙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기부금품의 접수장소 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양벌규정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341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기부금품의 모집에 관한 정보의 공개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과태료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86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 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부칙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정부조직법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&lt;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14839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2017.7.26&gt;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8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등록의 말소 등</a:t>
                      </a:r>
                      <a:r>
                        <a:rPr lang="en-US" altLang="ko-K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2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ko-KR" altLang="en-US" sz="2000" dirty="0" smtClean="0"/>
              <a:t>◯ </a:t>
            </a:r>
            <a:r>
              <a:rPr lang="ko-KR" altLang="en-US" sz="2000" dirty="0" err="1" smtClean="0"/>
              <a:t>기부금품법시행령의</a:t>
            </a:r>
            <a:r>
              <a:rPr lang="ko-KR" altLang="en-US" sz="2000" dirty="0" smtClean="0"/>
              <a:t> 기본구조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3074379"/>
              </p:ext>
            </p:extLst>
          </p:nvPr>
        </p:nvGraphicFramePr>
        <p:xfrm>
          <a:off x="1126069" y="1874581"/>
          <a:ext cx="7678298" cy="44433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59142"/>
                <a:gridCol w="4119156"/>
              </a:tblGrid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목적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국가 등 기부금품 모집 제한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모집 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등록청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용도가 지정된 자발적인 기탁금품의 접수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행정안전부장관에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대한 등록신청 절차 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위문금품 접수 기부심사위원회 구성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운영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도지사에 대한 등록신청 절차 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 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등록사항 변경등록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모집중지 등으로 인한 기부금품의 처분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기부심사위원회의 구성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모집비용 충당비율 적용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위원장의 직무 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장부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서류의 비치 및 공개 의무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회의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회계감사의 의무화 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의견청취 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모집등록 등의 공고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수당 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과태료의 부과기준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운영 세칙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규제의 재검토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2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지방자치단체 기부심사위원회의 구성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운영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부칙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행정안전부와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그 소속기관 직제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&lt;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제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28211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2017.7.26&gt;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2528" y="464948"/>
            <a:ext cx="6336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사례의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조문별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체계정리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1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435" y="1355534"/>
            <a:ext cx="79308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en-US" altLang="ko-KR" b="1" dirty="0"/>
              <a:t>2. </a:t>
            </a:r>
            <a:r>
              <a:rPr lang="ko-KR" altLang="en-US" b="1" dirty="0"/>
              <a:t>논란 사례의 </a:t>
            </a:r>
            <a:r>
              <a:rPr lang="ko-KR" altLang="en-US" b="1" dirty="0" err="1"/>
              <a:t>조문별</a:t>
            </a:r>
            <a:r>
              <a:rPr lang="ko-KR" altLang="en-US" b="1" dirty="0"/>
              <a:t> </a:t>
            </a:r>
            <a:r>
              <a:rPr lang="ko-KR" altLang="en-US" b="1" dirty="0" smtClean="0"/>
              <a:t>현황</a:t>
            </a:r>
            <a:endParaRPr lang="en-US" altLang="ko-KR" dirty="0"/>
          </a:p>
          <a:p>
            <a:pPr marL="342900" indent="-342900" fontAlgn="base" latinLnBrk="1"/>
            <a:endParaRPr lang="en-US" altLang="ko-KR" b="1" dirty="0" smtClean="0"/>
          </a:p>
          <a:p>
            <a:pPr marL="342900" indent="-342900" fontAlgn="base" latinLnBrk="1"/>
            <a:r>
              <a:rPr lang="ko-KR" altLang="en-US" dirty="0" smtClean="0"/>
              <a:t>◯ 제</a:t>
            </a:r>
            <a:r>
              <a:rPr lang="en-US" altLang="ko-KR" dirty="0"/>
              <a:t>2</a:t>
            </a:r>
            <a:r>
              <a:rPr lang="ko-KR" altLang="en-US" dirty="0"/>
              <a:t>조가 </a:t>
            </a:r>
            <a:r>
              <a:rPr lang="en-US" altLang="ko-KR" dirty="0"/>
              <a:t>10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조 </a:t>
            </a:r>
            <a:r>
              <a:rPr lang="en-US" altLang="ko-KR" dirty="0"/>
              <a:t>8</a:t>
            </a:r>
            <a:r>
              <a:rPr lang="ko-KR" altLang="en-US" dirty="0"/>
              <a:t>건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조 </a:t>
            </a:r>
            <a:r>
              <a:rPr lang="en-US" altLang="ko-KR" dirty="0"/>
              <a:t>7</a:t>
            </a:r>
            <a:r>
              <a:rPr lang="ko-KR" altLang="en-US" dirty="0"/>
              <a:t>건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조와 제</a:t>
            </a:r>
            <a:r>
              <a:rPr lang="en-US" altLang="ko-KR" dirty="0"/>
              <a:t>5</a:t>
            </a:r>
            <a:r>
              <a:rPr lang="ko-KR" altLang="en-US" dirty="0"/>
              <a:t>조 </a:t>
            </a:r>
            <a:r>
              <a:rPr lang="en-US" altLang="ko-KR" dirty="0"/>
              <a:t>5</a:t>
            </a:r>
            <a:r>
              <a:rPr lang="ko-KR" altLang="en-US" dirty="0"/>
              <a:t>건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조 </a:t>
            </a:r>
            <a:r>
              <a:rPr lang="en-US" altLang="ko-KR" dirty="0"/>
              <a:t>3</a:t>
            </a:r>
            <a:r>
              <a:rPr lang="ko-KR" altLang="en-US" dirty="0"/>
              <a:t>건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조 </a:t>
            </a:r>
            <a:r>
              <a:rPr lang="en-US" altLang="ko-KR" dirty="0"/>
              <a:t>2</a:t>
            </a:r>
            <a:r>
              <a:rPr lang="ko-KR" altLang="en-US" dirty="0" smtClean="0"/>
              <a:t>건</a:t>
            </a:r>
            <a:r>
              <a:rPr lang="en-US" altLang="ko-KR" dirty="0" smtClean="0"/>
              <a:t>.</a:t>
            </a:r>
          </a:p>
          <a:p>
            <a:pPr fontAlgn="base" latinLnBrk="1"/>
            <a:endParaRPr lang="en-US" altLang="ko-KR" dirty="0" smtClean="0"/>
          </a:p>
          <a:p>
            <a:pPr fontAlgn="base" latinLnBrk="1"/>
            <a:r>
              <a:rPr lang="ko-KR" altLang="en-US" dirty="0" smtClean="0"/>
              <a:t>◯ 제</a:t>
            </a:r>
            <a:r>
              <a:rPr lang="en-US" altLang="ko-KR" dirty="0"/>
              <a:t>2</a:t>
            </a:r>
            <a:r>
              <a:rPr lang="ko-KR" altLang="en-US" dirty="0"/>
              <a:t>조 제</a:t>
            </a:r>
            <a:r>
              <a:rPr lang="en-US" altLang="ko-KR" dirty="0"/>
              <a:t>1</a:t>
            </a:r>
            <a:r>
              <a:rPr lang="ko-KR" altLang="en-US" dirty="0" smtClean="0"/>
              <a:t>호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“기부금품”의 </a:t>
            </a:r>
            <a:r>
              <a:rPr lang="ko-KR" altLang="en-US" dirty="0" smtClean="0"/>
              <a:t>정의 규정</a:t>
            </a:r>
            <a:r>
              <a:rPr lang="en-US" altLang="ko-KR" dirty="0" smtClean="0"/>
              <a:t>. </a:t>
            </a:r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dirty="0" smtClean="0"/>
              <a:t>기부금품 해당 여부에 따라 벌칙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조</a:t>
            </a:r>
            <a:r>
              <a:rPr lang="en-US" altLang="ko-KR" dirty="0"/>
              <a:t>), </a:t>
            </a:r>
            <a:r>
              <a:rPr lang="ko-KR" altLang="en-US" dirty="0" err="1"/>
              <a:t>양벌규정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조</a:t>
            </a:r>
            <a:r>
              <a:rPr lang="en-US" altLang="ko-KR" dirty="0"/>
              <a:t>), </a:t>
            </a:r>
            <a:r>
              <a:rPr lang="ko-KR" altLang="en-US" dirty="0"/>
              <a:t>과태료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조</a:t>
            </a:r>
            <a:r>
              <a:rPr lang="en-US" altLang="ko-KR" dirty="0"/>
              <a:t>)</a:t>
            </a:r>
            <a:r>
              <a:rPr lang="ko-KR" altLang="en-US" dirty="0"/>
              <a:t>의 적용여부가 </a:t>
            </a:r>
            <a:r>
              <a:rPr lang="ko-KR" altLang="en-US" dirty="0" smtClean="0"/>
              <a:t>문제될 수 있기 </a:t>
            </a:r>
            <a:r>
              <a:rPr lang="ko-KR" altLang="en-US" dirty="0"/>
              <a:t>때문에 형사사건에서는 특히나 중요한 </a:t>
            </a:r>
            <a:r>
              <a:rPr lang="ko-KR" altLang="en-US" dirty="0" smtClean="0"/>
              <a:t>쟁점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 latinLnBrk="1"/>
            <a:endParaRPr lang="en-US" altLang="ko-KR" dirty="0" smtClean="0"/>
          </a:p>
          <a:p>
            <a:pPr fontAlgn="base" latinLnBrk="1"/>
            <a:r>
              <a:rPr lang="ko-KR" altLang="en-US" dirty="0" smtClean="0"/>
              <a:t>◯ 제</a:t>
            </a:r>
            <a:r>
              <a:rPr lang="en-US" altLang="ko-KR" dirty="0"/>
              <a:t>3</a:t>
            </a:r>
            <a:r>
              <a:rPr lang="ko-KR" altLang="en-US" dirty="0" smtClean="0"/>
              <a:t>조</a:t>
            </a:r>
            <a:r>
              <a:rPr lang="en-US" altLang="ko-KR" dirty="0"/>
              <a:t>:</a:t>
            </a:r>
            <a:r>
              <a:rPr lang="ko-KR" altLang="en-US" dirty="0" smtClean="0"/>
              <a:t> 기부금품법과 </a:t>
            </a:r>
            <a:r>
              <a:rPr lang="ko-KR" altLang="en-US" dirty="0"/>
              <a:t>다른 법률 </a:t>
            </a:r>
            <a:r>
              <a:rPr lang="en-US" altLang="ko-KR" dirty="0"/>
              <a:t>10</a:t>
            </a:r>
            <a:r>
              <a:rPr lang="ko-KR" altLang="en-US" dirty="0"/>
              <a:t>가지의 관계에 </a:t>
            </a:r>
            <a:r>
              <a:rPr lang="ko-KR" altLang="en-US" dirty="0" smtClean="0"/>
              <a:t>대한 규정</a:t>
            </a:r>
            <a:r>
              <a:rPr lang="en-US" altLang="ko-KR" dirty="0" smtClean="0"/>
              <a:t>. </a:t>
            </a:r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dirty="0" smtClean="0"/>
              <a:t>제</a:t>
            </a:r>
            <a:r>
              <a:rPr lang="en-US" altLang="ko-KR" dirty="0"/>
              <a:t>2</a:t>
            </a:r>
            <a:r>
              <a:rPr lang="ko-KR" altLang="en-US" dirty="0" smtClean="0"/>
              <a:t>조 적용 여부에 관계없이 다른 법률이 적용을 </a:t>
            </a:r>
            <a:r>
              <a:rPr lang="ko-KR" altLang="en-US" dirty="0"/>
              <a:t>통해 기부금품 모집에 대한 허용 및 제한이 있을 수 있다는 것을 </a:t>
            </a:r>
            <a:r>
              <a:rPr lang="ko-KR" altLang="en-US" dirty="0" smtClean="0"/>
              <a:t>보여줌</a:t>
            </a:r>
            <a:r>
              <a:rPr lang="en-US" altLang="ko-KR" dirty="0" smtClean="0"/>
              <a:t> </a:t>
            </a:r>
          </a:p>
          <a:p>
            <a:pPr fontAlgn="base" latinLnBrk="1"/>
            <a:r>
              <a:rPr lang="en-US" altLang="ko-KR" dirty="0"/>
              <a:t>→ </a:t>
            </a:r>
            <a:r>
              <a:rPr lang="ko-KR" altLang="en-US" dirty="0" err="1" smtClean="0"/>
              <a:t>기부금품법상</a:t>
            </a:r>
            <a:r>
              <a:rPr lang="ko-KR" altLang="en-US" dirty="0" smtClean="0"/>
              <a:t> </a:t>
            </a:r>
            <a:r>
              <a:rPr lang="ko-KR" altLang="en-US" dirty="0"/>
              <a:t>벌칙 등 조항이 적용되지 않더라도 사기</a:t>
            </a:r>
            <a:r>
              <a:rPr lang="en-US" altLang="ko-KR" dirty="0"/>
              <a:t>, </a:t>
            </a:r>
            <a:r>
              <a:rPr lang="ko-KR" altLang="en-US" dirty="0"/>
              <a:t>횡령 등 형법상 처벌이 될 수도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 latinLnBrk="1"/>
            <a:endParaRPr lang="en-US" altLang="ko-KR" dirty="0" smtClean="0"/>
          </a:p>
          <a:p>
            <a:pPr fontAlgn="base" latinLnBrk="1"/>
            <a:r>
              <a:rPr lang="ko-KR" altLang="en-US" dirty="0" smtClean="0"/>
              <a:t>◯ 제</a:t>
            </a:r>
            <a:r>
              <a:rPr lang="en-US" altLang="ko-KR" dirty="0"/>
              <a:t>4</a:t>
            </a:r>
            <a:r>
              <a:rPr lang="ko-KR" altLang="en-US" dirty="0"/>
              <a:t>조와 제</a:t>
            </a:r>
            <a:r>
              <a:rPr lang="en-US" altLang="ko-KR" dirty="0"/>
              <a:t>16</a:t>
            </a:r>
            <a:r>
              <a:rPr lang="ko-KR" altLang="en-US" dirty="0"/>
              <a:t>조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조와 제</a:t>
            </a:r>
            <a:r>
              <a:rPr lang="en-US" altLang="ko-KR" dirty="0"/>
              <a:t>16</a:t>
            </a:r>
            <a:r>
              <a:rPr lang="ko-KR" altLang="en-US" dirty="0"/>
              <a:t>조가 함께 문제되는 경우가 </a:t>
            </a:r>
            <a:r>
              <a:rPr lang="ko-KR" altLang="en-US" dirty="0" smtClean="0"/>
              <a:t>많았음</a:t>
            </a:r>
            <a:r>
              <a:rPr lang="en-US" altLang="ko-KR" dirty="0" smtClean="0"/>
              <a:t>. </a:t>
            </a:r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dirty="0" smtClean="0"/>
              <a:t>제</a:t>
            </a:r>
            <a:r>
              <a:rPr lang="en-US" altLang="ko-KR" dirty="0" smtClean="0"/>
              <a:t>4</a:t>
            </a:r>
            <a:r>
              <a:rPr lang="ko-KR" altLang="en-US" dirty="0" smtClean="0"/>
              <a:t>조</a:t>
            </a:r>
            <a:r>
              <a:rPr lang="en-US" altLang="ko-KR" dirty="0"/>
              <a:t> </a:t>
            </a:r>
            <a:r>
              <a:rPr lang="ko-KR" altLang="en-US" dirty="0" smtClean="0"/>
              <a:t>또는 제</a:t>
            </a:r>
            <a:r>
              <a:rPr lang="en-US" altLang="ko-KR" dirty="0" smtClean="0"/>
              <a:t>5</a:t>
            </a:r>
            <a:r>
              <a:rPr lang="ko-KR" altLang="en-US" dirty="0" smtClean="0"/>
              <a:t>조 위반의 경우 </a:t>
            </a:r>
            <a:r>
              <a:rPr lang="ko-KR" altLang="en-US" dirty="0"/>
              <a:t>벌칙까지 이어지는 사례가 많기 </a:t>
            </a:r>
            <a:r>
              <a:rPr lang="ko-KR" altLang="en-US" dirty="0" smtClean="0"/>
              <a:t>때문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2528" y="464948"/>
            <a:ext cx="6397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사례의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조문별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체계정리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4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867" y="2226733"/>
            <a:ext cx="7323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제</a:t>
            </a:r>
            <a:r>
              <a:rPr lang="en-US" altLang="ko-KR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5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장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r>
              <a:rPr lang="ko-KR" altLang="en-US" sz="4400" b="1" dirty="0" err="1" smtClean="0">
                <a:solidFill>
                  <a:srgbClr val="F4A100"/>
                </a:solidFill>
                <a:latin typeface="나눔고딕"/>
                <a:ea typeface="나눔고딕"/>
              </a:rPr>
              <a:t>기부금품법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 위반 논란 사례에 대한 법적 평가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1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장 서  론</a:t>
            </a:r>
            <a:endParaRPr lang="en-US" altLang="ko-KR" sz="20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4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b="1" dirty="0" smtClean="0"/>
              <a:t>1. </a:t>
            </a:r>
            <a:r>
              <a:rPr lang="ko-KR" altLang="en-US" sz="2000" b="1" dirty="0"/>
              <a:t>기부의 활성화를 위한 법제도의 명확성 확보 필요</a:t>
            </a:r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en-US" altLang="ko-KR" sz="2000" dirty="0"/>
              <a:t>→</a:t>
            </a:r>
            <a:r>
              <a:rPr lang="ko-KR" altLang="en-US" sz="2000" dirty="0"/>
              <a:t> 기부활성화를 위해서는 법 개정과 </a:t>
            </a:r>
            <a:r>
              <a:rPr lang="ko-KR" altLang="en-US" sz="2000" dirty="0" err="1"/>
              <a:t>기부금품법에</a:t>
            </a:r>
            <a:r>
              <a:rPr lang="ko-KR" altLang="en-US" sz="2000" dirty="0"/>
              <a:t> 대한 이해가 수반되어야 함</a:t>
            </a:r>
            <a:endParaRPr lang="en-US" altLang="ko-KR" sz="2000" dirty="0"/>
          </a:p>
          <a:p>
            <a:pPr marL="342900" indent="-342900" fontAlgn="base" latinLnBrk="1"/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fontAlgn="base" latinLnBrk="1"/>
            <a:r>
              <a:rPr lang="en-US" altLang="ko-KR" sz="2000" b="1" dirty="0" smtClean="0"/>
              <a:t>2. </a:t>
            </a:r>
            <a:r>
              <a:rPr lang="ko-KR" altLang="en-US" sz="2000" b="1" dirty="0" err="1"/>
              <a:t>기부금품법</a:t>
            </a:r>
            <a:r>
              <a:rPr lang="ko-KR" altLang="en-US" sz="2000" b="1" dirty="0"/>
              <a:t> 위반에 따른 사전예방의 </a:t>
            </a:r>
            <a:r>
              <a:rPr lang="ko-KR" altLang="en-US" sz="2000" b="1" dirty="0" smtClean="0"/>
              <a:t>필요</a:t>
            </a:r>
            <a:endParaRPr lang="en-US" altLang="ko-KR" sz="2000" b="1" dirty="0" smtClean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ko-KR" sz="2000" dirty="0"/>
              <a:t>→</a:t>
            </a:r>
            <a:r>
              <a:rPr lang="en-US" altLang="ko-KR" sz="2000" dirty="0"/>
              <a:t> </a:t>
            </a:r>
            <a:r>
              <a:rPr lang="ko-KR" altLang="en-US" sz="2000" dirty="0"/>
              <a:t>기부금품 </a:t>
            </a:r>
            <a:r>
              <a:rPr lang="ko-KR" altLang="en-US" sz="2000" dirty="0" err="1"/>
              <a:t>모집시</a:t>
            </a:r>
            <a:r>
              <a:rPr lang="ko-KR" altLang="en-US" sz="2000" dirty="0"/>
              <a:t> 논란이 발생하면 그 자체만으로 악영향을 미칠 수 </a:t>
            </a:r>
            <a:r>
              <a:rPr lang="ko-KR" altLang="en-US" sz="2000" dirty="0" smtClean="0"/>
              <a:t>있음</a:t>
            </a:r>
            <a:endParaRPr lang="en-US" altLang="ko-KR" sz="2000" dirty="0" smtClean="0"/>
          </a:p>
          <a:p>
            <a:pPr fontAlgn="base" latinLnBrk="1"/>
            <a:endParaRPr lang="en-US" altLang="ko-KR" sz="2000" dirty="0"/>
          </a:p>
          <a:p>
            <a:pPr fontAlgn="base" latinLnBrk="1"/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사례 </a:t>
            </a:r>
            <a:r>
              <a:rPr lang="ko-KR" altLang="en-US" sz="2000" b="1" dirty="0"/>
              <a:t>모집 및 분석을 통한 본래의 목적에 부합된 기부금 모집에 기여</a:t>
            </a:r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ko-KR" sz="2000" dirty="0" smtClean="0"/>
              <a:t>→</a:t>
            </a:r>
            <a:r>
              <a:rPr lang="en-US" altLang="ko-KR" sz="2000" dirty="0" smtClean="0"/>
              <a:t> </a:t>
            </a:r>
            <a:r>
              <a:rPr lang="ko-KR" altLang="en-US" sz="2000" dirty="0" err="1"/>
              <a:t>기부금품법에</a:t>
            </a:r>
            <a:r>
              <a:rPr lang="ko-KR" altLang="en-US" sz="2000" dirty="0"/>
              <a:t> 대한 이해 </a:t>
            </a:r>
            <a:r>
              <a:rPr lang="ko-KR" altLang="en-US" sz="2000" dirty="0" smtClean="0"/>
              <a:t>제고</a:t>
            </a:r>
            <a:r>
              <a:rPr lang="en-US" altLang="ko-KR" sz="2000" dirty="0" smtClean="0"/>
              <a:t>, </a:t>
            </a:r>
            <a:r>
              <a:rPr lang="ko-KR" altLang="en-US" sz="2000" dirty="0"/>
              <a:t>기부금 </a:t>
            </a:r>
            <a:r>
              <a:rPr lang="ko-KR" altLang="en-US" sz="2000" dirty="0" err="1"/>
              <a:t>모집시</a:t>
            </a:r>
            <a:r>
              <a:rPr lang="ko-KR" altLang="en-US" sz="2000" dirty="0"/>
              <a:t> 유의사항을 </a:t>
            </a:r>
            <a:r>
              <a:rPr lang="ko-KR" altLang="en-US" sz="2000" dirty="0" smtClean="0"/>
              <a:t>도출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1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60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기부금품법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위반 논란 사례에 대한 법적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평가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6957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dirty="0" smtClean="0"/>
              <a:t>◯ 처벌 사례와 논란 사례의 차이점</a:t>
            </a:r>
            <a:r>
              <a:rPr lang="en-US" altLang="ko-KR" dirty="0" smtClean="0"/>
              <a:t> </a:t>
            </a:r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 fontAlgn="base" latinLnBrk="1">
              <a:buFont typeface="Arial" panose="020B0604020202020204" pitchFamily="34" charset="0"/>
              <a:buChar char="•"/>
            </a:pPr>
            <a:r>
              <a:rPr lang="ko-KR" altLang="en-US" dirty="0" smtClean="0"/>
              <a:t>처벌 </a:t>
            </a:r>
            <a:r>
              <a:rPr lang="ko-KR" altLang="en-US" dirty="0"/>
              <a:t>사례의 경우 관청에 등록하지 않은 채 모집활동을 하는 경우가 많다는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pPr fontAlgn="base" latinLnBrk="1"/>
            <a:endParaRPr lang="en-US" altLang="ko-KR" dirty="0" smtClean="0"/>
          </a:p>
          <a:p>
            <a:pPr fontAlgn="base" latinLnBrk="1"/>
            <a:r>
              <a:rPr lang="ko-KR" altLang="en-US" dirty="0" smtClean="0"/>
              <a:t>◯ 눈에 </a:t>
            </a:r>
            <a:r>
              <a:rPr lang="ko-KR" altLang="en-US" dirty="0"/>
              <a:t>띄는 </a:t>
            </a:r>
            <a:r>
              <a:rPr lang="ko-KR" altLang="en-US" dirty="0" smtClean="0"/>
              <a:t>사건 </a:t>
            </a:r>
            <a:endParaRPr lang="en-US" altLang="ko-KR" dirty="0" smtClean="0"/>
          </a:p>
          <a:p>
            <a:pPr marL="342900" indent="-342900" fontAlgn="base" latinLnBrk="1">
              <a:buFont typeface="+mj-ea"/>
              <a:buAutoNum type="circleNumDbPlain"/>
            </a:pPr>
            <a:endParaRPr lang="en-US" altLang="ko-KR" dirty="0" smtClean="0"/>
          </a:p>
          <a:p>
            <a:pPr marL="342900" indent="-342900" fontAlgn="base" latinLnBrk="1">
              <a:buFont typeface="+mj-ea"/>
              <a:buAutoNum type="circleNumDbPlain"/>
            </a:pPr>
            <a:r>
              <a:rPr lang="ko-KR" altLang="en-US" dirty="0" smtClean="0"/>
              <a:t>구속된 </a:t>
            </a:r>
            <a:r>
              <a:rPr lang="ko-KR" altLang="en-US" dirty="0"/>
              <a:t>소속단체 대표의 변호비용을 마련하기 위하여 단체 구성원들에게 모집행위를 한 것은 </a:t>
            </a:r>
            <a:r>
              <a:rPr lang="ko-KR" altLang="en-US" dirty="0" err="1"/>
              <a:t>기부금품법에</a:t>
            </a:r>
            <a:r>
              <a:rPr lang="ko-KR" altLang="en-US" dirty="0"/>
              <a:t> 저촉되지 않는다는 </a:t>
            </a:r>
            <a:r>
              <a:rPr lang="ko-KR" altLang="en-US" dirty="0" smtClean="0"/>
              <a:t>사례</a:t>
            </a:r>
            <a:endParaRPr lang="en-US" altLang="ko-KR" dirty="0" smtClean="0"/>
          </a:p>
          <a:p>
            <a:pPr marL="342900" indent="-342900" fontAlgn="base" latinLnBrk="1">
              <a:buFont typeface="+mj-ea"/>
              <a:buAutoNum type="circleNumDbPlain"/>
            </a:pPr>
            <a:r>
              <a:rPr lang="ko-KR" altLang="en-US" dirty="0" smtClean="0"/>
              <a:t>기부채납이 </a:t>
            </a:r>
            <a:r>
              <a:rPr lang="ko-KR" altLang="en-US" dirty="0" err="1"/>
              <a:t>기부금품법</a:t>
            </a:r>
            <a:r>
              <a:rPr lang="ko-KR" altLang="en-US" dirty="0"/>
              <a:t> 위반에 해당하지 않는다는 </a:t>
            </a:r>
            <a:r>
              <a:rPr lang="ko-KR" altLang="en-US" dirty="0" smtClean="0"/>
              <a:t>사례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fontAlgn="base" latinLnBrk="1"/>
            <a:endParaRPr lang="en-US" altLang="ko-KR" dirty="0" smtClean="0"/>
          </a:p>
          <a:p>
            <a:pPr fontAlgn="base" latinLnBrk="1"/>
            <a:r>
              <a:rPr lang="ko-KR" altLang="en-US" dirty="0" smtClean="0"/>
              <a:t>◯ 기부채납 </a:t>
            </a:r>
            <a:r>
              <a:rPr lang="ko-KR" altLang="en-US" dirty="0"/>
              <a:t>문제는 법령해석 사안으로</a:t>
            </a:r>
            <a:r>
              <a:rPr lang="en-US" altLang="ko-KR" dirty="0"/>
              <a:t>, </a:t>
            </a:r>
            <a:r>
              <a:rPr lang="ko-KR" altLang="en-US" dirty="0"/>
              <a:t>인터넷 기사로도 유사 사례를 찾을 수 </a:t>
            </a:r>
            <a:r>
              <a:rPr lang="ko-KR" altLang="en-US" dirty="0" smtClean="0"/>
              <a:t>있었음</a:t>
            </a:r>
            <a:r>
              <a:rPr lang="en-US" altLang="ko-KR" dirty="0" smtClean="0"/>
              <a:t>. </a:t>
            </a:r>
          </a:p>
          <a:p>
            <a:pPr fontAlgn="base" latinLnBrk="1"/>
            <a:endParaRPr lang="en-US" altLang="ko-KR" dirty="0" smtClean="0"/>
          </a:p>
          <a:p>
            <a:pPr marL="342900" indent="-342900" fontAlgn="base" latinLnBrk="1">
              <a:buFont typeface="+mj-ea"/>
              <a:buAutoNum type="circleNumDbPlain"/>
            </a:pPr>
            <a:r>
              <a:rPr lang="ko-KR" altLang="en-US" dirty="0" smtClean="0"/>
              <a:t>기부채납 </a:t>
            </a:r>
            <a:r>
              <a:rPr lang="ko-KR" altLang="en-US" dirty="0" err="1" smtClean="0"/>
              <a:t>기부금품법</a:t>
            </a:r>
            <a:r>
              <a:rPr lang="ko-KR" altLang="en-US" dirty="0" smtClean="0"/>
              <a:t> 위반 </a:t>
            </a:r>
            <a:r>
              <a:rPr lang="en-US" altLang="ko-KR" dirty="0" smtClean="0"/>
              <a:t>X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342900" indent="-342900" fontAlgn="base" latinLnBrk="1">
              <a:buFont typeface="+mj-ea"/>
              <a:buAutoNum type="circleNumDbPlain"/>
            </a:pPr>
            <a:r>
              <a:rPr lang="ko-KR" altLang="en-US" dirty="0" smtClean="0"/>
              <a:t>국가 </a:t>
            </a:r>
            <a:r>
              <a:rPr lang="ko-KR" altLang="en-US" dirty="0"/>
              <a:t>등에 대가관계 없이 한 기부행위는 </a:t>
            </a:r>
            <a:r>
              <a:rPr lang="ko-KR" altLang="en-US" dirty="0" err="1"/>
              <a:t>기부금품법상</a:t>
            </a:r>
            <a:r>
              <a:rPr lang="ko-KR" altLang="en-US" dirty="0"/>
              <a:t> </a:t>
            </a:r>
            <a:r>
              <a:rPr lang="ko-KR" altLang="en-US" dirty="0" smtClean="0"/>
              <a:t>위반 </a:t>
            </a:r>
            <a:r>
              <a:rPr lang="en-US" altLang="ko-KR" dirty="0" smtClean="0"/>
              <a:t>O </a:t>
            </a:r>
          </a:p>
          <a:p>
            <a:pPr fontAlgn="base" latinLnBrk="1"/>
            <a:r>
              <a:rPr lang="en-US" altLang="ko-KR" dirty="0"/>
              <a:t>→ 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기부채납의 정의를 생각해보면</a:t>
            </a:r>
            <a:r>
              <a:rPr lang="en-US" altLang="ko-KR" dirty="0" smtClean="0"/>
              <a:t>, </a:t>
            </a:r>
            <a:r>
              <a:rPr lang="ko-KR" altLang="en-US" dirty="0"/>
              <a:t>둘에 대한 </a:t>
            </a:r>
            <a:r>
              <a:rPr lang="ko-KR" altLang="en-US" dirty="0" smtClean="0"/>
              <a:t>판단은 상충되는 것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867" y="2226733"/>
            <a:ext cx="7323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제</a:t>
            </a:r>
            <a:r>
              <a:rPr lang="en-US" altLang="ko-KR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6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장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결  </a:t>
            </a:r>
            <a:r>
              <a:rPr lang="ko-KR" altLang="en-US" sz="4400" b="1" dirty="0" err="1" smtClean="0">
                <a:solidFill>
                  <a:srgbClr val="F4A100"/>
                </a:solidFill>
                <a:latin typeface="나눔고딕"/>
                <a:ea typeface="나눔고딕"/>
              </a:rPr>
              <a:t>론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60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결론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390365"/>
            <a:ext cx="72392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en-US" altLang="ko-KR" sz="2000" b="1" dirty="0"/>
              <a:t>1. </a:t>
            </a:r>
            <a:r>
              <a:rPr lang="ko-KR" altLang="en-US" sz="2000" b="1" dirty="0"/>
              <a:t>사례의 </a:t>
            </a:r>
            <a:r>
              <a:rPr lang="ko-KR" altLang="en-US" sz="2000" b="1" dirty="0" smtClean="0"/>
              <a:t>정리</a:t>
            </a:r>
            <a:endParaRPr lang="en-US" altLang="ko-KR" sz="2000" dirty="0" smtClean="0"/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</a:t>
            </a:r>
            <a:r>
              <a:rPr lang="ko-KR" altLang="en-US" sz="2000" dirty="0" err="1" smtClean="0"/>
              <a:t>기부금품법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자체의 </a:t>
            </a:r>
            <a:r>
              <a:rPr lang="ko-KR" altLang="en-US" sz="2000" dirty="0" smtClean="0"/>
              <a:t>위반</a:t>
            </a:r>
            <a:endParaRPr lang="en-US" altLang="ko-KR" sz="2000" dirty="0" smtClean="0"/>
          </a:p>
          <a:p>
            <a:pPr fontAlgn="base" latinLnBrk="1"/>
            <a:endParaRPr lang="en-US" altLang="ko-KR" sz="2000" dirty="0" smtClean="0"/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 smtClean="0"/>
              <a:t>과태료</a:t>
            </a:r>
            <a:r>
              <a:rPr lang="en-US" altLang="ko-KR" sz="2000" dirty="0"/>
              <a:t>(</a:t>
            </a:r>
            <a:r>
              <a:rPr lang="ko-KR" altLang="en-US" sz="2000" dirty="0"/>
              <a:t>제</a:t>
            </a:r>
            <a:r>
              <a:rPr lang="en-US" altLang="ko-KR" sz="2000" dirty="0"/>
              <a:t>18</a:t>
            </a:r>
            <a:r>
              <a:rPr lang="ko-KR" altLang="en-US" sz="2000" dirty="0"/>
              <a:t>조</a:t>
            </a:r>
            <a:r>
              <a:rPr lang="en-US" altLang="ko-KR" sz="2000" dirty="0" smtClean="0"/>
              <a:t>)</a:t>
            </a:r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en-US" altLang="ko-KR" sz="2000" dirty="0" smtClean="0"/>
              <a:t>3</a:t>
            </a:r>
            <a:r>
              <a:rPr lang="ko-KR" altLang="en-US" sz="2000" dirty="0"/>
              <a:t>년 이하의 징역이나 </a:t>
            </a:r>
            <a:r>
              <a:rPr lang="en-US" altLang="ko-KR" sz="2000" dirty="0"/>
              <a:t>3</a:t>
            </a:r>
            <a:r>
              <a:rPr lang="ko-KR" altLang="en-US" sz="2000" dirty="0"/>
              <a:t>천만 이하의 벌금</a:t>
            </a:r>
            <a:r>
              <a:rPr lang="en-US" altLang="ko-KR" sz="2000" dirty="0"/>
              <a:t>(</a:t>
            </a:r>
            <a:r>
              <a:rPr lang="ko-KR" altLang="en-US" sz="2000" dirty="0"/>
              <a:t>제</a:t>
            </a:r>
            <a:r>
              <a:rPr lang="en-US" altLang="ko-KR" sz="2000" dirty="0"/>
              <a:t>16</a:t>
            </a:r>
            <a:r>
              <a:rPr lang="ko-KR" altLang="en-US" sz="2000" dirty="0"/>
              <a:t>조 제</a:t>
            </a:r>
            <a:r>
              <a:rPr lang="en-US" altLang="ko-KR" sz="2000" dirty="0"/>
              <a:t>1</a:t>
            </a:r>
            <a:r>
              <a:rPr lang="ko-KR" altLang="en-US" sz="2000" dirty="0"/>
              <a:t>항</a:t>
            </a:r>
            <a:r>
              <a:rPr lang="en-US" altLang="ko-KR" sz="2000" dirty="0" smtClean="0"/>
              <a:t>)</a:t>
            </a:r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en-US" altLang="ko-KR" sz="2000" dirty="0" smtClean="0"/>
              <a:t>1</a:t>
            </a:r>
            <a:r>
              <a:rPr lang="ko-KR" altLang="en-US" sz="2000" dirty="0"/>
              <a:t>년 이하의 징역이나 </a:t>
            </a:r>
            <a:r>
              <a:rPr lang="en-US" altLang="ko-KR" sz="2000" dirty="0"/>
              <a:t>1</a:t>
            </a:r>
            <a:r>
              <a:rPr lang="ko-KR" altLang="en-US" sz="2000" dirty="0"/>
              <a:t>천만 원 이하의 벌금</a:t>
            </a:r>
            <a:r>
              <a:rPr lang="en-US" altLang="ko-KR" sz="2000" dirty="0"/>
              <a:t>(</a:t>
            </a:r>
            <a:r>
              <a:rPr lang="ko-KR" altLang="en-US" sz="2000" dirty="0"/>
              <a:t>제</a:t>
            </a:r>
            <a:r>
              <a:rPr lang="en-US" altLang="ko-KR" sz="2000" dirty="0"/>
              <a:t>16</a:t>
            </a:r>
            <a:r>
              <a:rPr lang="ko-KR" altLang="en-US" sz="2000" dirty="0"/>
              <a:t>조 제</a:t>
            </a:r>
            <a:r>
              <a:rPr lang="en-US" altLang="ko-KR" sz="2000" dirty="0"/>
              <a:t>2</a:t>
            </a:r>
            <a:r>
              <a:rPr lang="ko-KR" altLang="en-US" sz="2000" dirty="0"/>
              <a:t>항</a:t>
            </a:r>
            <a:r>
              <a:rPr lang="en-US" altLang="ko-KR" sz="2000" dirty="0" smtClean="0"/>
              <a:t>)</a:t>
            </a:r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 err="1" smtClean="0"/>
              <a:t>양벌규정을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통한 법인 또는 개인에 대한 벌금형 병과 </a:t>
            </a:r>
            <a:r>
              <a:rPr lang="ko-KR" altLang="en-US" sz="2000" dirty="0" smtClean="0"/>
              <a:t>등</a:t>
            </a:r>
            <a:endParaRPr lang="ko-KR" altLang="en-US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</a:t>
            </a:r>
            <a:r>
              <a:rPr lang="ko-KR" altLang="en-US" sz="2000" dirty="0" err="1"/>
              <a:t>기부금품법</a:t>
            </a:r>
            <a:r>
              <a:rPr lang="ko-KR" altLang="en-US" sz="2000" dirty="0"/>
              <a:t> 제</a:t>
            </a:r>
            <a:r>
              <a:rPr lang="en-US" altLang="ko-KR" sz="2000" dirty="0"/>
              <a:t>2</a:t>
            </a:r>
            <a:r>
              <a:rPr lang="ko-KR" altLang="en-US" sz="2000" dirty="0" smtClean="0"/>
              <a:t>조</a:t>
            </a:r>
            <a:endParaRPr lang="en-US" altLang="ko-KR" sz="2000" dirty="0" smtClean="0"/>
          </a:p>
          <a:p>
            <a:pPr fontAlgn="base" latinLnBrk="1"/>
            <a:endParaRPr lang="en-US" altLang="ko-KR" sz="2000" dirty="0" smtClean="0"/>
          </a:p>
          <a:p>
            <a:pPr marL="342900" indent="-342900" fontAlgn="base" latinLnBrk="1">
              <a:buFont typeface="Arial" panose="020B0604020202020204" pitchFamily="34" charset="0"/>
              <a:buChar char="•"/>
            </a:pPr>
            <a:r>
              <a:rPr lang="ko-KR" altLang="en-US" sz="2000" dirty="0" smtClean="0"/>
              <a:t>정의규정 </a:t>
            </a:r>
            <a:r>
              <a:rPr lang="en-US" altLang="ko-KR" sz="2000" dirty="0" smtClean="0"/>
              <a:t>+ </a:t>
            </a:r>
            <a:r>
              <a:rPr lang="ko-KR" altLang="en-US" sz="2000" dirty="0" err="1" smtClean="0"/>
              <a:t>기부금품법상</a:t>
            </a:r>
            <a:r>
              <a:rPr lang="ko-KR" altLang="en-US" sz="2000" dirty="0" smtClean="0"/>
              <a:t> 처벌규정 적용 </a:t>
            </a:r>
            <a:r>
              <a:rPr lang="ko-KR" altLang="en-US" sz="2000" dirty="0"/>
              <a:t>여부를 결정 </a:t>
            </a:r>
            <a:r>
              <a:rPr lang="ko-KR" altLang="en-US" sz="2000" dirty="0" smtClean="0"/>
              <a:t>짓는 </a:t>
            </a:r>
            <a:r>
              <a:rPr lang="ko-KR" altLang="en-US" sz="2000" dirty="0"/>
              <a:t>법률적 해석</a:t>
            </a:r>
            <a:r>
              <a:rPr lang="en-US" altLang="ko-KR" sz="2000" dirty="0"/>
              <a:t>, </a:t>
            </a:r>
            <a:r>
              <a:rPr lang="ko-KR" altLang="en-US" sz="2000" dirty="0" smtClean="0"/>
              <a:t>사실판단 등의 기준</a:t>
            </a:r>
            <a:r>
              <a:rPr lang="en-US" altLang="ko-KR" sz="2000" dirty="0" smtClean="0"/>
              <a:t> </a:t>
            </a:r>
          </a:p>
          <a:p>
            <a:pPr fontAlgn="base" latinLnBrk="1"/>
            <a:r>
              <a:rPr lang="en-US" altLang="ko-KR" sz="2000" dirty="0"/>
              <a:t>→ 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기부금품법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제</a:t>
            </a:r>
            <a:r>
              <a:rPr lang="en-US" altLang="ko-KR" sz="2000" dirty="0"/>
              <a:t>2</a:t>
            </a:r>
            <a:r>
              <a:rPr lang="ko-KR" altLang="en-US" sz="2000" dirty="0"/>
              <a:t>조를 정확하게 아는 것이 무엇보다 </a:t>
            </a:r>
            <a:r>
              <a:rPr lang="ko-KR" altLang="en-US" sz="2000" dirty="0" smtClean="0"/>
              <a:t>중요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8" y="464948"/>
            <a:ext cx="60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결론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99941" y="1390365"/>
            <a:ext cx="7239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en-US" altLang="ko-KR" sz="2000" b="1" dirty="0"/>
              <a:t>2. </a:t>
            </a:r>
            <a:r>
              <a:rPr lang="ko-KR" altLang="en-US" sz="2000" b="1" dirty="0"/>
              <a:t>법개정사항</a:t>
            </a:r>
          </a:p>
          <a:p>
            <a:pPr marL="342900" indent="-342900"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◯ 법 및 시행령 조문 수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少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과태료</a:t>
            </a:r>
            <a:r>
              <a:rPr lang="en-US" altLang="ko-KR" sz="2000" dirty="0"/>
              <a:t>·</a:t>
            </a:r>
            <a:r>
              <a:rPr lang="ko-KR" altLang="en-US" sz="2000" dirty="0" smtClean="0"/>
              <a:t>형사처벌 규정 有</a:t>
            </a:r>
            <a:r>
              <a:rPr lang="en-US" altLang="ko-KR" sz="2000" dirty="0" smtClean="0"/>
              <a:t>.</a:t>
            </a:r>
          </a:p>
          <a:p>
            <a:pPr fontAlgn="base" latinLnBrk="1"/>
            <a:r>
              <a:rPr lang="en-US" altLang="ko-KR" sz="2000" dirty="0"/>
              <a:t>→ </a:t>
            </a:r>
            <a:r>
              <a:rPr lang="ko-KR" altLang="en-US" sz="2000" dirty="0" smtClean="0"/>
              <a:t>기부금 모집 입장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법적용</a:t>
            </a:r>
            <a:r>
              <a:rPr lang="ko-KR" altLang="en-US" sz="2000" dirty="0" smtClean="0"/>
              <a:t> 관련 </a:t>
            </a:r>
            <a:r>
              <a:rPr lang="ko-KR" altLang="en-US" sz="2000" dirty="0"/>
              <a:t>사실판단에 </a:t>
            </a:r>
            <a:r>
              <a:rPr lang="ko-KR" altLang="en-US" sz="2000" dirty="0" smtClean="0"/>
              <a:t>어려움</a:t>
            </a:r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/>
              <a:t>◯ </a:t>
            </a:r>
            <a:r>
              <a:rPr lang="ko-KR" altLang="en-US" sz="2000" dirty="0" smtClean="0"/>
              <a:t>논란 </a:t>
            </a:r>
            <a:r>
              <a:rPr lang="ko-KR" altLang="en-US" sz="2000" dirty="0"/>
              <a:t>자체만으로도 모집이 위축될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</a:t>
            </a:r>
            <a:r>
              <a:rPr lang="ko-KR" altLang="en-US" sz="2000" dirty="0"/>
              <a:t>본 연구의 처벌 사례</a:t>
            </a:r>
            <a:r>
              <a:rPr lang="en-US" altLang="ko-KR" sz="2000" dirty="0"/>
              <a:t>, </a:t>
            </a:r>
            <a:r>
              <a:rPr lang="ko-KR" altLang="en-US" sz="2000" dirty="0"/>
              <a:t>논란이 된 </a:t>
            </a:r>
            <a:r>
              <a:rPr lang="ko-KR" altLang="en-US" sz="2000" dirty="0" smtClean="0"/>
              <a:t>사례</a:t>
            </a:r>
            <a:r>
              <a:rPr lang="en-US" altLang="ko-KR" sz="2000" dirty="0" smtClean="0"/>
              <a:t>)</a:t>
            </a:r>
          </a:p>
          <a:p>
            <a:pPr fontAlgn="base" latinLnBrk="1"/>
            <a:endParaRPr lang="ko-KR" altLang="en-US" sz="2000" dirty="0"/>
          </a:p>
          <a:p>
            <a:pPr fontAlgn="base" latinLnBrk="1"/>
            <a:r>
              <a:rPr lang="ko-KR" altLang="en-US" sz="2000" dirty="0" smtClean="0"/>
              <a:t>◯ </a:t>
            </a:r>
            <a:r>
              <a:rPr lang="ko-KR" altLang="en-US" sz="2000" dirty="0" err="1"/>
              <a:t>기부금품법</a:t>
            </a:r>
            <a:r>
              <a:rPr lang="ko-KR" altLang="en-US" sz="2000" dirty="0"/>
              <a:t> 제</a:t>
            </a:r>
            <a:r>
              <a:rPr lang="en-US" altLang="ko-KR" sz="2000" dirty="0"/>
              <a:t>16</a:t>
            </a:r>
            <a:r>
              <a:rPr lang="ko-KR" altLang="en-US" sz="2000" dirty="0"/>
              <a:t>조</a:t>
            </a:r>
            <a:r>
              <a:rPr lang="en-US" altLang="ko-KR" sz="2000" dirty="0"/>
              <a:t>, </a:t>
            </a:r>
            <a:r>
              <a:rPr lang="ko-KR" altLang="en-US" sz="2000" dirty="0"/>
              <a:t>제</a:t>
            </a:r>
            <a:r>
              <a:rPr lang="en-US" altLang="ko-KR" sz="2000" dirty="0"/>
              <a:t>17</a:t>
            </a:r>
            <a:r>
              <a:rPr lang="ko-KR" altLang="en-US" sz="2000" dirty="0"/>
              <a:t>조 과태료 규정으로 </a:t>
            </a:r>
            <a:r>
              <a:rPr lang="ko-KR" altLang="en-US" sz="2000" dirty="0" smtClean="0"/>
              <a:t>전환</a:t>
            </a:r>
            <a:r>
              <a:rPr lang="en-US" altLang="ko-KR" sz="2000" dirty="0" smtClean="0"/>
              <a:t>.</a:t>
            </a:r>
            <a:endParaRPr lang="en-US" altLang="ko-KR" sz="2000" dirty="0"/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 smtClean="0"/>
              <a:t>모집 </a:t>
            </a:r>
            <a:r>
              <a:rPr lang="ko-KR" altLang="en-US" sz="2000" dirty="0"/>
              <a:t>절차상 단순한 </a:t>
            </a:r>
            <a:r>
              <a:rPr lang="ko-KR" altLang="en-US" sz="2000" dirty="0" smtClean="0"/>
              <a:t>과실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과태료로 </a:t>
            </a:r>
            <a:r>
              <a:rPr lang="ko-KR" altLang="en-US" sz="2000" dirty="0" smtClean="0"/>
              <a:t>처벌</a:t>
            </a:r>
            <a:r>
              <a:rPr lang="en-US" altLang="ko-KR" sz="2000" dirty="0" smtClean="0"/>
              <a:t> </a:t>
            </a:r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 smtClean="0"/>
              <a:t>모집을 </a:t>
            </a:r>
            <a:r>
              <a:rPr lang="ko-KR" altLang="en-US" sz="2000" dirty="0"/>
              <a:t>통한 </a:t>
            </a:r>
            <a:r>
              <a:rPr lang="ko-KR" altLang="en-US" sz="2000" dirty="0" smtClean="0"/>
              <a:t>사기</a:t>
            </a:r>
            <a:r>
              <a:rPr lang="en-US" altLang="ko-KR" sz="2000" dirty="0"/>
              <a:t>·</a:t>
            </a:r>
            <a:r>
              <a:rPr lang="ko-KR" altLang="en-US" sz="2000" dirty="0" smtClean="0"/>
              <a:t>횡령 등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형법으로 규율</a:t>
            </a:r>
            <a:endParaRPr lang="en-US" altLang="ko-KR" sz="2000" dirty="0" smtClean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ko-KR" altLang="en-US" sz="2000" dirty="0" smtClean="0"/>
              <a:t>→ </a:t>
            </a:r>
            <a:r>
              <a:rPr lang="ko-KR" altLang="en-US" sz="2000" dirty="0"/>
              <a:t>기부금품 모집에 대한 </a:t>
            </a:r>
            <a:r>
              <a:rPr lang="ko-KR" altLang="en-US" sz="2000" b="1" u="sng" dirty="0"/>
              <a:t>또 다른 의미의 진흥책</a:t>
            </a:r>
            <a:endParaRPr lang="en-US" altLang="ko-KR" sz="2000" b="1" u="sng" dirty="0"/>
          </a:p>
          <a:p>
            <a:pPr fontAlgn="base" latinLnBrk="1"/>
            <a:endParaRPr lang="en-US" altLang="ko-KR" sz="2000" dirty="0" smtClean="0"/>
          </a:p>
          <a:p>
            <a:pPr fontAlgn="base" latinLnBrk="1"/>
            <a:r>
              <a:rPr lang="en-US" altLang="ko-KR" sz="2000" dirty="0" smtClean="0"/>
              <a:t> </a:t>
            </a:r>
            <a:r>
              <a:rPr lang="en-US" altLang="ko-KR" sz="2000" dirty="0" err="1" smtClean="0"/>
              <a:t>cf</a:t>
            </a:r>
            <a:r>
              <a:rPr lang="en-US" altLang="ko-KR" sz="2000" dirty="0" smtClean="0"/>
              <a:t>) 2006.3.24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기부금품법</a:t>
            </a:r>
            <a:r>
              <a:rPr lang="ko-KR" altLang="en-US" sz="2000" dirty="0"/>
              <a:t> 개정</a:t>
            </a:r>
            <a:r>
              <a:rPr lang="en-US" altLang="ko-KR" sz="2000" dirty="0"/>
              <a:t>(</a:t>
            </a:r>
            <a:r>
              <a:rPr lang="ko-KR" altLang="en-US" sz="2000" dirty="0"/>
              <a:t>모집허가제 → 모집등록제</a:t>
            </a:r>
            <a:r>
              <a:rPr lang="en-US" altLang="ko-KR" sz="2000" dirty="0"/>
              <a:t>) : </a:t>
            </a:r>
            <a:r>
              <a:rPr lang="ko-KR" altLang="en-US" sz="2000" dirty="0"/>
              <a:t>기부금품 모집을 위한 한 단계의 </a:t>
            </a:r>
            <a:r>
              <a:rPr lang="ko-KR" altLang="en-US" sz="2000" dirty="0" smtClean="0"/>
              <a:t>발전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0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2867" y="2709333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감사합니다</a:t>
            </a:r>
            <a:r>
              <a:rPr lang="en-US" altLang="ko-KR" sz="36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! </a:t>
            </a:r>
            <a:endParaRPr lang="en-US" sz="36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ChangeAspect="1"/>
          </p:cNvSpPr>
          <p:nvPr/>
        </p:nvSpPr>
        <p:spPr>
          <a:xfrm>
            <a:off x="7078136" y="118533"/>
            <a:ext cx="2032000" cy="1185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304" y="84665"/>
            <a:ext cx="1747838" cy="1185788"/>
          </a:xfrm>
          <a:prstGeom prst="rect">
            <a:avLst/>
          </a:prstGeom>
        </p:spPr>
      </p:pic>
      <p:sp>
        <p:nvSpPr>
          <p:cNvPr id="10" name="이등변 삼각형 9"/>
          <p:cNvSpPr/>
          <p:nvPr/>
        </p:nvSpPr>
        <p:spPr>
          <a:xfrm>
            <a:off x="228600" y="5655733"/>
            <a:ext cx="2015067" cy="829734"/>
          </a:xfrm>
          <a:prstGeom prst="triangle">
            <a:avLst>
              <a:gd name="adj" fmla="val 7983"/>
            </a:avLst>
          </a:prstGeom>
          <a:solidFill>
            <a:srgbClr val="F8A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기본CI_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362093"/>
            <a:ext cx="1154839" cy="277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441" y="2233756"/>
            <a:ext cx="7864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제</a:t>
            </a:r>
            <a:r>
              <a:rPr lang="en-US" altLang="ko-KR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2</a:t>
            </a:r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장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  <a:p>
            <a:pPr algn="ctr"/>
            <a:r>
              <a:rPr lang="ko-KR" altLang="en-US" sz="4400" b="1" dirty="0" smtClean="0">
                <a:solidFill>
                  <a:srgbClr val="F4A100"/>
                </a:solidFill>
                <a:latin typeface="나눔고딕"/>
                <a:ea typeface="나눔고딕"/>
              </a:rPr>
              <a:t>기부금품법의 제정 및 개정경과</a:t>
            </a:r>
            <a:endParaRPr lang="en-US" altLang="ko-KR" sz="4400" b="1" dirty="0" smtClean="0">
              <a:solidFill>
                <a:srgbClr val="F4A100"/>
              </a:solidFill>
              <a:latin typeface="나눔고딕"/>
              <a:ea typeface="나눔고딕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7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장 기부금품법의 제정 및 개정경과</a:t>
            </a:r>
            <a:endParaRPr lang="en-US" altLang="ko-KR" sz="20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6" y="1390365"/>
            <a:ext cx="76521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 latinLnBrk="1"/>
            <a:r>
              <a:rPr lang="en-US" altLang="ko-KR" sz="2000" b="1" dirty="0" smtClean="0"/>
              <a:t>1. </a:t>
            </a:r>
            <a:r>
              <a:rPr lang="ko-KR" altLang="en-US" sz="2000" b="1" dirty="0"/>
              <a:t>기부금품법의 제정의 배경 및 주된 </a:t>
            </a:r>
            <a:r>
              <a:rPr lang="ko-KR" altLang="en-US" sz="2000" b="1" dirty="0" smtClean="0"/>
              <a:t>내용</a:t>
            </a:r>
            <a:endParaRPr lang="en-US" altLang="ko-KR" sz="2000" b="1" dirty="0" smtClean="0"/>
          </a:p>
          <a:p>
            <a:pPr marL="342900" indent="-342900" fontAlgn="base" latinLnBrk="1"/>
            <a:endParaRPr lang="en-US" altLang="ko-KR" sz="2000" dirty="0" smtClean="0"/>
          </a:p>
          <a:p>
            <a:pPr marL="342900" indent="-342900" fontAlgn="base" latinLnBrk="1">
              <a:buFontTx/>
              <a:buAutoNum type="arabicParenR"/>
            </a:pPr>
            <a:r>
              <a:rPr lang="ko-KR" altLang="en-US" sz="2000" dirty="0" smtClean="0"/>
              <a:t>현행</a:t>
            </a:r>
            <a:r>
              <a:rPr lang="en-US" altLang="ko-KR" sz="2000" dirty="0" smtClean="0"/>
              <a:t>: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「기부금품의 모집 및 사용에 관한 법률」</a:t>
            </a:r>
            <a:r>
              <a:rPr lang="en-US" altLang="ko-KR" sz="2000" dirty="0"/>
              <a:t>(</a:t>
            </a:r>
            <a:r>
              <a:rPr lang="ko-KR" altLang="en-US" sz="2000" dirty="0"/>
              <a:t>법률 제</a:t>
            </a:r>
            <a:r>
              <a:rPr lang="en-US" altLang="ko-KR" sz="2000" dirty="0"/>
              <a:t>13999</a:t>
            </a:r>
            <a:r>
              <a:rPr lang="ko-KR" altLang="en-US" sz="2000" dirty="0"/>
              <a:t>호</a:t>
            </a:r>
            <a:r>
              <a:rPr lang="en-US" altLang="ko-KR" sz="2000" dirty="0"/>
              <a:t>, 2016.2.3., </a:t>
            </a:r>
            <a:r>
              <a:rPr lang="ko-KR" altLang="en-US" sz="2000" dirty="0"/>
              <a:t>타법개정</a:t>
            </a:r>
            <a:r>
              <a:rPr lang="en-US" altLang="ko-KR" sz="2000" dirty="0" smtClean="0"/>
              <a:t>) → </a:t>
            </a:r>
            <a:r>
              <a:rPr lang="ko-KR" altLang="en-US" sz="2000" dirty="0" smtClean="0"/>
              <a:t>이하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약칭 </a:t>
            </a:r>
            <a:r>
              <a:rPr lang="ko-KR" altLang="en-US" sz="2000" dirty="0"/>
              <a:t>“</a:t>
            </a:r>
            <a:r>
              <a:rPr lang="ko-KR" altLang="en-US" sz="2000" dirty="0" err="1"/>
              <a:t>기부금품법</a:t>
            </a:r>
            <a:r>
              <a:rPr lang="ko-KR" altLang="en-US" sz="2000" dirty="0" smtClean="0"/>
              <a:t>”</a:t>
            </a:r>
            <a:endParaRPr lang="ko-KR" altLang="en-US" sz="2000" dirty="0"/>
          </a:p>
          <a:p>
            <a:pPr marL="342900" indent="-342900" fontAlgn="base" latinLnBrk="1">
              <a:buAutoNum type="arabicParenR"/>
            </a:pPr>
            <a:endParaRPr lang="en-US" altLang="ko-KR" sz="2000" dirty="0" smtClean="0"/>
          </a:p>
          <a:p>
            <a:pPr marL="342900" indent="-342900" fontAlgn="base" latinLnBrk="1">
              <a:buFontTx/>
              <a:buAutoNum type="arabicParenR"/>
            </a:pPr>
            <a:r>
              <a:rPr lang="ko-KR" altLang="en-US" sz="2000" dirty="0"/>
              <a:t>첫 관련법 </a:t>
            </a:r>
            <a:r>
              <a:rPr lang="en-US" altLang="ko-KR" sz="2000" dirty="0" smtClean="0"/>
              <a:t>: 1951.11.17</a:t>
            </a:r>
            <a:r>
              <a:rPr lang="en-US" altLang="ko-KR" sz="2000" dirty="0"/>
              <a:t>. </a:t>
            </a:r>
            <a:r>
              <a:rPr lang="ko-KR" altLang="en-US" sz="2000" dirty="0" smtClean="0"/>
              <a:t>제정 </a:t>
            </a:r>
            <a:r>
              <a:rPr lang="ko-KR" altLang="en-US" sz="2000" dirty="0"/>
              <a:t>「기부금품모집금지법</a:t>
            </a:r>
            <a:r>
              <a:rPr lang="ko-KR" altLang="en-US" sz="2000" dirty="0" smtClean="0"/>
              <a:t>」</a:t>
            </a:r>
            <a:endParaRPr lang="en-US" altLang="ko-KR" sz="2000" dirty="0"/>
          </a:p>
          <a:p>
            <a:pPr marL="342900" indent="-342900" fontAlgn="base" latinLnBrk="1"/>
            <a:endParaRPr lang="en-US" altLang="ko-KR" sz="2000" dirty="0" smtClean="0"/>
          </a:p>
          <a:p>
            <a:pPr fontAlgn="base" latinLnBrk="1"/>
            <a:r>
              <a:rPr lang="en-US" altLang="ko-KR" sz="2000" b="1" dirty="0" smtClean="0"/>
              <a:t>2. </a:t>
            </a:r>
            <a:r>
              <a:rPr lang="ko-KR" altLang="en-US" sz="2000" b="1" dirty="0"/>
              <a:t>기부금품법의 </a:t>
            </a:r>
            <a:r>
              <a:rPr lang="ko-KR" altLang="en-US" sz="2000" b="1" dirty="0" smtClean="0"/>
              <a:t>개정경과</a:t>
            </a:r>
            <a:endParaRPr lang="en-US" altLang="ko-KR" sz="2000" b="1" dirty="0" smtClean="0"/>
          </a:p>
          <a:p>
            <a:pPr fontAlgn="base" latinLnBrk="1"/>
            <a:endParaRPr lang="en-US" altLang="ko-KR" sz="2000" b="1" dirty="0" smtClean="0"/>
          </a:p>
          <a:p>
            <a:pPr marL="342900" indent="-342900" fontAlgn="base" latinLnBrk="1">
              <a:buFontTx/>
              <a:buAutoNum type="arabicParenR"/>
            </a:pPr>
            <a:r>
              <a:rPr lang="ko-KR" altLang="en-US" sz="2000" dirty="0" smtClean="0"/>
              <a:t>제정 이후 </a:t>
            </a:r>
            <a:r>
              <a:rPr lang="en-US" altLang="ko-KR" sz="2000" dirty="0"/>
              <a:t>16</a:t>
            </a:r>
            <a:r>
              <a:rPr lang="ko-KR" altLang="en-US" sz="2000" dirty="0" smtClean="0"/>
              <a:t>번의 </a:t>
            </a:r>
            <a:r>
              <a:rPr lang="ko-KR" altLang="en-US" sz="2000" dirty="0" err="1"/>
              <a:t>일부개정</a:t>
            </a:r>
            <a:r>
              <a:rPr lang="en-US" altLang="ko-KR" sz="2000" dirty="0"/>
              <a:t>(</a:t>
            </a:r>
            <a:r>
              <a:rPr lang="ko-KR" altLang="en-US" sz="2000" dirty="0"/>
              <a:t>타법개정 포함</a:t>
            </a:r>
            <a:r>
              <a:rPr lang="en-US" altLang="ko-KR" sz="2000" dirty="0" smtClean="0"/>
              <a:t>), </a:t>
            </a:r>
            <a:r>
              <a:rPr lang="ko-KR" altLang="en-US" sz="2000" dirty="0" err="1"/>
              <a:t>전면개정된</a:t>
            </a:r>
            <a:r>
              <a:rPr lang="ko-KR" altLang="en-US" sz="2000" dirty="0"/>
              <a:t> 것은 </a:t>
            </a:r>
            <a:r>
              <a:rPr lang="en-US" altLang="ko-KR" sz="2000" dirty="0"/>
              <a:t>2</a:t>
            </a:r>
            <a:r>
              <a:rPr lang="ko-KR" altLang="en-US" sz="2000" dirty="0"/>
              <a:t>번</a:t>
            </a:r>
          </a:p>
          <a:p>
            <a:pPr marL="342900" indent="-342900" fontAlgn="base" latinLnBrk="1">
              <a:buAutoNum type="arabicParenR"/>
            </a:pPr>
            <a:endParaRPr lang="en-US" altLang="ko-KR" sz="2000" dirty="0"/>
          </a:p>
          <a:p>
            <a:pPr marL="342900" indent="-342900" fontAlgn="base" latinLnBrk="1">
              <a:buFontTx/>
              <a:buAutoNum type="arabicParenR"/>
            </a:pPr>
            <a:r>
              <a:rPr lang="ko-KR" altLang="en-US" sz="2000" dirty="0"/>
              <a:t>기부금품모집규제법 </a:t>
            </a:r>
            <a:r>
              <a:rPr lang="en-US" altLang="ko-KR" sz="2000" dirty="0" smtClean="0"/>
              <a:t>[</a:t>
            </a:r>
            <a:r>
              <a:rPr lang="ko-KR" altLang="en-US" sz="2000" dirty="0"/>
              <a:t>법률 제</a:t>
            </a:r>
            <a:r>
              <a:rPr lang="en-US" altLang="ko-KR" sz="2000" dirty="0"/>
              <a:t>5126</a:t>
            </a:r>
            <a:r>
              <a:rPr lang="ko-KR" altLang="en-US" sz="2000" dirty="0"/>
              <a:t>호</a:t>
            </a:r>
            <a:r>
              <a:rPr lang="en-US" altLang="ko-KR" sz="2000" dirty="0" smtClean="0"/>
              <a:t>,1995.12.30</a:t>
            </a:r>
            <a:r>
              <a:rPr lang="en-US" altLang="ko-KR" sz="2000" dirty="0"/>
              <a:t>., </a:t>
            </a:r>
            <a:r>
              <a:rPr lang="ko-KR" altLang="en-US" sz="2000" dirty="0"/>
              <a:t>전부개정</a:t>
            </a:r>
            <a:r>
              <a:rPr lang="en-US" altLang="ko-KR" sz="2000" dirty="0" smtClean="0"/>
              <a:t>]</a:t>
            </a:r>
          </a:p>
          <a:p>
            <a:pPr marL="342900" indent="-342900" fontAlgn="base" latinLnBrk="1">
              <a:buFontTx/>
              <a:buAutoNum type="arabicParenR"/>
            </a:pPr>
            <a:endParaRPr lang="ko-KR" altLang="en-US" sz="2000" dirty="0"/>
          </a:p>
          <a:p>
            <a:pPr marL="342900" indent="-342900" fontAlgn="base" latinLnBrk="1">
              <a:buFontTx/>
              <a:buAutoNum type="arabicParenR"/>
            </a:pPr>
            <a:r>
              <a:rPr lang="ko-KR" altLang="en-US" sz="2000" dirty="0"/>
              <a:t>기부금품의 모집 및 사용에 관한 </a:t>
            </a:r>
            <a:r>
              <a:rPr lang="ko-KR" altLang="en-US" sz="2000" dirty="0" smtClean="0"/>
              <a:t>법률</a:t>
            </a:r>
            <a:r>
              <a:rPr lang="en-US" altLang="ko-KR" sz="2000" dirty="0" smtClean="0"/>
              <a:t> [</a:t>
            </a:r>
            <a:r>
              <a:rPr lang="ko-KR" altLang="en-US" sz="2000" dirty="0"/>
              <a:t>법률 제</a:t>
            </a:r>
            <a:r>
              <a:rPr lang="en-US" altLang="ko-KR" sz="2000" dirty="0"/>
              <a:t>8419</a:t>
            </a:r>
            <a:r>
              <a:rPr lang="ko-KR" altLang="en-US" sz="2000" dirty="0"/>
              <a:t>호</a:t>
            </a:r>
            <a:r>
              <a:rPr lang="en-US" altLang="ko-KR" sz="2000" dirty="0"/>
              <a:t>, 2007.5.11, </a:t>
            </a:r>
            <a:r>
              <a:rPr lang="ko-KR" altLang="en-US" sz="2000" dirty="0"/>
              <a:t>전부개정</a:t>
            </a:r>
            <a:r>
              <a:rPr lang="en-US" altLang="ko-KR" sz="2000" dirty="0" smtClean="0"/>
              <a:t>]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0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장 기부금품법의 제정 및 개정경과</a:t>
            </a:r>
            <a:endParaRPr lang="en-US" altLang="ko-KR" sz="20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418002"/>
            <a:ext cx="72392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b="1" dirty="0" smtClean="0"/>
              <a:t>3. </a:t>
            </a:r>
            <a:r>
              <a:rPr lang="ko-KR" altLang="en-US" sz="2000" b="1" dirty="0"/>
              <a:t>개정안 논의 </a:t>
            </a:r>
          </a:p>
          <a:p>
            <a:pPr marL="342900" indent="-342900" fontAlgn="base" latinLnBrk="1"/>
            <a:endParaRPr lang="en-US" altLang="ko-KR" sz="2000" dirty="0" smtClean="0"/>
          </a:p>
          <a:p>
            <a:pPr marL="457200" indent="-457200" fontAlgn="base" latinLnBrk="1">
              <a:buFont typeface="+mj-lt"/>
              <a:buAutoNum type="arabicParenR"/>
            </a:pPr>
            <a:r>
              <a:rPr lang="ko-KR" altLang="en-US" sz="2000" dirty="0" smtClean="0"/>
              <a:t>현재 계류중인 법안</a:t>
            </a:r>
            <a:r>
              <a:rPr lang="en-US" altLang="ko-KR" sz="2000" dirty="0" smtClean="0"/>
              <a:t>(19</a:t>
            </a:r>
            <a:r>
              <a:rPr lang="ko-KR" altLang="en-US" sz="2000" dirty="0" smtClean="0"/>
              <a:t>건</a:t>
            </a:r>
            <a:r>
              <a:rPr lang="en-US" altLang="ko-KR" sz="2000" dirty="0" smtClean="0"/>
              <a:t>) </a:t>
            </a:r>
          </a:p>
          <a:p>
            <a:pPr fontAlgn="base" latinLnBrk="1"/>
            <a:endParaRPr lang="en-US" altLang="ko-KR" sz="2000" dirty="0" smtClean="0"/>
          </a:p>
          <a:p>
            <a:pPr fontAlgn="base" latinLnBrk="1"/>
            <a:endParaRPr lang="en-US" altLang="ko-KR" sz="2000" b="1" dirty="0" smtClean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343773"/>
              </p:ext>
            </p:extLst>
          </p:nvPr>
        </p:nvGraphicFramePr>
        <p:xfrm>
          <a:off x="1126066" y="2457385"/>
          <a:ext cx="7681659" cy="3708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1232"/>
                <a:gridCol w="711539"/>
                <a:gridCol w="4398604"/>
                <a:gridCol w="545204"/>
                <a:gridCol w="850151"/>
                <a:gridCol w="984929"/>
              </a:tblGrid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b="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순번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의안번호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의안명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제안자구분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b="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제안일자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심사진행상태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2001604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안호영의원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2016-08-16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2002834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강석진의원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2016-10-24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3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2003159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고용진의원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2016-11-01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2003450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서영교의원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2016-11-10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5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2004032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김종석의원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2016-12-01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6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2004113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진선미의원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11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2016-12-05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7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2005010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전부개정법률안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유민봉의원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2017-01-09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8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2005120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최운열의원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2017-01-17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9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2005605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박주민의원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18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2017-02-13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9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장 기부금품법의 제정 및 개정경과</a:t>
            </a:r>
            <a:endParaRPr lang="en-US" altLang="ko-KR" sz="20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023509"/>
              </p:ext>
            </p:extLst>
          </p:nvPr>
        </p:nvGraphicFramePr>
        <p:xfrm>
          <a:off x="1126068" y="1754053"/>
          <a:ext cx="7538964" cy="40792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76012"/>
                <a:gridCol w="635726"/>
                <a:gridCol w="4423954"/>
                <a:gridCol w="557349"/>
                <a:gridCol w="740228"/>
                <a:gridCol w="905695"/>
              </a:tblGrid>
              <a:tr h="370840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b="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순번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의안번호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err="1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의안명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제안자구분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b="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제안일자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심사진행상태</a:t>
                      </a:r>
                      <a:endParaRPr lang="ko-KR" altLang="en-US" sz="1000" b="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2005795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진선미의원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14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2017-02-24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11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2006881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전재수의원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32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2017-05-15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12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2007616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강효상의원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2017-06-27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13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2007953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이재정의원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2017-07-12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2008012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김민기의원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11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2017-07-14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15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2008450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김광림의원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2017-08-09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16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2009352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김두관의원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10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2017-09-14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17</a:t>
                      </a:r>
                      <a:endParaRPr 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2009497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김병욱의원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13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2017-09-20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 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18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2009505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김병욱의원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16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2017-09-21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19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2009623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none" kern="0" spc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기부금품의 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모집 및 사용에 관한 법률 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일부개정법률안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이개호의원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 등 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12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인</a:t>
                      </a:r>
                      <a:r>
                        <a:rPr lang="en-US" altLang="ko-KR" sz="1000" u="none" kern="0" spc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굴림" panose="020B0600000101010101" pitchFamily="50" charset="-127"/>
                        </a:rPr>
                        <a:t>) </a:t>
                      </a:r>
                      <a:endParaRPr lang="ko-KR" altLang="en-US" sz="12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의원</a:t>
                      </a:r>
                      <a:endParaRPr lang="ko-KR" alt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u="none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2017-09-27</a:t>
                      </a:r>
                      <a:endParaRPr lang="en-US" sz="1000" u="none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ko-KR" altLang="en-US" sz="1000" u="none" kern="0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소관위접수</a:t>
                      </a:r>
                      <a:r>
                        <a:rPr lang="ko-KR" altLang="en-US" sz="1000" u="none" kern="0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anose="020B0600000101010101" pitchFamily="50" charset="-127"/>
                        </a:rPr>
                        <a:t> </a:t>
                      </a:r>
                      <a:endParaRPr lang="ko-KR" altLang="en-US" sz="1000" u="none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5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29" y="464948"/>
            <a:ext cx="4872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  <a:cs typeface="나눔고딕"/>
              </a:rPr>
              <a:t>장 기부금품법의 제정 및 개정경과</a:t>
            </a:r>
            <a:endParaRPr lang="en-US" altLang="ko-KR" sz="2000" dirty="0">
              <a:latin typeface="HY견고딕" pitchFamily="18" charset="-127"/>
              <a:ea typeface="HY견고딕" pitchFamily="18" charset="-127"/>
              <a:cs typeface="나눔고딕"/>
            </a:endParaRPr>
          </a:p>
        </p:txBody>
      </p:sp>
      <p:pic>
        <p:nvPicPr>
          <p:cNvPr id="7" name="그림 6" descr="기빙코리아_국문.png"/>
          <p:cNvPicPr>
            <a:picLocks noChangeAspect="1"/>
          </p:cNvPicPr>
          <p:nvPr/>
        </p:nvPicPr>
        <p:blipFill>
          <a:blip r:embed="rId3"/>
          <a:srcRect l="23045" r="21009" b="11594"/>
          <a:stretch>
            <a:fillRect/>
          </a:stretch>
        </p:blipFill>
        <p:spPr>
          <a:xfrm>
            <a:off x="287867" y="5446960"/>
            <a:ext cx="838200" cy="8986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2453756"/>
            <a:ext cx="29887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6067" y="1418002"/>
            <a:ext cx="72392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endParaRPr lang="en-US" altLang="ko-KR" sz="2000" dirty="0"/>
          </a:p>
          <a:p>
            <a:pPr marL="457200" indent="-457200" fontAlgn="base" latinLnBrk="1">
              <a:buFont typeface="+mj-lt"/>
              <a:buAutoNum type="arabicParenR" startAt="2"/>
            </a:pPr>
            <a:r>
              <a:rPr lang="ko-KR" altLang="en-US" sz="2000" dirty="0" smtClean="0"/>
              <a:t>최근의 </a:t>
            </a:r>
            <a:r>
              <a:rPr lang="ko-KR" altLang="en-US" sz="2000" dirty="0"/>
              <a:t>개정 논의</a:t>
            </a:r>
            <a:endParaRPr lang="en-US" altLang="ko-KR" sz="2000" dirty="0"/>
          </a:p>
          <a:p>
            <a:pPr fontAlgn="base" latinLnBrk="1"/>
            <a:endParaRPr lang="en-US" altLang="ko-KR" sz="2000" dirty="0" smtClean="0"/>
          </a:p>
          <a:p>
            <a:pPr marL="342900" indent="-342900" fontAlgn="base" latinLnBrk="1"/>
            <a:r>
              <a:rPr lang="ko-KR" altLang="en-US" sz="2000" dirty="0"/>
              <a:t>○ </a:t>
            </a:r>
            <a:r>
              <a:rPr lang="en-US" altLang="ko-KR" sz="2000" dirty="0" smtClean="0"/>
              <a:t>2016</a:t>
            </a:r>
            <a:r>
              <a:rPr lang="ko-KR" altLang="en-US" sz="2000" dirty="0"/>
              <a:t>년</a:t>
            </a:r>
            <a:r>
              <a:rPr lang="en-US" altLang="ko-KR" sz="2000" dirty="0"/>
              <a:t>, 2017</a:t>
            </a:r>
            <a:r>
              <a:rPr lang="ko-KR" altLang="en-US" sz="2000" dirty="0"/>
              <a:t>년 최근 </a:t>
            </a:r>
            <a:r>
              <a:rPr lang="en-US" altLang="ko-KR" sz="2000" dirty="0"/>
              <a:t>2</a:t>
            </a:r>
            <a:r>
              <a:rPr lang="ko-KR" altLang="en-US" sz="2000" dirty="0"/>
              <a:t>년간 기부금품 모집과 관련된 주제의 </a:t>
            </a:r>
            <a:r>
              <a:rPr lang="ko-KR" altLang="en-US" sz="2000" dirty="0" smtClean="0"/>
              <a:t>학술논문들에서 </a:t>
            </a:r>
            <a:r>
              <a:rPr lang="ko-KR" altLang="en-US" sz="2000" dirty="0"/>
              <a:t>제시하고 있는 기부관련 법에 대한 개정 </a:t>
            </a:r>
            <a:r>
              <a:rPr lang="ko-KR" altLang="en-US" sz="2000" dirty="0" smtClean="0"/>
              <a:t>논의</a:t>
            </a:r>
            <a:endParaRPr lang="en-US" altLang="ko-KR" sz="2000" dirty="0" smtClean="0"/>
          </a:p>
          <a:p>
            <a:pPr marL="342900" indent="-342900" fontAlgn="base" latinLnBrk="1"/>
            <a:endParaRPr lang="en-US" altLang="ko-KR" sz="2000" dirty="0"/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/>
              <a:t>정은주</a:t>
            </a:r>
            <a:r>
              <a:rPr lang="en-US" altLang="ko-KR" sz="2000" dirty="0"/>
              <a:t>, </a:t>
            </a:r>
            <a:r>
              <a:rPr lang="ko-KR" altLang="en-US" sz="2000" dirty="0"/>
              <a:t>최성헌</a:t>
            </a:r>
            <a:r>
              <a:rPr lang="en-US" altLang="ko-KR" sz="2000" dirty="0"/>
              <a:t>(2016)</a:t>
            </a:r>
            <a:endParaRPr lang="ko-KR" altLang="en-US" sz="2000" dirty="0"/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/>
              <a:t>김진우</a:t>
            </a:r>
            <a:r>
              <a:rPr lang="en-US" altLang="ko-KR" sz="2000" dirty="0"/>
              <a:t>(2016)</a:t>
            </a:r>
            <a:endParaRPr lang="ko-KR" altLang="en-US" sz="2000" dirty="0"/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/>
              <a:t>신두섭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염명배</a:t>
            </a:r>
            <a:r>
              <a:rPr lang="en-US" altLang="ko-KR" sz="2000" dirty="0"/>
              <a:t>(2016)</a:t>
            </a:r>
            <a:endParaRPr lang="ko-KR" altLang="en-US" sz="2000" dirty="0"/>
          </a:p>
          <a:p>
            <a:pPr marL="457200" indent="-457200" fontAlgn="base" latinLnBrk="1">
              <a:buFont typeface="+mj-ea"/>
              <a:buAutoNum type="circleNumDbPlain"/>
            </a:pPr>
            <a:r>
              <a:rPr lang="ko-KR" altLang="en-US" sz="2000" dirty="0"/>
              <a:t>정진경</a:t>
            </a:r>
            <a:r>
              <a:rPr lang="en-US" altLang="ko-KR" sz="2000" dirty="0"/>
              <a:t>(2017</a:t>
            </a:r>
            <a:r>
              <a:rPr lang="en-US" altLang="ko-KR" sz="2000" dirty="0" smtClean="0"/>
              <a:t>)</a:t>
            </a:r>
            <a:endParaRPr lang="ko-KR" altLang="en-US" sz="2000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A015-FB2E-B348-8BD0-97FBA1702B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3105</Words>
  <Application>Microsoft Office PowerPoint</Application>
  <PresentationFormat>화면 슬라이드 쇼(4:3)</PresentationFormat>
  <Paragraphs>634</Paragraphs>
  <Slides>44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Fish03</dc:creator>
  <cp:lastModifiedBy>user</cp:lastModifiedBy>
  <cp:revision>130</cp:revision>
  <cp:lastPrinted>2015-07-08T04:30:51Z</cp:lastPrinted>
  <dcterms:created xsi:type="dcterms:W3CDTF">2015-07-08T04:29:36Z</dcterms:created>
  <dcterms:modified xsi:type="dcterms:W3CDTF">2017-11-15T08:32:42Z</dcterms:modified>
</cp:coreProperties>
</file>