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7" r:id="rId2"/>
    <p:sldId id="288" r:id="rId3"/>
    <p:sldId id="326" r:id="rId4"/>
    <p:sldId id="310" r:id="rId5"/>
    <p:sldId id="305" r:id="rId6"/>
    <p:sldId id="307" r:id="rId7"/>
    <p:sldId id="314" r:id="rId8"/>
    <p:sldId id="324" r:id="rId9"/>
    <p:sldId id="315" r:id="rId10"/>
    <p:sldId id="329" r:id="rId11"/>
    <p:sldId id="327" r:id="rId12"/>
    <p:sldId id="331" r:id="rId13"/>
    <p:sldId id="332" r:id="rId14"/>
    <p:sldId id="319" r:id="rId15"/>
    <p:sldId id="320" r:id="rId16"/>
    <p:sldId id="301" r:id="rId17"/>
    <p:sldId id="260" r:id="rId18"/>
    <p:sldId id="333" r:id="rId19"/>
    <p:sldId id="335" r:id="rId20"/>
    <p:sldId id="33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A93C"/>
    <a:srgbClr val="FF9933"/>
    <a:srgbClr val="FF9900"/>
    <a:srgbClr val="F4A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7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0D762-4A6F-4A70-8032-059586798FB7}" type="doc">
      <dgm:prSet loTypeId="urn:microsoft.com/office/officeart/2005/8/layout/chevron2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B6209379-F385-468B-958B-65360C0026A2}">
      <dgm:prSet phldrT="[텍스트]"/>
      <dgm:spPr/>
      <dgm:t>
        <a:bodyPr/>
        <a:lstStyle/>
        <a:p>
          <a:pPr latinLnBrk="1"/>
          <a:r>
            <a:rPr lang="en-US" altLang="ko-KR" dirty="0"/>
            <a:t>1</a:t>
          </a:r>
          <a:endParaRPr lang="ko-KR" altLang="en-US" dirty="0"/>
        </a:p>
      </dgm:t>
    </dgm:pt>
    <dgm:pt modelId="{7A00127A-1A16-42D9-8B57-4DEC44801E00}" type="parTrans" cxnId="{3F098E72-73E8-4FEF-AD95-65EC4CFE20A4}">
      <dgm:prSet/>
      <dgm:spPr/>
      <dgm:t>
        <a:bodyPr/>
        <a:lstStyle/>
        <a:p>
          <a:pPr latinLnBrk="1"/>
          <a:endParaRPr lang="ko-KR" altLang="en-US"/>
        </a:p>
      </dgm:t>
    </dgm:pt>
    <dgm:pt modelId="{31FE0CFA-B618-44CD-9EAC-22A70E4185DD}" type="sibTrans" cxnId="{3F098E72-73E8-4FEF-AD95-65EC4CFE20A4}">
      <dgm:prSet/>
      <dgm:spPr/>
      <dgm:t>
        <a:bodyPr/>
        <a:lstStyle/>
        <a:p>
          <a:pPr latinLnBrk="1"/>
          <a:endParaRPr lang="ko-KR" altLang="en-US"/>
        </a:p>
      </dgm:t>
    </dgm:pt>
    <dgm:pt modelId="{1332372F-AA28-447C-8369-F4EB01068706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latin typeface="HY그래픽" panose="02030600000101010101" pitchFamily="18" charset="-127"/>
              <a:ea typeface="HY그래픽" panose="02030600000101010101" pitchFamily="18" charset="-127"/>
            </a:rPr>
            <a:t>문헌검토</a:t>
          </a:r>
        </a:p>
      </dgm:t>
    </dgm:pt>
    <dgm:pt modelId="{DB5D80E4-4CA5-485E-936A-CE26594D0BDC}" type="parTrans" cxnId="{5DEBE323-BACA-462F-A0C9-6BE3960BAA36}">
      <dgm:prSet/>
      <dgm:spPr/>
      <dgm:t>
        <a:bodyPr/>
        <a:lstStyle/>
        <a:p>
          <a:pPr latinLnBrk="1"/>
          <a:endParaRPr lang="ko-KR" altLang="en-US"/>
        </a:p>
      </dgm:t>
    </dgm:pt>
    <dgm:pt modelId="{CB6CED4C-DFB6-4137-B76A-17B577B75900}" type="sibTrans" cxnId="{5DEBE323-BACA-462F-A0C9-6BE3960BAA36}">
      <dgm:prSet/>
      <dgm:spPr/>
      <dgm:t>
        <a:bodyPr/>
        <a:lstStyle/>
        <a:p>
          <a:pPr latinLnBrk="1"/>
          <a:endParaRPr lang="ko-KR" altLang="en-US"/>
        </a:p>
      </dgm:t>
    </dgm:pt>
    <dgm:pt modelId="{BA2400F6-405A-4C8A-A90A-355B04B772BD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endParaRPr lang="ko-KR" altLang="en-US" dirty="0"/>
        </a:p>
      </dgm:t>
    </dgm:pt>
    <dgm:pt modelId="{A5D72EEF-4298-45BC-9573-39FA3453970D}" type="parTrans" cxnId="{00CAEC8F-2BD5-4234-99B1-1E3A2048BA9D}">
      <dgm:prSet/>
      <dgm:spPr/>
      <dgm:t>
        <a:bodyPr/>
        <a:lstStyle/>
        <a:p>
          <a:pPr latinLnBrk="1"/>
          <a:endParaRPr lang="ko-KR" altLang="en-US"/>
        </a:p>
      </dgm:t>
    </dgm:pt>
    <dgm:pt modelId="{E02E5FC9-F21F-463F-AAAC-B81470F8BC25}" type="sibTrans" cxnId="{00CAEC8F-2BD5-4234-99B1-1E3A2048BA9D}">
      <dgm:prSet/>
      <dgm:spPr/>
      <dgm:t>
        <a:bodyPr/>
        <a:lstStyle/>
        <a:p>
          <a:pPr latinLnBrk="1"/>
          <a:endParaRPr lang="ko-KR" altLang="en-US"/>
        </a:p>
      </dgm:t>
    </dgm:pt>
    <dgm:pt modelId="{F3BB7D0F-310C-45FF-B309-1C5B71960ABD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HY그래픽" panose="02030600000101010101" pitchFamily="18" charset="-127"/>
              <a:ea typeface="HY그래픽" panose="02030600000101010101" pitchFamily="18" charset="-127"/>
            </a:rPr>
            <a:t>온라인을 통한 지역재단 자료수집</a:t>
          </a:r>
        </a:p>
      </dgm:t>
    </dgm:pt>
    <dgm:pt modelId="{80AC4A3C-A95A-41DD-AD12-ECD1D6E1B2EB}" type="parTrans" cxnId="{CAB4FF9E-32C3-4543-B80B-32FB3EBBFDB1}">
      <dgm:prSet/>
      <dgm:spPr/>
      <dgm:t>
        <a:bodyPr/>
        <a:lstStyle/>
        <a:p>
          <a:pPr latinLnBrk="1"/>
          <a:endParaRPr lang="ko-KR" altLang="en-US"/>
        </a:p>
      </dgm:t>
    </dgm:pt>
    <dgm:pt modelId="{B7660D61-D821-48AB-BBA4-95DB623D6333}" type="sibTrans" cxnId="{CAB4FF9E-32C3-4543-B80B-32FB3EBBFDB1}">
      <dgm:prSet/>
      <dgm:spPr/>
      <dgm:t>
        <a:bodyPr/>
        <a:lstStyle/>
        <a:p>
          <a:pPr latinLnBrk="1"/>
          <a:endParaRPr lang="ko-KR" altLang="en-US"/>
        </a:p>
      </dgm:t>
    </dgm:pt>
    <dgm:pt modelId="{95283D48-99F9-4A7E-B970-5C36E3CF9515}">
      <dgm:prSet phldrT="[텍스트]"/>
      <dgm:spPr/>
      <dgm:t>
        <a:bodyPr/>
        <a:lstStyle/>
        <a:p>
          <a:pPr latinLnBrk="1"/>
          <a:r>
            <a:rPr lang="en-US" altLang="ko-KR" dirty="0"/>
            <a:t>3</a:t>
          </a:r>
          <a:endParaRPr lang="ko-KR" altLang="en-US" dirty="0"/>
        </a:p>
      </dgm:t>
    </dgm:pt>
    <dgm:pt modelId="{E07EFF99-1AE5-477E-837E-30F52292AD92}" type="parTrans" cxnId="{8807911A-0D8D-4753-A2F7-BB40CC474EF7}">
      <dgm:prSet/>
      <dgm:spPr/>
      <dgm:t>
        <a:bodyPr/>
        <a:lstStyle/>
        <a:p>
          <a:pPr latinLnBrk="1"/>
          <a:endParaRPr lang="ko-KR" altLang="en-US"/>
        </a:p>
      </dgm:t>
    </dgm:pt>
    <dgm:pt modelId="{E0AC62F5-E4B1-4532-822C-A7E980C712A7}" type="sibTrans" cxnId="{8807911A-0D8D-4753-A2F7-BB40CC474EF7}">
      <dgm:prSet/>
      <dgm:spPr/>
      <dgm:t>
        <a:bodyPr/>
        <a:lstStyle/>
        <a:p>
          <a:pPr latinLnBrk="1"/>
          <a:endParaRPr lang="ko-KR" altLang="en-US"/>
        </a:p>
      </dgm:t>
    </dgm:pt>
    <dgm:pt modelId="{4D329D0C-5B9A-4651-84C4-25BFB4F15508}">
      <dgm:prSet phldrT="[텍스트]"/>
      <dgm:spPr/>
      <dgm:t>
        <a:bodyPr/>
        <a:lstStyle/>
        <a:p>
          <a:pPr latinLnBrk="1"/>
          <a:r>
            <a:rPr lang="ko-KR" altLang="en-US" b="1" dirty="0">
              <a:latin typeface="HY그래픽" panose="02030600000101010101" pitchFamily="18" charset="-127"/>
              <a:ea typeface="HY그래픽" panose="02030600000101010101" pitchFamily="18" charset="-127"/>
            </a:rPr>
            <a:t>지역재단 심층면접</a:t>
          </a:r>
          <a:r>
            <a:rPr lang="en-US" altLang="ko-KR" b="1" dirty="0">
              <a:latin typeface="HY그래픽" panose="02030600000101010101" pitchFamily="18" charset="-127"/>
              <a:ea typeface="HY그래픽" panose="02030600000101010101" pitchFamily="18" charset="-127"/>
            </a:rPr>
            <a:t>(8</a:t>
          </a:r>
          <a:r>
            <a:rPr lang="ko-KR" altLang="en-US" b="1" dirty="0">
              <a:latin typeface="HY그래픽" panose="02030600000101010101" pitchFamily="18" charset="-127"/>
              <a:ea typeface="HY그래픽" panose="02030600000101010101" pitchFamily="18" charset="-127"/>
            </a:rPr>
            <a:t>개 사례</a:t>
          </a:r>
          <a:r>
            <a:rPr lang="en-US" altLang="ko-KR" b="1" dirty="0">
              <a:latin typeface="HY그래픽" panose="02030600000101010101" pitchFamily="18" charset="-127"/>
              <a:ea typeface="HY그래픽" panose="02030600000101010101" pitchFamily="18" charset="-127"/>
            </a:rPr>
            <a:t>)</a:t>
          </a:r>
          <a:endParaRPr lang="ko-KR" altLang="en-US" b="1" dirty="0">
            <a:latin typeface="HY그래픽" panose="02030600000101010101" pitchFamily="18" charset="-127"/>
            <a:ea typeface="HY그래픽" panose="02030600000101010101" pitchFamily="18" charset="-127"/>
          </a:endParaRPr>
        </a:p>
      </dgm:t>
    </dgm:pt>
    <dgm:pt modelId="{7F575E2A-4D73-4C6D-8FCC-77BD7B96DD12}" type="parTrans" cxnId="{F94B998C-15BB-4D07-8C19-A4357DB7848C}">
      <dgm:prSet/>
      <dgm:spPr/>
      <dgm:t>
        <a:bodyPr/>
        <a:lstStyle/>
        <a:p>
          <a:pPr latinLnBrk="1"/>
          <a:endParaRPr lang="ko-KR" altLang="en-US"/>
        </a:p>
      </dgm:t>
    </dgm:pt>
    <dgm:pt modelId="{59E66FF3-5A82-4928-B50C-BFC66B6E63AF}" type="sibTrans" cxnId="{F94B998C-15BB-4D07-8C19-A4357DB7848C}">
      <dgm:prSet/>
      <dgm:spPr/>
      <dgm:t>
        <a:bodyPr/>
        <a:lstStyle/>
        <a:p>
          <a:pPr latinLnBrk="1"/>
          <a:endParaRPr lang="ko-KR" altLang="en-US"/>
        </a:p>
      </dgm:t>
    </dgm:pt>
    <dgm:pt modelId="{6E13BA8D-16E6-42E0-BE9D-859DFC66BBAB}" type="pres">
      <dgm:prSet presAssocID="{BFB0D762-4A6F-4A70-8032-059586798F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B01E80-7ACD-4D5F-BAED-B3F0A08354ED}" type="pres">
      <dgm:prSet presAssocID="{B6209379-F385-468B-958B-65360C0026A2}" presName="composite" presStyleCnt="0"/>
      <dgm:spPr/>
    </dgm:pt>
    <dgm:pt modelId="{B6BBD01B-0442-4760-8AED-E658AECD2AA4}" type="pres">
      <dgm:prSet presAssocID="{B6209379-F385-468B-958B-65360C0026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702CB4-3DAE-427B-99DE-86A878537E31}" type="pres">
      <dgm:prSet presAssocID="{B6209379-F385-468B-958B-65360C0026A2}" presName="descendantText" presStyleLbl="alignAcc1" presStyleIdx="0" presStyleCnt="3" custLinFactNeighborX="0" custLinFactNeighborY="99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86320F-67B5-4A62-957F-C715230DAA6E}" type="pres">
      <dgm:prSet presAssocID="{31FE0CFA-B618-44CD-9EAC-22A70E4185DD}" presName="sp" presStyleCnt="0"/>
      <dgm:spPr/>
    </dgm:pt>
    <dgm:pt modelId="{F0D5882C-FC2D-45EC-A850-58FA2BCD10CD}" type="pres">
      <dgm:prSet presAssocID="{BA2400F6-405A-4C8A-A90A-355B04B772BD}" presName="composite" presStyleCnt="0"/>
      <dgm:spPr/>
    </dgm:pt>
    <dgm:pt modelId="{42D669CF-78E5-4555-ADBD-CFB6F068CE7B}" type="pres">
      <dgm:prSet presAssocID="{BA2400F6-405A-4C8A-A90A-355B04B772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46F97-12F4-4C30-8956-34A50525A7C7}" type="pres">
      <dgm:prSet presAssocID="{BA2400F6-405A-4C8A-A90A-355B04B772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50BF5B-29AA-4DC8-B954-B564F0CBE027}" type="pres">
      <dgm:prSet presAssocID="{E02E5FC9-F21F-463F-AAAC-B81470F8BC25}" presName="sp" presStyleCnt="0"/>
      <dgm:spPr/>
    </dgm:pt>
    <dgm:pt modelId="{B066A308-E9F9-40D6-A72B-A5CC00F9D519}" type="pres">
      <dgm:prSet presAssocID="{95283D48-99F9-4A7E-B970-5C36E3CF9515}" presName="composite" presStyleCnt="0"/>
      <dgm:spPr/>
    </dgm:pt>
    <dgm:pt modelId="{0EF891D2-D60E-4815-A73C-EFB98C0F09F7}" type="pres">
      <dgm:prSet presAssocID="{95283D48-99F9-4A7E-B970-5C36E3CF95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4B363E-FD22-4532-B0D3-6E99FA734465}" type="pres">
      <dgm:prSet presAssocID="{95283D48-99F9-4A7E-B970-5C36E3CF95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E08E74-8F84-4F10-8B40-40FC8E8DD4F5}" type="presOf" srcId="{F3BB7D0F-310C-45FF-B309-1C5B71960ABD}" destId="{49746F97-12F4-4C30-8956-34A50525A7C7}" srcOrd="0" destOrd="0" presId="urn:microsoft.com/office/officeart/2005/8/layout/chevron2"/>
    <dgm:cxn modelId="{00CAEC8F-2BD5-4234-99B1-1E3A2048BA9D}" srcId="{BFB0D762-4A6F-4A70-8032-059586798FB7}" destId="{BA2400F6-405A-4C8A-A90A-355B04B772BD}" srcOrd="1" destOrd="0" parTransId="{A5D72EEF-4298-45BC-9573-39FA3453970D}" sibTransId="{E02E5FC9-F21F-463F-AAAC-B81470F8BC25}"/>
    <dgm:cxn modelId="{19467223-5F45-4276-9864-D4E4683EBC80}" type="presOf" srcId="{B6209379-F385-468B-958B-65360C0026A2}" destId="{B6BBD01B-0442-4760-8AED-E658AECD2AA4}" srcOrd="0" destOrd="0" presId="urn:microsoft.com/office/officeart/2005/8/layout/chevron2"/>
    <dgm:cxn modelId="{5DEBE323-BACA-462F-A0C9-6BE3960BAA36}" srcId="{B6209379-F385-468B-958B-65360C0026A2}" destId="{1332372F-AA28-447C-8369-F4EB01068706}" srcOrd="0" destOrd="0" parTransId="{DB5D80E4-4CA5-485E-936A-CE26594D0BDC}" sibTransId="{CB6CED4C-DFB6-4137-B76A-17B577B75900}"/>
    <dgm:cxn modelId="{635B4287-B071-45C1-9B7B-300BAF0DE483}" type="presOf" srcId="{4D329D0C-5B9A-4651-84C4-25BFB4F15508}" destId="{614B363E-FD22-4532-B0D3-6E99FA734465}" srcOrd="0" destOrd="0" presId="urn:microsoft.com/office/officeart/2005/8/layout/chevron2"/>
    <dgm:cxn modelId="{8807911A-0D8D-4753-A2F7-BB40CC474EF7}" srcId="{BFB0D762-4A6F-4A70-8032-059586798FB7}" destId="{95283D48-99F9-4A7E-B970-5C36E3CF9515}" srcOrd="2" destOrd="0" parTransId="{E07EFF99-1AE5-477E-837E-30F52292AD92}" sibTransId="{E0AC62F5-E4B1-4532-822C-A7E980C712A7}"/>
    <dgm:cxn modelId="{3DF23C20-F1C5-470E-B93D-96AE05A940B4}" type="presOf" srcId="{1332372F-AA28-447C-8369-F4EB01068706}" destId="{83702CB4-3DAE-427B-99DE-86A878537E31}" srcOrd="0" destOrd="0" presId="urn:microsoft.com/office/officeart/2005/8/layout/chevron2"/>
    <dgm:cxn modelId="{F94B998C-15BB-4D07-8C19-A4357DB7848C}" srcId="{95283D48-99F9-4A7E-B970-5C36E3CF9515}" destId="{4D329D0C-5B9A-4651-84C4-25BFB4F15508}" srcOrd="0" destOrd="0" parTransId="{7F575E2A-4D73-4C6D-8FCC-77BD7B96DD12}" sibTransId="{59E66FF3-5A82-4928-B50C-BFC66B6E63AF}"/>
    <dgm:cxn modelId="{CAB4FF9E-32C3-4543-B80B-32FB3EBBFDB1}" srcId="{BA2400F6-405A-4C8A-A90A-355B04B772BD}" destId="{F3BB7D0F-310C-45FF-B309-1C5B71960ABD}" srcOrd="0" destOrd="0" parTransId="{80AC4A3C-A95A-41DD-AD12-ECD1D6E1B2EB}" sibTransId="{B7660D61-D821-48AB-BBA4-95DB623D6333}"/>
    <dgm:cxn modelId="{C6AE3DD6-4E8E-4014-ADE6-B59458EEB710}" type="presOf" srcId="{BA2400F6-405A-4C8A-A90A-355B04B772BD}" destId="{42D669CF-78E5-4555-ADBD-CFB6F068CE7B}" srcOrd="0" destOrd="0" presId="urn:microsoft.com/office/officeart/2005/8/layout/chevron2"/>
    <dgm:cxn modelId="{01080B8C-561F-43D7-9A96-9DD757D33E0D}" type="presOf" srcId="{BFB0D762-4A6F-4A70-8032-059586798FB7}" destId="{6E13BA8D-16E6-42E0-BE9D-859DFC66BBAB}" srcOrd="0" destOrd="0" presId="urn:microsoft.com/office/officeart/2005/8/layout/chevron2"/>
    <dgm:cxn modelId="{6C1A48C5-93CE-4DA2-8C41-E95C55717A41}" type="presOf" srcId="{95283D48-99F9-4A7E-B970-5C36E3CF9515}" destId="{0EF891D2-D60E-4815-A73C-EFB98C0F09F7}" srcOrd="0" destOrd="0" presId="urn:microsoft.com/office/officeart/2005/8/layout/chevron2"/>
    <dgm:cxn modelId="{3F098E72-73E8-4FEF-AD95-65EC4CFE20A4}" srcId="{BFB0D762-4A6F-4A70-8032-059586798FB7}" destId="{B6209379-F385-468B-958B-65360C0026A2}" srcOrd="0" destOrd="0" parTransId="{7A00127A-1A16-42D9-8B57-4DEC44801E00}" sibTransId="{31FE0CFA-B618-44CD-9EAC-22A70E4185DD}"/>
    <dgm:cxn modelId="{D95DDC04-4145-47B7-B357-76849AE06E72}" type="presParOf" srcId="{6E13BA8D-16E6-42E0-BE9D-859DFC66BBAB}" destId="{F6B01E80-7ACD-4D5F-BAED-B3F0A08354ED}" srcOrd="0" destOrd="0" presId="urn:microsoft.com/office/officeart/2005/8/layout/chevron2"/>
    <dgm:cxn modelId="{CAE4BCE9-5276-4BBB-AFC8-374031D8C41C}" type="presParOf" srcId="{F6B01E80-7ACD-4D5F-BAED-B3F0A08354ED}" destId="{B6BBD01B-0442-4760-8AED-E658AECD2AA4}" srcOrd="0" destOrd="0" presId="urn:microsoft.com/office/officeart/2005/8/layout/chevron2"/>
    <dgm:cxn modelId="{2BC04727-5E7A-4CB1-8C73-772117A5E8A0}" type="presParOf" srcId="{F6B01E80-7ACD-4D5F-BAED-B3F0A08354ED}" destId="{83702CB4-3DAE-427B-99DE-86A878537E31}" srcOrd="1" destOrd="0" presId="urn:microsoft.com/office/officeart/2005/8/layout/chevron2"/>
    <dgm:cxn modelId="{BF5C6FE6-0D2A-47CC-8F05-1BDF12195E0F}" type="presParOf" srcId="{6E13BA8D-16E6-42E0-BE9D-859DFC66BBAB}" destId="{6A86320F-67B5-4A62-957F-C715230DAA6E}" srcOrd="1" destOrd="0" presId="urn:microsoft.com/office/officeart/2005/8/layout/chevron2"/>
    <dgm:cxn modelId="{FFEABEE9-4D2A-4F51-9178-1D9F6662AB39}" type="presParOf" srcId="{6E13BA8D-16E6-42E0-BE9D-859DFC66BBAB}" destId="{F0D5882C-FC2D-45EC-A850-58FA2BCD10CD}" srcOrd="2" destOrd="0" presId="urn:microsoft.com/office/officeart/2005/8/layout/chevron2"/>
    <dgm:cxn modelId="{873FE4A1-EBFF-441D-8A20-27BF0900105E}" type="presParOf" srcId="{F0D5882C-FC2D-45EC-A850-58FA2BCD10CD}" destId="{42D669CF-78E5-4555-ADBD-CFB6F068CE7B}" srcOrd="0" destOrd="0" presId="urn:microsoft.com/office/officeart/2005/8/layout/chevron2"/>
    <dgm:cxn modelId="{309170C3-A910-48D8-9479-42BBF4BB5AB4}" type="presParOf" srcId="{F0D5882C-FC2D-45EC-A850-58FA2BCD10CD}" destId="{49746F97-12F4-4C30-8956-34A50525A7C7}" srcOrd="1" destOrd="0" presId="urn:microsoft.com/office/officeart/2005/8/layout/chevron2"/>
    <dgm:cxn modelId="{47D59F2F-138E-4834-834B-898F6E1A01F8}" type="presParOf" srcId="{6E13BA8D-16E6-42E0-BE9D-859DFC66BBAB}" destId="{1650BF5B-29AA-4DC8-B954-B564F0CBE027}" srcOrd="3" destOrd="0" presId="urn:microsoft.com/office/officeart/2005/8/layout/chevron2"/>
    <dgm:cxn modelId="{84724026-7B13-4512-9728-19981072953C}" type="presParOf" srcId="{6E13BA8D-16E6-42E0-BE9D-859DFC66BBAB}" destId="{B066A308-E9F9-40D6-A72B-A5CC00F9D519}" srcOrd="4" destOrd="0" presId="urn:microsoft.com/office/officeart/2005/8/layout/chevron2"/>
    <dgm:cxn modelId="{D6D69327-791F-4650-86F6-ECB8300D21E9}" type="presParOf" srcId="{B066A308-E9F9-40D6-A72B-A5CC00F9D519}" destId="{0EF891D2-D60E-4815-A73C-EFB98C0F09F7}" srcOrd="0" destOrd="0" presId="urn:microsoft.com/office/officeart/2005/8/layout/chevron2"/>
    <dgm:cxn modelId="{65ADA624-5BD4-4797-BD79-A09230A47FB5}" type="presParOf" srcId="{B066A308-E9F9-40D6-A72B-A5CC00F9D519}" destId="{614B363E-FD22-4532-B0D3-6E99FA7344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BD01B-0442-4760-8AED-E658AECD2AA4}">
      <dsp:nvSpPr>
        <dsp:cNvPr id="0" name=""/>
        <dsp:cNvSpPr/>
      </dsp:nvSpPr>
      <dsp:spPr>
        <a:xfrm rot="5400000">
          <a:off x="-174671" y="176215"/>
          <a:ext cx="1164475" cy="81513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/>
            <a:t>1</a:t>
          </a:r>
          <a:endParaRPr lang="ko-KR" altLang="en-US" sz="2200" kern="1200" dirty="0"/>
        </a:p>
      </dsp:txBody>
      <dsp:txXfrm rot="5400000">
        <a:off x="-174671" y="176215"/>
        <a:ext cx="1164475" cy="815132"/>
      </dsp:txXfrm>
    </dsp:sp>
    <dsp:sp modelId="{83702CB4-3DAE-427B-99DE-86A878537E31}">
      <dsp:nvSpPr>
        <dsp:cNvPr id="0" name=""/>
        <dsp:cNvSpPr/>
      </dsp:nvSpPr>
      <dsp:spPr>
        <a:xfrm rot="5400000">
          <a:off x="3077111" y="-2185160"/>
          <a:ext cx="756909" cy="5280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문헌검토</a:t>
          </a:r>
        </a:p>
      </dsp:txBody>
      <dsp:txXfrm rot="5400000">
        <a:off x="3077111" y="-2185160"/>
        <a:ext cx="756909" cy="5280867"/>
      </dsp:txXfrm>
    </dsp:sp>
    <dsp:sp modelId="{42D669CF-78E5-4555-ADBD-CFB6F068CE7B}">
      <dsp:nvSpPr>
        <dsp:cNvPr id="0" name=""/>
        <dsp:cNvSpPr/>
      </dsp:nvSpPr>
      <dsp:spPr>
        <a:xfrm rot="5400000">
          <a:off x="-174671" y="1139026"/>
          <a:ext cx="1164475" cy="81513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/>
            <a:t>2</a:t>
          </a:r>
          <a:endParaRPr lang="ko-KR" altLang="en-US" sz="2200" kern="1200" dirty="0"/>
        </a:p>
      </dsp:txBody>
      <dsp:txXfrm rot="5400000">
        <a:off x="-174671" y="1139026"/>
        <a:ext cx="1164475" cy="815132"/>
      </dsp:txXfrm>
    </dsp:sp>
    <dsp:sp modelId="{49746F97-12F4-4C30-8956-34A50525A7C7}">
      <dsp:nvSpPr>
        <dsp:cNvPr id="0" name=""/>
        <dsp:cNvSpPr/>
      </dsp:nvSpPr>
      <dsp:spPr>
        <a:xfrm rot="5400000">
          <a:off x="3077111" y="-1297624"/>
          <a:ext cx="756909" cy="5280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온라인을 통한 지역재단 자료수집</a:t>
          </a:r>
        </a:p>
      </dsp:txBody>
      <dsp:txXfrm rot="5400000">
        <a:off x="3077111" y="-1297624"/>
        <a:ext cx="756909" cy="5280867"/>
      </dsp:txXfrm>
    </dsp:sp>
    <dsp:sp modelId="{0EF891D2-D60E-4815-A73C-EFB98C0F09F7}">
      <dsp:nvSpPr>
        <dsp:cNvPr id="0" name=""/>
        <dsp:cNvSpPr/>
      </dsp:nvSpPr>
      <dsp:spPr>
        <a:xfrm rot="5400000">
          <a:off x="-174671" y="2101836"/>
          <a:ext cx="1164475" cy="81513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/>
            <a:t>3</a:t>
          </a:r>
          <a:endParaRPr lang="ko-KR" altLang="en-US" sz="2200" kern="1200" dirty="0"/>
        </a:p>
      </dsp:txBody>
      <dsp:txXfrm rot="5400000">
        <a:off x="-174671" y="2101836"/>
        <a:ext cx="1164475" cy="815132"/>
      </dsp:txXfrm>
    </dsp:sp>
    <dsp:sp modelId="{614B363E-FD22-4532-B0D3-6E99FA734465}">
      <dsp:nvSpPr>
        <dsp:cNvPr id="0" name=""/>
        <dsp:cNvSpPr/>
      </dsp:nvSpPr>
      <dsp:spPr>
        <a:xfrm rot="5400000">
          <a:off x="3077111" y="-334813"/>
          <a:ext cx="756909" cy="5280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지역재단 심층면접</a:t>
          </a:r>
          <a:r>
            <a:rPr lang="en-US" altLang="ko-KR" sz="25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(8</a:t>
          </a:r>
          <a:r>
            <a:rPr lang="ko-KR" altLang="en-US" sz="25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개 사례</a:t>
          </a:r>
          <a:r>
            <a:rPr lang="en-US" altLang="ko-KR" sz="2500" b="1" kern="1200" dirty="0">
              <a:latin typeface="HY그래픽" panose="02030600000101010101" pitchFamily="18" charset="-127"/>
              <a:ea typeface="HY그래픽" panose="02030600000101010101" pitchFamily="18" charset="-127"/>
            </a:rPr>
            <a:t>)</a:t>
          </a:r>
          <a:endParaRPr lang="ko-KR" altLang="en-US" sz="2500" b="1" kern="1200" dirty="0">
            <a:latin typeface="HY그래픽" panose="02030600000101010101" pitchFamily="18" charset="-127"/>
            <a:ea typeface="HY그래픽" panose="02030600000101010101" pitchFamily="18" charset="-127"/>
          </a:endParaRPr>
        </a:p>
      </dsp:txBody>
      <dsp:txXfrm rot="5400000">
        <a:off x="3077111" y="-334813"/>
        <a:ext cx="756909" cy="528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8CB1-010C-4166-B17B-A73630BAE3A9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3A3B-4023-402C-B4A7-76A5D971E0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264A-B335-4DE7-A44E-3E6CD1CE9A8B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4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7460-4F3A-4318-BECD-17EDA03D8860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D3D7-E76F-40E3-97A8-3E3438F85733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011C-D647-4B3A-A76B-B80E3B778020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CAEF-2244-4B7F-A06D-E88A186A8D61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5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BE89-144D-4E24-BAD5-42CFC9D9F0D9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0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7E89-36C3-410D-A505-3BDC59355667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D81-1F34-4CF1-A045-CECC38B685E2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6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77AE-4852-45E0-A954-6019787FF232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5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1A08-C300-4D43-8D84-E3D7BB8F6554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5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BB01-20D6-445A-9806-C9CDAC4D98E1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FEBE-BAD8-40C6-87E5-157F578BBF10}" type="datetime1">
              <a:rPr lang="en-US" altLang="ko-KR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122" y="1270453"/>
            <a:ext cx="73236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/>
                </a:solidFill>
                <a:latin typeface="나눔고딕"/>
                <a:ea typeface="나눔고딕"/>
              </a:rPr>
              <a:t>기초지방자치단체 출연</a:t>
            </a:r>
            <a:endParaRPr lang="en-US" altLang="ko-KR" sz="3600" b="1" dirty="0">
              <a:solidFill>
                <a:schemeClr val="tx2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3600" b="1" dirty="0">
                <a:solidFill>
                  <a:schemeClr val="tx2"/>
                </a:solidFill>
                <a:latin typeface="나눔고딕"/>
                <a:ea typeface="나눔고딕"/>
              </a:rPr>
              <a:t>지역복지재단의 유형별 역할과 성격 연구</a:t>
            </a:r>
            <a:endParaRPr lang="en-US" altLang="ko-KR" sz="3600" dirty="0">
              <a:solidFill>
                <a:schemeClr val="tx2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2017.11</a:t>
            </a:r>
          </a:p>
          <a:p>
            <a:pPr algn="ctr"/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/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노연희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가톨릭대학교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algn="r"/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김소영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서울대학교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algn="r"/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손선옥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서울대학교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rgbClr val="F4A1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CA004F3E-364F-4DE7-B60A-93BF10BD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9015F4-12EE-4448-9A77-130EE165E09F}"/>
              </a:ext>
            </a:extLst>
          </p:cNvPr>
          <p:cNvSpPr txBox="1"/>
          <p:nvPr/>
        </p:nvSpPr>
        <p:spPr>
          <a:xfrm>
            <a:off x="952529" y="323920"/>
            <a:ext cx="67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유형별 재단의 특성과 성격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6FD7B9D-4F23-4F18-A6A9-5BAAF294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33" y="-853564"/>
            <a:ext cx="11441425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9C7C29-6BF8-4E53-9442-2E3EE185602D}"/>
              </a:ext>
            </a:extLst>
          </p:cNvPr>
          <p:cNvSpPr txBox="1"/>
          <p:nvPr/>
        </p:nvSpPr>
        <p:spPr>
          <a:xfrm>
            <a:off x="297120" y="1458603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tx2"/>
                </a:solidFill>
              </a:rPr>
              <a:t>  공통적 특성</a:t>
            </a:r>
            <a:r>
              <a:rPr lang="en-US" altLang="ko-KR" sz="2400" b="1" dirty="0">
                <a:solidFill>
                  <a:schemeClr val="tx2"/>
                </a:solidFill>
              </a:rPr>
              <a:t>: </a:t>
            </a:r>
            <a:r>
              <a:rPr lang="ko-KR" altLang="en-US" sz="2400" b="1" dirty="0">
                <a:solidFill>
                  <a:schemeClr val="tx2"/>
                </a:solidFill>
              </a:rPr>
              <a:t>小民大官의 성격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A7070-5457-476B-9B16-7CDFC8D804C9}"/>
              </a:ext>
            </a:extLst>
          </p:cNvPr>
          <p:cNvSpPr txBox="1"/>
          <p:nvPr/>
        </p:nvSpPr>
        <p:spPr>
          <a:xfrm>
            <a:off x="605226" y="2092070"/>
            <a:ext cx="79989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관 주도의 설립과 그 배경 </a:t>
            </a:r>
            <a:endParaRPr lang="en-US" altLang="ko-KR" sz="2400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민에게 위탁 형태로 제공된 서비스</a:t>
            </a:r>
            <a:r>
              <a:rPr lang="en-US" altLang="ko-KR" b="1" dirty="0"/>
              <a:t>.. </a:t>
            </a:r>
            <a:r>
              <a:rPr lang="ko-KR" altLang="en-US" b="1" dirty="0"/>
              <a:t>불충분한 자원</a:t>
            </a:r>
            <a:r>
              <a:rPr lang="en-US" altLang="ko-KR" b="1" dirty="0"/>
              <a:t>..</a:t>
            </a:r>
            <a:r>
              <a:rPr lang="ko-KR" altLang="en-US" b="1" dirty="0"/>
              <a:t>그러나</a:t>
            </a:r>
            <a:r>
              <a:rPr lang="en-US" altLang="ko-KR" b="1" dirty="0"/>
              <a:t>,  </a:t>
            </a:r>
            <a:r>
              <a:rPr lang="ko-KR" altLang="en-US" b="1" dirty="0"/>
              <a:t>여전한 사각지대에 대한 관의 부담과 해결 주체의 필요성</a:t>
            </a:r>
            <a:r>
              <a:rPr lang="en-US" altLang="ko-KR" b="1" dirty="0"/>
              <a:t>. </a:t>
            </a:r>
            <a:r>
              <a:rPr lang="ko-KR" altLang="en-US" b="1" dirty="0"/>
              <a:t>복잡한 복지전달체계의 개선</a:t>
            </a:r>
            <a:r>
              <a:rPr lang="en-US" altLang="ko-KR" b="1" dirty="0"/>
              <a:t> </a:t>
            </a:r>
            <a:r>
              <a:rPr lang="ko-KR" altLang="en-US" b="1" dirty="0"/>
              <a:t>즉</a:t>
            </a:r>
            <a:r>
              <a:rPr lang="en-US" altLang="ko-KR" b="1" dirty="0"/>
              <a:t>, </a:t>
            </a:r>
            <a:r>
              <a:rPr lang="ko-KR" altLang="en-US" b="1" dirty="0"/>
              <a:t>조정과 통합 필요성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자치단체장의 선거공약</a:t>
            </a:r>
            <a:r>
              <a:rPr lang="en-US" altLang="ko-KR" b="1" dirty="0"/>
              <a:t>, </a:t>
            </a:r>
            <a:r>
              <a:rPr lang="ko-KR" altLang="en-US" b="1" dirty="0"/>
              <a:t>지역민을 만나는 접촉지점 확보</a:t>
            </a:r>
            <a:r>
              <a:rPr lang="en-US" altLang="ko-KR" b="1" dirty="0"/>
              <a:t>, </a:t>
            </a:r>
            <a:r>
              <a:rPr lang="ko-KR" altLang="en-US" b="1" dirty="0"/>
              <a:t>지자체의 복지성과 확보 용이</a:t>
            </a:r>
            <a:r>
              <a:rPr lang="en-US" altLang="ko-KR" b="1" dirty="0"/>
              <a:t>, </a:t>
            </a:r>
            <a:r>
              <a:rPr lang="ko-KR" altLang="en-US" b="1" dirty="0"/>
              <a:t>지역의 복지타운 건립과 관리운영 주체 필요</a:t>
            </a:r>
            <a:r>
              <a:rPr lang="en-US" altLang="ko-KR" b="1" dirty="0"/>
              <a:t>, </a:t>
            </a:r>
            <a:r>
              <a:rPr lang="ko-KR" altLang="en-US" b="1" dirty="0"/>
              <a:t>지역의 행정구역 통합의 산물 </a:t>
            </a:r>
            <a:endParaRPr lang="en-US" altLang="ko-KR" b="1" dirty="0"/>
          </a:p>
          <a:p>
            <a:endParaRPr lang="en-US" altLang="ko-KR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E374FFA-0AEC-4BC6-901D-FC2D3BFAFE26}"/>
              </a:ext>
            </a:extLst>
          </p:cNvPr>
          <p:cNvSpPr/>
          <p:nvPr/>
        </p:nvSpPr>
        <p:spPr>
          <a:xfrm>
            <a:off x="706967" y="2835514"/>
            <a:ext cx="2525027" cy="394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복지요인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F8E114D3-851E-442E-BF1E-6848B0DBC1CC}"/>
              </a:ext>
            </a:extLst>
          </p:cNvPr>
          <p:cNvSpPr/>
          <p:nvPr/>
        </p:nvSpPr>
        <p:spPr>
          <a:xfrm>
            <a:off x="706967" y="4475080"/>
            <a:ext cx="2525027" cy="394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정치요인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73BF97B2-C488-4779-BDD3-0E5F173F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2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9015F4-12EE-4448-9A77-130EE165E09F}"/>
              </a:ext>
            </a:extLst>
          </p:cNvPr>
          <p:cNvSpPr txBox="1"/>
          <p:nvPr/>
        </p:nvSpPr>
        <p:spPr>
          <a:xfrm>
            <a:off x="952529" y="323920"/>
            <a:ext cx="67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유형별 재단의 특성과 성격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6FD7B9D-4F23-4F18-A6A9-5BAAF294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33" y="-853564"/>
            <a:ext cx="11441425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36862624" descr="EMB0000171401fe">
            <a:extLst>
              <a:ext uri="{FF2B5EF4-FFF2-40B4-BE49-F238E27FC236}">
                <a16:creationId xmlns:a16="http://schemas.microsoft.com/office/drawing/2014/main" xmlns="" id="{EB84D2A4-CA0C-4DA0-91D9-8DF1B3AC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69" t="20990" r="33606" b="17155"/>
          <a:stretch>
            <a:fillRect/>
          </a:stretch>
        </p:blipFill>
        <p:spPr bwMode="auto">
          <a:xfrm rot="5400000">
            <a:off x="2229316" y="87425"/>
            <a:ext cx="4431452" cy="82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9C7C29-6BF8-4E53-9442-2E3EE185602D}"/>
              </a:ext>
            </a:extLst>
          </p:cNvPr>
          <p:cNvSpPr txBox="1"/>
          <p:nvPr/>
        </p:nvSpPr>
        <p:spPr>
          <a:xfrm>
            <a:off x="297120" y="1458603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tx2"/>
                </a:solidFill>
              </a:rPr>
              <a:t>  공통적 특성</a:t>
            </a:r>
            <a:r>
              <a:rPr lang="en-US" altLang="ko-KR" sz="2400" b="1" dirty="0">
                <a:solidFill>
                  <a:schemeClr val="tx2"/>
                </a:solidFill>
              </a:rPr>
              <a:t>: </a:t>
            </a:r>
            <a:r>
              <a:rPr lang="ko-KR" altLang="en-US" sz="2400" b="1" dirty="0">
                <a:solidFill>
                  <a:schemeClr val="tx2"/>
                </a:solidFill>
              </a:rPr>
              <a:t>小民大官의 성격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2B72F92-850D-413B-9FCD-9F3508FA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9015F4-12EE-4448-9A77-130EE165E09F}"/>
              </a:ext>
            </a:extLst>
          </p:cNvPr>
          <p:cNvSpPr txBox="1"/>
          <p:nvPr/>
        </p:nvSpPr>
        <p:spPr>
          <a:xfrm>
            <a:off x="952529" y="323920"/>
            <a:ext cx="67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유형별 재단의 특성과 성격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6FD7B9D-4F23-4F18-A6A9-5BAAF294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33" y="-853564"/>
            <a:ext cx="11441425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9C7C29-6BF8-4E53-9442-2E3EE185602D}"/>
              </a:ext>
            </a:extLst>
          </p:cNvPr>
          <p:cNvSpPr txBox="1"/>
          <p:nvPr/>
        </p:nvSpPr>
        <p:spPr>
          <a:xfrm>
            <a:off x="297120" y="1458603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tx2"/>
                </a:solidFill>
              </a:rPr>
              <a:t>  공통적 특성</a:t>
            </a:r>
            <a:r>
              <a:rPr lang="en-US" altLang="ko-KR" sz="2400" b="1" dirty="0">
                <a:solidFill>
                  <a:schemeClr val="tx2"/>
                </a:solidFill>
              </a:rPr>
              <a:t>: </a:t>
            </a:r>
            <a:r>
              <a:rPr lang="ko-KR" altLang="en-US" sz="2400" b="1" dirty="0">
                <a:solidFill>
                  <a:schemeClr val="tx2"/>
                </a:solidFill>
              </a:rPr>
              <a:t>小民大官의 성격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E374FFA-0AEC-4BC6-901D-FC2D3BFAFE26}"/>
              </a:ext>
            </a:extLst>
          </p:cNvPr>
          <p:cNvSpPr/>
          <p:nvPr/>
        </p:nvSpPr>
        <p:spPr>
          <a:xfrm>
            <a:off x="706966" y="2300194"/>
            <a:ext cx="3672529" cy="394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관과 민의 균형 찾기 전략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0CE172-FEFA-4498-8021-862AD6242560}"/>
              </a:ext>
            </a:extLst>
          </p:cNvPr>
          <p:cNvSpPr txBox="1"/>
          <p:nvPr/>
        </p:nvSpPr>
        <p:spPr>
          <a:xfrm>
            <a:off x="957342" y="3273244"/>
            <a:ext cx="7729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/>
              <a:t>재단의 독립성 확보를 위한 자치단체장의 인식과 의지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/>
              <a:t>민간의 모금 등을 통한 출연금 일정 부분 확보 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/>
              <a:t>이사회의 활성화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/>
              <a:t>민간의 기존 </a:t>
            </a:r>
            <a:r>
              <a:rPr lang="ko-KR" altLang="en-US" sz="2000" b="1" dirty="0" err="1"/>
              <a:t>복지주체들과의</a:t>
            </a:r>
            <a:r>
              <a:rPr lang="ko-KR" altLang="en-US" sz="2000" b="1" dirty="0"/>
              <a:t> 거버넌스와 네트워크 활성화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/>
              <a:t>감시자로서의</a:t>
            </a:r>
            <a:r>
              <a:rPr lang="ko-KR" altLang="en-US" sz="2000" b="1" dirty="0"/>
              <a:t> 지역 주민에 대한 인식과 참여 증대 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endParaRPr lang="ko-KR" altLang="en-US" sz="2000" b="1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xmlns="" id="{2BA069B3-F474-4711-90CA-AA8FF5D7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05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3860" y="6031611"/>
            <a:ext cx="323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OTF"/>
                <a:ea typeface="나눔고딕OTF"/>
                <a:cs typeface="나눔고딕OTF"/>
              </a:rPr>
              <a:t>28</a:t>
            </a:r>
            <a:endParaRPr lang="en-US" sz="1000" dirty="0">
              <a:latin typeface="나눔고딕 Bold"/>
              <a:ea typeface="나눔고딕 Bold"/>
              <a:cs typeface="나눔고딕 Bold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9015F4-12EE-4448-9A77-130EE165E09F}"/>
              </a:ext>
            </a:extLst>
          </p:cNvPr>
          <p:cNvSpPr txBox="1"/>
          <p:nvPr/>
        </p:nvSpPr>
        <p:spPr>
          <a:xfrm>
            <a:off x="952529" y="323920"/>
            <a:ext cx="67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유형별 재단의 특성과 성격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6FD7B9D-4F23-4F18-A6A9-5BAAF294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33" y="-853564"/>
            <a:ext cx="11441425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3398BAA-C911-4872-9EA7-EA48661F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039" y="-240807"/>
            <a:ext cx="40015189" cy="18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38031304" descr="EMB000017140201">
            <a:extLst>
              <a:ext uri="{FF2B5EF4-FFF2-40B4-BE49-F238E27FC236}">
                <a16:creationId xmlns:a16="http://schemas.microsoft.com/office/drawing/2014/main" xmlns="" id="{8C8080BF-2CA9-42AA-887B-BBF32658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86" t="24274" r="39610" b="16060"/>
          <a:stretch>
            <a:fillRect/>
          </a:stretch>
        </p:blipFill>
        <p:spPr bwMode="auto">
          <a:xfrm rot="5400000">
            <a:off x="2130223" y="-439169"/>
            <a:ext cx="5015956" cy="85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xmlns="" id="{15A1D291-E691-4ADF-89AC-9AD72177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46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23920"/>
            <a:ext cx="487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고딕" pitchFamily="18" charset="-127"/>
                <a:ea typeface="HY견고딕" pitchFamily="18" charset="-127"/>
                <a:cs typeface="나눔고딕"/>
              </a:rPr>
              <a:t>연구 결과 요약   </a:t>
            </a:r>
            <a:endParaRPr lang="en-US" altLang="ko-KR" sz="24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78126" y="1159614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b="1" dirty="0"/>
          </a:p>
          <a:p>
            <a:pPr algn="just"/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우리나라 기초지자체에서 설립한 지역재단도 서구의 지역재단과 마찬가지로 지역사회의 욕구를 지역사회에서 해결하는 것을 주된 역할로 수행하고 있음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현재 지역사회 욕구에 따라 다양한 기능을 요구 받고 있음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동시에 기존의 </a:t>
            </a:r>
            <a:r>
              <a:rPr lang="ko-KR" altLang="en-US" sz="2400" b="1" dirty="0" err="1">
                <a:latin typeface="HY그래픽" panose="02030600000101010101" pitchFamily="18" charset="-127"/>
                <a:ea typeface="HY그래픽" panose="02030600000101010101" pitchFamily="18" charset="-127"/>
              </a:rPr>
              <a:t>복지주체들과의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긴장과 갈등을 경험하고 동시에 공생과 협력을 모색하고 있음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r>
              <a:rPr lang="en-US" altLang="ko-KR" sz="28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</a:p>
          <a:p>
            <a:pPr algn="just"/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공통적 특징은 여전히 관이 강하게 주도하는 성격이 있음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. 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이는 태생적으로 가진 특성이자 한계임 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EBCEE5C7-DFBB-4EF7-86D4-3B740AC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5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23920"/>
            <a:ext cx="48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결론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3860" y="6031611"/>
            <a:ext cx="323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OTF"/>
                <a:ea typeface="나눔고딕OTF"/>
                <a:cs typeface="나눔고딕OTF"/>
              </a:rPr>
              <a:t>28</a:t>
            </a:r>
            <a:endParaRPr lang="en-US" sz="1000" dirty="0">
              <a:latin typeface="나눔고딕 Bold"/>
              <a:ea typeface="나눔고딕 Bold"/>
              <a:cs typeface="나눔고딕 Bold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78126" y="1159614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algn="just"/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지속가능한 지역재단에 대한 깊이 있는 논의 필요 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 -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관으로 부터의 독립성 확보유지 전략을 수립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 -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지역재단의 운영의 안정성 논의 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 -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주민참여 활성화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 -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기존 민간 복지기관과의 상생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,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 상호협력과 신뢰 유지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marL="0" indent="0" algn="just">
              <a:buNone/>
            </a:pPr>
            <a:endParaRPr lang="en-US" altLang="ko-KR" sz="24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4573D26C-B4FD-4FC2-A7E6-745F099C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85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709333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F4A100"/>
                </a:solidFill>
                <a:latin typeface="나눔고딕"/>
                <a:ea typeface="나눔고딕"/>
              </a:rPr>
              <a:t>감사합니다</a:t>
            </a:r>
            <a:r>
              <a:rPr lang="en-US" altLang="ko-KR" sz="3600" b="1" dirty="0">
                <a:solidFill>
                  <a:srgbClr val="F4A100"/>
                </a:solidFill>
                <a:latin typeface="나눔고딕"/>
                <a:ea typeface="나눔고딕"/>
              </a:rPr>
              <a:t>! </a:t>
            </a:r>
            <a:endParaRPr lang="en-US" sz="3600" b="1" dirty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E947850B-5D71-4B72-88CD-1000138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1" y="2263778"/>
            <a:ext cx="2428875" cy="1647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3006225-5069-4A6C-9C1A-06B854D2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67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Q &amp; A</a:t>
            </a:r>
            <a:endParaRPr lang="en-US" sz="8000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8" name="부제목 2"/>
          <p:cNvSpPr txBox="1">
            <a:spLocks/>
          </p:cNvSpPr>
          <p:nvPr/>
        </p:nvSpPr>
        <p:spPr>
          <a:xfrm>
            <a:off x="0" y="1899933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A1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2017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A1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년 기빙코리아 자리에 함께 해주신 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rgbClr val="F4A1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A1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모든 분들께 감사 드립니다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A1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4A1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5" name="내용 개체 틀 2"/>
          <p:cNvSpPr>
            <a:spLocks noGrp="1"/>
          </p:cNvSpPr>
          <p:nvPr/>
        </p:nvSpPr>
        <p:spPr>
          <a:xfrm>
            <a:off x="838211" y="4143030"/>
            <a:ext cx="7992533" cy="1569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작성하신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평가서는 안내데스크에  제출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해주시기 바랍니다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자료 다운로드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기부문화연구소 홈페이지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research.beautifulfund.org</a:t>
            </a:r>
          </a:p>
          <a:p>
            <a:pPr>
              <a:lnSpc>
                <a:spcPct val="150000"/>
              </a:lnSpc>
              <a:buNone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Bold"/>
              <a:ea typeface="나눔고딕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19" y="2226733"/>
            <a:ext cx="732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F4A100"/>
                </a:solidFill>
                <a:latin typeface="나눔고딕"/>
                <a:ea typeface="나눔고딕"/>
              </a:rPr>
              <a:t>연구의 필요성</a:t>
            </a:r>
            <a:endParaRPr lang="en-US" sz="2400" dirty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05378287-2A99-4991-85C0-76B51E81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기빙코리아_국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1" y="2263778"/>
            <a:ext cx="2428875" cy="16478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2037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35450"/>
            <a:ext cx="706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지역의 복지 상황과 지역복지재단의 출현</a:t>
            </a:r>
            <a:endParaRPr lang="en-US" altLang="ko-KR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412AFBF7-0408-459A-B26B-BEA9310ED0AA}"/>
              </a:ext>
            </a:extLst>
          </p:cNvPr>
          <p:cNvSpPr/>
          <p:nvPr/>
        </p:nvSpPr>
        <p:spPr>
          <a:xfrm>
            <a:off x="524930" y="1439334"/>
            <a:ext cx="1735666" cy="16813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복지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욕구의 지속적 상승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3BEC3D7F-C36C-4E88-81B9-28699E0F390F}"/>
              </a:ext>
            </a:extLst>
          </p:cNvPr>
          <p:cNvSpPr/>
          <p:nvPr/>
        </p:nvSpPr>
        <p:spPr>
          <a:xfrm>
            <a:off x="533396" y="3206873"/>
            <a:ext cx="1727200" cy="16711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여전한 복지 사각지대 잔존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9927B13F-0BEB-4771-B178-CE076EE28A04}"/>
              </a:ext>
            </a:extLst>
          </p:cNvPr>
          <p:cNvSpPr/>
          <p:nvPr/>
        </p:nvSpPr>
        <p:spPr>
          <a:xfrm>
            <a:off x="6986225" y="3144069"/>
            <a:ext cx="1718736" cy="173399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지방의 복지재정 부족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3F24E262-196A-42B8-8EE4-9D0C7F2A5F08}"/>
              </a:ext>
            </a:extLst>
          </p:cNvPr>
          <p:cNvSpPr/>
          <p:nvPr/>
        </p:nvSpPr>
        <p:spPr>
          <a:xfrm>
            <a:off x="6906719" y="1410324"/>
            <a:ext cx="1718736" cy="16933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책임있고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동시에 유연한 대응에 한계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6D02C5CF-7ABB-4BD7-889F-D429F67C6EC7}"/>
              </a:ext>
            </a:extLst>
          </p:cNvPr>
          <p:cNvSpPr/>
          <p:nvPr/>
        </p:nvSpPr>
        <p:spPr>
          <a:xfrm>
            <a:off x="3193642" y="2649653"/>
            <a:ext cx="2853554" cy="1431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적극적 자원발굴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복지의 공공성 확보 복지자원관리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기초 지자체 복지 중심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4CAB054E-8A87-4E67-974A-CFFD5DBC23A4}"/>
              </a:ext>
            </a:extLst>
          </p:cNvPr>
          <p:cNvSpPr/>
          <p:nvPr/>
        </p:nvSpPr>
        <p:spPr>
          <a:xfrm>
            <a:off x="2684062" y="5082646"/>
            <a:ext cx="4038595" cy="9924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기초 지자체 출연 지역복지재단의 탄생</a:t>
            </a:r>
          </a:p>
        </p:txBody>
      </p:sp>
      <p:sp>
        <p:nvSpPr>
          <p:cNvPr id="8" name="화살표: 줄무늬가 있는 오른쪽 7">
            <a:extLst>
              <a:ext uri="{FF2B5EF4-FFF2-40B4-BE49-F238E27FC236}">
                <a16:creationId xmlns:a16="http://schemas.microsoft.com/office/drawing/2014/main" xmlns="" id="{83AA5E54-9E3B-43F7-BFCF-8AD33D5B6AA4}"/>
              </a:ext>
            </a:extLst>
          </p:cNvPr>
          <p:cNvSpPr/>
          <p:nvPr/>
        </p:nvSpPr>
        <p:spPr>
          <a:xfrm rot="955611">
            <a:off x="2274737" y="3407423"/>
            <a:ext cx="920817" cy="717413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화살표: 줄무늬가 있는 오른쪽 17">
            <a:extLst>
              <a:ext uri="{FF2B5EF4-FFF2-40B4-BE49-F238E27FC236}">
                <a16:creationId xmlns:a16="http://schemas.microsoft.com/office/drawing/2014/main" xmlns="" id="{F698D918-0319-4856-8730-DDF0C40BFA61}"/>
              </a:ext>
            </a:extLst>
          </p:cNvPr>
          <p:cNvSpPr/>
          <p:nvPr/>
        </p:nvSpPr>
        <p:spPr>
          <a:xfrm rot="1101137">
            <a:off x="2363008" y="2212240"/>
            <a:ext cx="913023" cy="707131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화살표: 줄무늬가 있는 오른쪽 18">
            <a:extLst>
              <a:ext uri="{FF2B5EF4-FFF2-40B4-BE49-F238E27FC236}">
                <a16:creationId xmlns:a16="http://schemas.microsoft.com/office/drawing/2014/main" xmlns="" id="{C1EBE6EB-FAFF-4F20-96DD-9DD9B4F39249}"/>
              </a:ext>
            </a:extLst>
          </p:cNvPr>
          <p:cNvSpPr/>
          <p:nvPr/>
        </p:nvSpPr>
        <p:spPr>
          <a:xfrm rot="9020894">
            <a:off x="5906336" y="2175552"/>
            <a:ext cx="843386" cy="75714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화살표: 줄무늬가 있는 오른쪽 19">
            <a:extLst>
              <a:ext uri="{FF2B5EF4-FFF2-40B4-BE49-F238E27FC236}">
                <a16:creationId xmlns:a16="http://schemas.microsoft.com/office/drawing/2014/main" xmlns="" id="{D60CA147-6E41-4F8D-AD31-BCC084C075B5}"/>
              </a:ext>
            </a:extLst>
          </p:cNvPr>
          <p:cNvSpPr/>
          <p:nvPr/>
        </p:nvSpPr>
        <p:spPr>
          <a:xfrm rot="9453919">
            <a:off x="6056990" y="3461916"/>
            <a:ext cx="901374" cy="69033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xmlns="" id="{CB7C8332-9248-4313-BBCB-3AD2DED5A048}"/>
              </a:ext>
            </a:extLst>
          </p:cNvPr>
          <p:cNvSpPr/>
          <p:nvPr/>
        </p:nvSpPr>
        <p:spPr>
          <a:xfrm rot="5400000">
            <a:off x="4321555" y="3983948"/>
            <a:ext cx="795867" cy="131898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xmlns="" id="{FDEED233-C614-4B7E-8553-67953DC4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3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323920"/>
            <a:ext cx="753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기초 지자체 출연 지역재단 현황</a:t>
            </a:r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 </a:t>
            </a:r>
            <a:endParaRPr lang="en-US" altLang="ko-KR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5750" y="1358314"/>
            <a:ext cx="9646995" cy="73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30709472" descr="EMB00002a5c05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73" y="1358314"/>
            <a:ext cx="8581975" cy="41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509970C7-BA3E-43C0-8EB4-B02276E6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37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323920"/>
            <a:ext cx="7303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기초 지자체 출연 지역복지재단 연구의 필요성</a:t>
            </a:r>
            <a:endParaRPr lang="en-US" altLang="ko-KR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416193" y="1144587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지역에서 기초 지자체 출연 지역재단의 설립 필요성과 정체성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목적에 대한 논란 가중 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– </a:t>
            </a:r>
            <a:r>
              <a:rPr lang="ko-KR" altLang="en-US" sz="2400" b="1" dirty="0">
                <a:solidFill>
                  <a:schemeClr val="tx2"/>
                </a:solidFill>
                <a:latin typeface="HY그래픽" panose="02030600000101010101" pitchFamily="18" charset="-127"/>
                <a:ea typeface="HY그래픽" panose="02030600000101010101" pitchFamily="18" charset="-127"/>
              </a:rPr>
              <a:t>지역재단이라 할 수 있나</a:t>
            </a:r>
            <a:r>
              <a:rPr lang="en-US" altLang="ko-KR" sz="2400" b="1" dirty="0">
                <a:solidFill>
                  <a:schemeClr val="tx2"/>
                </a:solidFill>
                <a:latin typeface="HY그래픽" panose="02030600000101010101" pitchFamily="18" charset="-127"/>
                <a:ea typeface="HY그래픽" panose="02030600000101010101" pitchFamily="18" charset="-127"/>
              </a:rPr>
              <a:t>?</a:t>
            </a:r>
          </a:p>
          <a:p>
            <a:endParaRPr lang="en-US" altLang="ko-KR" sz="16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endParaRPr lang="en-US" altLang="ko-KR" sz="16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민간 기관과의 갈등 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– </a:t>
            </a:r>
            <a:r>
              <a:rPr lang="ko-KR" altLang="en-US" sz="2400" b="1" dirty="0">
                <a:solidFill>
                  <a:schemeClr val="tx2"/>
                </a:solidFill>
                <a:latin typeface="HY그래픽" panose="02030600000101010101" pitchFamily="18" charset="-127"/>
                <a:ea typeface="HY그래픽" panose="02030600000101010101" pitchFamily="18" charset="-127"/>
              </a:rPr>
              <a:t>관이 민의 영역을 침범한다</a:t>
            </a:r>
            <a:r>
              <a:rPr lang="en-US" altLang="ko-KR" sz="2400" b="1" dirty="0">
                <a:solidFill>
                  <a:schemeClr val="tx2"/>
                </a:solidFill>
                <a:latin typeface="HY그래픽" panose="02030600000101010101" pitchFamily="18" charset="-127"/>
                <a:ea typeface="HY그래픽" panose="02030600000101010101" pitchFamily="18" charset="-127"/>
              </a:rPr>
              <a:t>?</a:t>
            </a:r>
          </a:p>
          <a:p>
            <a:endParaRPr lang="en-US" altLang="ko-KR" sz="16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endParaRPr lang="en-US" altLang="ko-KR" sz="16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지난 십년 간 재단의 증가 추세에도 불구하고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기초 지자체 출연 지역복지재단의 역할과 기능에 대한 구체적 논의 다소 미흡 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B30AF8A-1E8B-4DEB-83FC-4A7F59EE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34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23920"/>
            <a:ext cx="48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나눔고딕"/>
              </a:rPr>
              <a:t>연구의 목적과 방법 </a:t>
            </a:r>
            <a:endParaRPr lang="en-US" altLang="ko-KR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800265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78126" y="1159614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기초 지자체가 설립한 지역재단의 유형을 살펴보고</a:t>
            </a:r>
            <a:r>
              <a:rPr lang="en-US" altLang="ko-KR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2400" b="1" dirty="0">
                <a:latin typeface="HY그래픽" panose="02030600000101010101" pitchFamily="18" charset="-127"/>
                <a:ea typeface="HY그래픽" panose="02030600000101010101" pitchFamily="18" charset="-127"/>
              </a:rPr>
              <a:t>이들 재단의 역할과 성격을 탐색적으로 살펴보고자 함</a:t>
            </a:r>
            <a:endParaRPr lang="en-US" altLang="ko-KR" sz="24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endParaRPr lang="en-US" altLang="ko-KR" sz="24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endParaRPr lang="en-US" altLang="ko-KR" sz="24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endParaRPr lang="en-US" altLang="ko-KR" sz="24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just"/>
            <a:endParaRPr lang="ko-KR" altLang="en-US" sz="2400" dirty="0">
              <a:solidFill>
                <a:srgbClr val="0070C0"/>
              </a:solidFill>
              <a:latin typeface="나눔고딕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xmlns="" id="{304F5D66-C871-4DAA-BC57-861DA2DBA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3878740"/>
              </p:ext>
            </p:extLst>
          </p:nvPr>
        </p:nvGraphicFramePr>
        <p:xfrm>
          <a:off x="1524000" y="2812703"/>
          <a:ext cx="6096000" cy="309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8F5EC2CF-0983-4EBE-832C-E1B6544D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68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23920"/>
            <a:ext cx="487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연구참여 지역재단의 특성 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78126" y="1159614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algn="just"/>
            <a:endParaRPr lang="ko-KR" altLang="en-US" sz="2400" dirty="0">
              <a:solidFill>
                <a:srgbClr val="0070C0"/>
              </a:solidFill>
              <a:latin typeface="나눔고딕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3000108"/>
              </p:ext>
            </p:extLst>
          </p:nvPr>
        </p:nvGraphicFramePr>
        <p:xfrm>
          <a:off x="818424" y="1100163"/>
          <a:ext cx="7447884" cy="5644896"/>
        </p:xfrm>
        <a:graphic>
          <a:graphicData uri="http://schemas.openxmlformats.org/drawingml/2006/table">
            <a:tbl>
              <a:tblPr/>
              <a:tblGrid>
                <a:gridCol w="440963">
                  <a:extLst>
                    <a:ext uri="{9D8B030D-6E8A-4147-A177-3AD203B41FA5}">
                      <a16:colId xmlns:a16="http://schemas.microsoft.com/office/drawing/2014/main" xmlns="" val="516964445"/>
                    </a:ext>
                  </a:extLst>
                </a:gridCol>
                <a:gridCol w="1813273">
                  <a:extLst>
                    <a:ext uri="{9D8B030D-6E8A-4147-A177-3AD203B41FA5}">
                      <a16:colId xmlns:a16="http://schemas.microsoft.com/office/drawing/2014/main" xmlns="" val="1395084263"/>
                    </a:ext>
                  </a:extLst>
                </a:gridCol>
                <a:gridCol w="1298412">
                  <a:extLst>
                    <a:ext uri="{9D8B030D-6E8A-4147-A177-3AD203B41FA5}">
                      <a16:colId xmlns:a16="http://schemas.microsoft.com/office/drawing/2014/main" xmlns="" val="2689042717"/>
                    </a:ext>
                  </a:extLst>
                </a:gridCol>
                <a:gridCol w="1298412">
                  <a:extLst>
                    <a:ext uri="{9D8B030D-6E8A-4147-A177-3AD203B41FA5}">
                      <a16:colId xmlns:a16="http://schemas.microsoft.com/office/drawing/2014/main" xmlns="" val="629623270"/>
                    </a:ext>
                  </a:extLst>
                </a:gridCol>
                <a:gridCol w="1298412">
                  <a:extLst>
                    <a:ext uri="{9D8B030D-6E8A-4147-A177-3AD203B41FA5}">
                      <a16:colId xmlns:a16="http://schemas.microsoft.com/office/drawing/2014/main" xmlns="" val="1359897097"/>
                    </a:ext>
                  </a:extLst>
                </a:gridCol>
                <a:gridCol w="1298412">
                  <a:extLst>
                    <a:ext uri="{9D8B030D-6E8A-4147-A177-3AD203B41FA5}">
                      <a16:colId xmlns:a16="http://schemas.microsoft.com/office/drawing/2014/main" xmlns="" val="3033418813"/>
                    </a:ext>
                  </a:extLst>
                </a:gridCol>
              </a:tblGrid>
              <a:tr h="30904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연구참여 재단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B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D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769838"/>
                  </a:ext>
                </a:extLst>
              </a:tr>
              <a:tr h="309041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설립연도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2009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2011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2008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2011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998668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출연금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35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30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30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 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554940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직원수</a:t>
                      </a:r>
                      <a:endParaRPr lang="ko-KR" alt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818566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운영비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천</a:t>
                      </a: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600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</a:t>
                      </a: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*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6057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공무원 파견</a:t>
                      </a:r>
                      <a:endParaRPr lang="ko-KR" alt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514145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모금배분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727044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수탁사업</a:t>
                      </a:r>
                      <a:endParaRPr lang="ko-KR" alt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chemeClr val="tx1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6509190"/>
                  </a:ext>
                </a:extLst>
              </a:tr>
              <a:tr h="30904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연구참여 재단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E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F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G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H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9978072"/>
                  </a:ext>
                </a:extLst>
              </a:tr>
              <a:tr h="309041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설립연도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2012</a:t>
                      </a:r>
                      <a:endParaRPr lang="en-US" sz="1600" b="1" kern="0" spc="-3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2012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2015</a:t>
                      </a:r>
                      <a:endParaRPr lang="en-US" sz="1600" b="1" kern="0" spc="-3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2008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569749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출연금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50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30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70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37279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직원수</a:t>
                      </a:r>
                      <a:endParaRPr lang="ko-KR" altLang="en-US" sz="1600" b="1" kern="0" spc="-3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383197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운영비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천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천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억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천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7120368"/>
                  </a:ext>
                </a:extLst>
              </a:tr>
              <a:tr h="3444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공무원</a:t>
                      </a:r>
                      <a:r>
                        <a:rPr lang="ko-KR" altLang="en-US" sz="1600" b="1" kern="0" spc="-30" baseline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+mn-ea"/>
                        </a:rPr>
                        <a:t> 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파견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4130184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모금배분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13496"/>
                  </a:ext>
                </a:extLst>
              </a:tr>
              <a:tr h="30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수탁사업</a:t>
                      </a:r>
                      <a:endParaRPr lang="ko-KR" alt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en-US" sz="1600" b="1" kern="0" spc="-3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94389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1AD9055-0653-493D-97EE-E7AF5FCD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3056AF-CC12-4F83-BA39-6CD15F7AEBEF}"/>
              </a:ext>
            </a:extLst>
          </p:cNvPr>
          <p:cNvSpPr txBox="1"/>
          <p:nvPr/>
        </p:nvSpPr>
        <p:spPr>
          <a:xfrm>
            <a:off x="1251284" y="622800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*</a:t>
            </a:r>
            <a:r>
              <a:rPr lang="ko-KR" altLang="en-US" sz="1200" dirty="0"/>
              <a:t>는 인건비 제외한 운영비임</a:t>
            </a:r>
          </a:p>
        </p:txBody>
      </p:sp>
    </p:spTree>
    <p:extLst>
      <p:ext uri="{BB962C8B-B14F-4D97-AF65-F5344CB8AC3E}">
        <p14:creationId xmlns:p14="http://schemas.microsoft.com/office/powerpoint/2010/main" xmlns="" val="51617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19" y="2226733"/>
            <a:ext cx="732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F4A100"/>
                </a:solidFill>
                <a:latin typeface="나눔고딕"/>
                <a:ea typeface="나눔고딕"/>
              </a:rPr>
              <a:t>연구 결과 </a:t>
            </a:r>
            <a:endParaRPr lang="en-US" altLang="ko-KR" sz="4400" b="1" dirty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496AC5B7-E0F3-4BFC-B379-6275B05C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5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323920"/>
            <a:ext cx="67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나눔고딕"/>
              </a:rPr>
              <a:t>기초 지자체 출연 지역재단의 유형   </a:t>
            </a:r>
            <a:endParaRPr lang="en-US" altLang="ko-KR" sz="28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206744" y="1066069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10" name="_x348953288" descr="EMB00000c1c36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190" y="1596640"/>
            <a:ext cx="7382521" cy="42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475F47F-1603-48EA-B14F-AE6A4608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66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540</Words>
  <Application>Microsoft Office PowerPoint</Application>
  <PresentationFormat>화면 슬라이드 쇼(4:3)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Fish03</dc:creator>
  <cp:lastModifiedBy>BF</cp:lastModifiedBy>
  <cp:revision>146</cp:revision>
  <cp:lastPrinted>2015-07-08T04:30:51Z</cp:lastPrinted>
  <dcterms:created xsi:type="dcterms:W3CDTF">2015-07-08T04:29:36Z</dcterms:created>
  <dcterms:modified xsi:type="dcterms:W3CDTF">2017-11-06T06:02:56Z</dcterms:modified>
</cp:coreProperties>
</file>