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sldIdLst>
    <p:sldId id="264" r:id="rId4"/>
    <p:sldId id="268" r:id="rId5"/>
    <p:sldId id="279" r:id="rId6"/>
    <p:sldId id="267" r:id="rId7"/>
    <p:sldId id="269" r:id="rId8"/>
    <p:sldId id="270" r:id="rId9"/>
    <p:sldId id="271" r:id="rId10"/>
    <p:sldId id="274" r:id="rId11"/>
    <p:sldId id="272" r:id="rId12"/>
    <p:sldId id="273" r:id="rId13"/>
    <p:sldId id="275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4A1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15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ADDA46-E499-40A3-B242-B96EEC579BBA}" type="doc">
      <dgm:prSet loTypeId="urn:microsoft.com/office/officeart/2005/8/layout/venn1" loCatId="relationship" qsTypeId="urn:microsoft.com/office/officeart/2005/8/quickstyle/simple2" qsCatId="simple" csTypeId="urn:microsoft.com/office/officeart/2005/8/colors/colorful5" csCatId="colorful" phldr="1"/>
      <dgm:spPr/>
    </dgm:pt>
    <dgm:pt modelId="{E1ACA832-88CC-4BDC-8393-1798D2F6920E}">
      <dgm:prSet phldrT="[텍스트]" custT="1"/>
      <dgm:spPr/>
      <dgm:t>
        <a:bodyPr/>
        <a:lstStyle/>
        <a:p>
          <a:pPr latinLnBrk="1"/>
          <a:r>
            <a:rPr lang="ko-KR" altLang="en-US" sz="6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말</a:t>
          </a:r>
          <a:endParaRPr lang="ko-KR" altLang="en-US" sz="60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260433EB-8D97-422C-8BAB-FE8CB7C895D3}" type="parTrans" cxnId="{FC7A7140-14C1-4A83-A888-F330A7EC00A1}">
      <dgm:prSet/>
      <dgm:spPr/>
      <dgm:t>
        <a:bodyPr/>
        <a:lstStyle/>
        <a:p>
          <a:pPr latinLnBrk="1"/>
          <a:endParaRPr lang="ko-KR" altLang="en-US"/>
        </a:p>
      </dgm:t>
    </dgm:pt>
    <dgm:pt modelId="{11DF207A-FDED-4B4D-8595-F31247567EA3}" type="sibTrans" cxnId="{FC7A7140-14C1-4A83-A888-F330A7EC00A1}">
      <dgm:prSet/>
      <dgm:spPr/>
      <dgm:t>
        <a:bodyPr/>
        <a:lstStyle/>
        <a:p>
          <a:pPr latinLnBrk="1"/>
          <a:endParaRPr lang="ko-KR" altLang="en-US"/>
        </a:p>
      </dgm:t>
    </dgm:pt>
    <dgm:pt modelId="{52EB3C3A-DB34-4075-A8EF-C588F33EF05A}">
      <dgm:prSet phldrT="[텍스트]" custT="1"/>
      <dgm:spPr/>
      <dgm:t>
        <a:bodyPr/>
        <a:lstStyle/>
        <a:p>
          <a:pPr latinLnBrk="1"/>
          <a:r>
            <a:rPr lang="ko-KR" altLang="en-US" sz="6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돈</a:t>
          </a:r>
          <a:endParaRPr lang="ko-KR" altLang="en-US" sz="60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46292CF9-D912-4904-AB3F-0ADDD36AF73F}" type="parTrans" cxnId="{8D9101CA-999B-4E44-A20C-457A0BAF2D05}">
      <dgm:prSet/>
      <dgm:spPr/>
      <dgm:t>
        <a:bodyPr/>
        <a:lstStyle/>
        <a:p>
          <a:pPr latinLnBrk="1"/>
          <a:endParaRPr lang="ko-KR" altLang="en-US"/>
        </a:p>
      </dgm:t>
    </dgm:pt>
    <dgm:pt modelId="{45B36022-BE9F-43FA-851B-FD3854DBD256}" type="sibTrans" cxnId="{8D9101CA-999B-4E44-A20C-457A0BAF2D05}">
      <dgm:prSet/>
      <dgm:spPr/>
      <dgm:t>
        <a:bodyPr/>
        <a:lstStyle/>
        <a:p>
          <a:pPr latinLnBrk="1"/>
          <a:endParaRPr lang="ko-KR" altLang="en-US"/>
        </a:p>
      </dgm:t>
    </dgm:pt>
    <dgm:pt modelId="{4BE25E82-64BB-463D-AD71-8D905320B63E}">
      <dgm:prSet phldrT="[텍스트]" custT="1"/>
      <dgm:spPr/>
      <dgm:t>
        <a:bodyPr/>
        <a:lstStyle/>
        <a:p>
          <a:pPr latinLnBrk="1"/>
          <a:r>
            <a:rPr lang="ko-KR" altLang="en-US" sz="6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사람</a:t>
          </a:r>
          <a:endParaRPr lang="ko-KR" altLang="en-US" sz="60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9FE94D02-11CD-4A81-AE5E-FD001531CFDF}" type="parTrans" cxnId="{2C5C8AE0-99DD-4D77-A71F-4C2DE706A837}">
      <dgm:prSet/>
      <dgm:spPr/>
      <dgm:t>
        <a:bodyPr/>
        <a:lstStyle/>
        <a:p>
          <a:pPr latinLnBrk="1"/>
          <a:endParaRPr lang="ko-KR" altLang="en-US"/>
        </a:p>
      </dgm:t>
    </dgm:pt>
    <dgm:pt modelId="{1F6DD833-DB90-4B29-8FFD-F6A3BFBD48C9}" type="sibTrans" cxnId="{2C5C8AE0-99DD-4D77-A71F-4C2DE706A837}">
      <dgm:prSet/>
      <dgm:spPr/>
      <dgm:t>
        <a:bodyPr/>
        <a:lstStyle/>
        <a:p>
          <a:pPr latinLnBrk="1"/>
          <a:endParaRPr lang="ko-KR" altLang="en-US"/>
        </a:p>
      </dgm:t>
    </dgm:pt>
    <dgm:pt modelId="{6931089C-A4BC-45CD-911D-02F887DCABE9}" type="pres">
      <dgm:prSet presAssocID="{CBADDA46-E499-40A3-B242-B96EEC579BBA}" presName="compositeShape" presStyleCnt="0">
        <dgm:presLayoutVars>
          <dgm:chMax val="7"/>
          <dgm:dir/>
          <dgm:resizeHandles val="exact"/>
        </dgm:presLayoutVars>
      </dgm:prSet>
      <dgm:spPr/>
    </dgm:pt>
    <dgm:pt modelId="{C512A39C-E498-4B28-9942-826208636016}" type="pres">
      <dgm:prSet presAssocID="{E1ACA832-88CC-4BDC-8393-1798D2F6920E}" presName="circ1" presStyleLbl="venn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07BF51AD-B668-4638-A1DA-80260EC1B9F0}" type="pres">
      <dgm:prSet presAssocID="{E1ACA832-88CC-4BDC-8393-1798D2F6920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F3B4CD-83E0-410B-A8D8-475B99480395}" type="pres">
      <dgm:prSet presAssocID="{52EB3C3A-DB34-4075-A8EF-C588F33EF05A}" presName="circ2" presStyleLbl="venn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05C81E03-3D00-4EAE-A770-91595640B235}" type="pres">
      <dgm:prSet presAssocID="{52EB3C3A-DB34-4075-A8EF-C588F33EF05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40F966E-7228-460E-8C20-7A565C15281E}" type="pres">
      <dgm:prSet presAssocID="{4BE25E82-64BB-463D-AD71-8D905320B63E}" presName="circ3" presStyleLbl="venn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6649FFB7-DF03-47F3-AE75-15793B883A9E}" type="pres">
      <dgm:prSet presAssocID="{4BE25E82-64BB-463D-AD71-8D905320B63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2BC3F7F-A871-4C4B-89EE-FAA1555AC37A}" type="presOf" srcId="{E1ACA832-88CC-4BDC-8393-1798D2F6920E}" destId="{C512A39C-E498-4B28-9942-826208636016}" srcOrd="0" destOrd="0" presId="urn:microsoft.com/office/officeart/2005/8/layout/venn1"/>
    <dgm:cxn modelId="{FC7A7140-14C1-4A83-A888-F330A7EC00A1}" srcId="{CBADDA46-E499-40A3-B242-B96EEC579BBA}" destId="{E1ACA832-88CC-4BDC-8393-1798D2F6920E}" srcOrd="0" destOrd="0" parTransId="{260433EB-8D97-422C-8BAB-FE8CB7C895D3}" sibTransId="{11DF207A-FDED-4B4D-8595-F31247567EA3}"/>
    <dgm:cxn modelId="{F9C939F7-47D4-4AF0-B461-DEE482901EFC}" type="presOf" srcId="{4BE25E82-64BB-463D-AD71-8D905320B63E}" destId="{6649FFB7-DF03-47F3-AE75-15793B883A9E}" srcOrd="1" destOrd="0" presId="urn:microsoft.com/office/officeart/2005/8/layout/venn1"/>
    <dgm:cxn modelId="{8D9101CA-999B-4E44-A20C-457A0BAF2D05}" srcId="{CBADDA46-E499-40A3-B242-B96EEC579BBA}" destId="{52EB3C3A-DB34-4075-A8EF-C588F33EF05A}" srcOrd="1" destOrd="0" parTransId="{46292CF9-D912-4904-AB3F-0ADDD36AF73F}" sibTransId="{45B36022-BE9F-43FA-851B-FD3854DBD256}"/>
    <dgm:cxn modelId="{68BC68FD-EA6C-4101-A706-1519ABA1E3CE}" type="presOf" srcId="{CBADDA46-E499-40A3-B242-B96EEC579BBA}" destId="{6931089C-A4BC-45CD-911D-02F887DCABE9}" srcOrd="0" destOrd="0" presId="urn:microsoft.com/office/officeart/2005/8/layout/venn1"/>
    <dgm:cxn modelId="{2C5C8AE0-99DD-4D77-A71F-4C2DE706A837}" srcId="{CBADDA46-E499-40A3-B242-B96EEC579BBA}" destId="{4BE25E82-64BB-463D-AD71-8D905320B63E}" srcOrd="2" destOrd="0" parTransId="{9FE94D02-11CD-4A81-AE5E-FD001531CFDF}" sibTransId="{1F6DD833-DB90-4B29-8FFD-F6A3BFBD48C9}"/>
    <dgm:cxn modelId="{9881E148-B230-4707-809C-4988C29034C4}" type="presOf" srcId="{4BE25E82-64BB-463D-AD71-8D905320B63E}" destId="{040F966E-7228-460E-8C20-7A565C15281E}" srcOrd="0" destOrd="0" presId="urn:microsoft.com/office/officeart/2005/8/layout/venn1"/>
    <dgm:cxn modelId="{3F328A47-E89B-4305-A1B4-667863A70E4E}" type="presOf" srcId="{E1ACA832-88CC-4BDC-8393-1798D2F6920E}" destId="{07BF51AD-B668-4638-A1DA-80260EC1B9F0}" srcOrd="1" destOrd="0" presId="urn:microsoft.com/office/officeart/2005/8/layout/venn1"/>
    <dgm:cxn modelId="{211EE3DC-D0D0-44DB-B159-E980A63454F0}" type="presOf" srcId="{52EB3C3A-DB34-4075-A8EF-C588F33EF05A}" destId="{66F3B4CD-83E0-410B-A8D8-475B99480395}" srcOrd="0" destOrd="0" presId="urn:microsoft.com/office/officeart/2005/8/layout/venn1"/>
    <dgm:cxn modelId="{9A7494C0-3AFA-4638-A166-7EFAE6123632}" type="presOf" srcId="{52EB3C3A-DB34-4075-A8EF-C588F33EF05A}" destId="{05C81E03-3D00-4EAE-A770-91595640B235}" srcOrd="1" destOrd="0" presId="urn:microsoft.com/office/officeart/2005/8/layout/venn1"/>
    <dgm:cxn modelId="{DE080048-EF94-4EF6-9277-58DAE12F0392}" type="presParOf" srcId="{6931089C-A4BC-45CD-911D-02F887DCABE9}" destId="{C512A39C-E498-4B28-9942-826208636016}" srcOrd="0" destOrd="0" presId="urn:microsoft.com/office/officeart/2005/8/layout/venn1"/>
    <dgm:cxn modelId="{F6B4EB49-67CE-4255-9101-434CAD794CA6}" type="presParOf" srcId="{6931089C-A4BC-45CD-911D-02F887DCABE9}" destId="{07BF51AD-B668-4638-A1DA-80260EC1B9F0}" srcOrd="1" destOrd="0" presId="urn:microsoft.com/office/officeart/2005/8/layout/venn1"/>
    <dgm:cxn modelId="{3B3830B0-8DE9-4F3B-BFA9-5A1EE6B16C95}" type="presParOf" srcId="{6931089C-A4BC-45CD-911D-02F887DCABE9}" destId="{66F3B4CD-83E0-410B-A8D8-475B99480395}" srcOrd="2" destOrd="0" presId="urn:microsoft.com/office/officeart/2005/8/layout/venn1"/>
    <dgm:cxn modelId="{85872816-18BB-4A70-8E38-2F7AC1086DCE}" type="presParOf" srcId="{6931089C-A4BC-45CD-911D-02F887DCABE9}" destId="{05C81E03-3D00-4EAE-A770-91595640B235}" srcOrd="3" destOrd="0" presId="urn:microsoft.com/office/officeart/2005/8/layout/venn1"/>
    <dgm:cxn modelId="{7CF36653-095B-4AE3-B8F6-559C2E7539B6}" type="presParOf" srcId="{6931089C-A4BC-45CD-911D-02F887DCABE9}" destId="{040F966E-7228-460E-8C20-7A565C15281E}" srcOrd="4" destOrd="0" presId="urn:microsoft.com/office/officeart/2005/8/layout/venn1"/>
    <dgm:cxn modelId="{8C279DC1-6893-40EB-BBBD-8416D1CDE9EF}" type="presParOf" srcId="{6931089C-A4BC-45CD-911D-02F887DCABE9}" destId="{6649FFB7-DF03-47F3-AE75-15793B883A9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12A39C-E498-4B28-9942-826208636016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0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말</a:t>
          </a:r>
          <a:endParaRPr lang="ko-KR" altLang="en-US" sz="60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3119088" y="531800"/>
        <a:ext cx="1991423" cy="1222010"/>
      </dsp:txXfrm>
    </dsp:sp>
    <dsp:sp modelId="{66F3B4CD-83E0-410B-A8D8-475B99480395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0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돈</a:t>
          </a:r>
          <a:endParaRPr lang="ko-KR" altLang="en-US" sz="60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4567396" y="2455334"/>
        <a:ext cx="1629346" cy="1493567"/>
      </dsp:txXfrm>
    </dsp:sp>
    <dsp:sp modelId="{040F966E-7228-460E-8C20-7A565C15281E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0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사람</a:t>
          </a:r>
          <a:endParaRPr lang="ko-KR" altLang="en-US" sz="60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2032857" y="2455334"/>
        <a:ext cx="1629346" cy="1493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349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106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1623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3831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 descr="기빙코리아_국문.png"/>
          <p:cNvPicPr>
            <a:picLocks noChangeAspect="1"/>
          </p:cNvPicPr>
          <p:nvPr userDrawn="1"/>
        </p:nvPicPr>
        <p:blipFill>
          <a:blip r:embed="rId2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="" xmlns:p14="http://schemas.microsoft.com/office/powerpoint/2010/main" val="2289325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2833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6278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7906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3346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2077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459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7914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6317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599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023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4297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4301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6661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276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2963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25919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124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95055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6289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40282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10886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350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401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15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362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157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255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0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D9630-35DE-DF48-8544-16E553B7503A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226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D9630-35DE-DF48-8544-16E553B75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2A015-FB2E-B348-8BD0-97FBA1702B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903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D9630-35DE-DF48-8544-16E553B75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2A015-FB2E-B348-8BD0-97FBA1702B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249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3438" y="1845733"/>
            <a:ext cx="68715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800" b="1" dirty="0" smtClean="0">
                <a:solidFill>
                  <a:schemeClr val="bg1"/>
                </a:solidFill>
                <a:latin typeface="나눔고딕"/>
                <a:ea typeface="나눔고딕"/>
              </a:rPr>
              <a:t>나눔으로 함께 사는 세상</a:t>
            </a:r>
          </a:p>
          <a:p>
            <a:pPr algn="r"/>
            <a:r>
              <a:rPr lang="ko-KR" altLang="en-US" sz="2800" dirty="0" smtClean="0">
                <a:solidFill>
                  <a:schemeClr val="bg1"/>
                </a:solidFill>
                <a:latin typeface="나눔고딕"/>
                <a:ea typeface="나눔고딕"/>
              </a:rPr>
              <a:t>지금 시작합니다</a:t>
            </a:r>
            <a:endParaRPr lang="en-US" altLang="ko-KR" sz="2800" dirty="0" smtClean="0">
              <a:solidFill>
                <a:schemeClr val="bg1"/>
              </a:solidFill>
              <a:latin typeface="나눔고딕"/>
              <a:ea typeface="나눔고딕"/>
            </a:endParaRPr>
          </a:p>
          <a:p>
            <a:pPr algn="ctr"/>
            <a:endParaRPr lang="en-US" sz="4400" dirty="0">
              <a:solidFill>
                <a:srgbClr val="F4A100"/>
              </a:solidFill>
              <a:latin typeface="나눔고딕"/>
              <a:ea typeface="나눔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451" y="1845732"/>
            <a:ext cx="7629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F4A1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비영리단체 지배구조 </a:t>
            </a:r>
            <a:endParaRPr lang="en-US" altLang="ko-KR" sz="4000" b="1" dirty="0" smtClean="0">
              <a:solidFill>
                <a:srgbClr val="F4A1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4000" b="1" dirty="0" smtClean="0">
                <a:solidFill>
                  <a:srgbClr val="F4A1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Best </a:t>
            </a:r>
            <a:r>
              <a:rPr lang="en-US" altLang="ko-KR" sz="4000" b="1" dirty="0">
                <a:solidFill>
                  <a:srgbClr val="F4A1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Practice</a:t>
            </a:r>
            <a:r>
              <a:rPr lang="ko-KR" altLang="en-US" sz="4000" b="1" dirty="0">
                <a:solidFill>
                  <a:srgbClr val="F4A1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본질</a:t>
            </a:r>
            <a:r>
              <a:rPr lang="en-US" altLang="ko-KR" sz="4000" b="1" dirty="0">
                <a:solidFill>
                  <a:srgbClr val="F4A1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4000" b="1" dirty="0">
                <a:solidFill>
                  <a:srgbClr val="F4A1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원리와 적용</a:t>
            </a:r>
            <a:endParaRPr lang="en-US" sz="4000" b="1" dirty="0">
              <a:solidFill>
                <a:srgbClr val="F4A1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부제목 2"/>
          <p:cNvSpPr>
            <a:spLocks noGrp="1"/>
          </p:cNvSpPr>
          <p:nvPr/>
        </p:nvSpPr>
        <p:spPr>
          <a:xfrm>
            <a:off x="1383438" y="393420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 smtClean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2017.11.8 </a:t>
            </a:r>
          </a:p>
          <a:p>
            <a:endParaRPr lang="en-US" altLang="ko-KR" b="1" dirty="0" smtClean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b="1" dirty="0" smtClean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㈜</a:t>
            </a:r>
            <a:r>
              <a:rPr lang="ko-KR" altLang="en-US" b="1" dirty="0" err="1" smtClean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도움과나눔</a:t>
            </a:r>
            <a:endParaRPr lang="en-US" altLang="ko-KR" b="1" dirty="0" smtClean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b="1" dirty="0" smtClean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최영우대</a:t>
            </a:r>
            <a:r>
              <a:rPr lang="ko-KR" altLang="en-US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표</a:t>
            </a:r>
          </a:p>
        </p:txBody>
      </p:sp>
      <p:sp>
        <p:nvSpPr>
          <p:cNvPr id="7" name="이등변 삼각형 6"/>
          <p:cNvSpPr/>
          <p:nvPr/>
        </p:nvSpPr>
        <p:spPr>
          <a:xfrm>
            <a:off x="228600" y="5655733"/>
            <a:ext cx="2015067" cy="829734"/>
          </a:xfrm>
          <a:prstGeom prst="triangle">
            <a:avLst>
              <a:gd name="adj" fmla="val 7983"/>
            </a:avLst>
          </a:prstGeom>
          <a:solidFill>
            <a:srgbClr val="F8A9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 ExtraBold" panose="020D0904000000000000" pitchFamily="50" charset="-127"/>
            </a:endParaRPr>
          </a:p>
        </p:txBody>
      </p:sp>
      <p:pic>
        <p:nvPicPr>
          <p:cNvPr id="8" name="그림 7" descr="기본CI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88" y="6130078"/>
            <a:ext cx="1154839" cy="2778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722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9465" y="354586"/>
            <a:ext cx="1372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이슈들</a:t>
            </a:r>
            <a:endParaRPr lang="en-US" sz="2800" b="1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"/>
            </a:endParaRPr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1187354" y="1600200"/>
            <a:ext cx="7499445" cy="4525963"/>
          </a:xfrm>
        </p:spPr>
        <p:txBody>
          <a:bodyPr>
            <a:normAutofit/>
          </a:bodyPr>
          <a:lstStyle/>
          <a:p>
            <a:r>
              <a:rPr lang="ko-KR" altLang="en-US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법적 이사회 아닌 다양한 자원리더십의 확대</a:t>
            </a:r>
            <a:r>
              <a:rPr lang="en-US" altLang="ko-KR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후원회</a:t>
            </a:r>
            <a:r>
              <a:rPr lang="en-US" altLang="ko-KR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발전위원회</a:t>
            </a:r>
            <a:r>
              <a:rPr lang="en-US" altLang="ko-KR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4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기빙클럽</a:t>
            </a:r>
            <a:r>
              <a:rPr lang="en-US" altLang="ko-KR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…..)</a:t>
            </a:r>
          </a:p>
          <a:p>
            <a:endParaRPr lang="en-US" altLang="ko-KR" sz="24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이사회가 잠자고 있을 때</a:t>
            </a:r>
            <a:endParaRPr lang="en-US" altLang="ko-KR" sz="24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sz="24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비영리조직의 경계가 무너지고 사회적 융합이 일어날 때 </a:t>
            </a:r>
            <a:r>
              <a:rPr lang="ko-KR" altLang="en-US" sz="24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거</a:t>
            </a:r>
            <a:r>
              <a:rPr lang="ko-KR" altLang="en-US" sz="24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버넌스의</a:t>
            </a:r>
            <a:r>
              <a:rPr lang="ko-KR" altLang="en-US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이슈</a:t>
            </a:r>
            <a:endParaRPr lang="en-US" altLang="ko-KR" sz="24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sz="24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Conflict of Interest</a:t>
            </a:r>
            <a:r>
              <a:rPr lang="ko-KR" altLang="en-US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이슈</a:t>
            </a:r>
            <a:endParaRPr lang="en-US" altLang="ko-KR" sz="24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ko-KR" altLang="en-US" sz="2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3104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6400" y="313700"/>
            <a:ext cx="3742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두 가지 장면 </a:t>
            </a:r>
            <a:endParaRPr lang="en-US" sz="2800" b="1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"/>
            </a:endParaRPr>
          </a:p>
        </p:txBody>
      </p:sp>
      <p:pic>
        <p:nvPicPr>
          <p:cNvPr id="5" name="내용 개체 틀 3" descr="자카르타 강연모습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8" y="1919216"/>
            <a:ext cx="4243387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내용 개체 틀 18" descr="SDC1102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19215"/>
            <a:ext cx="41719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9144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기빙코리아_국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61" y="2263778"/>
            <a:ext cx="2428875" cy="16478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이등변 삼각형 2"/>
          <p:cNvSpPr/>
          <p:nvPr/>
        </p:nvSpPr>
        <p:spPr>
          <a:xfrm>
            <a:off x="228600" y="5655733"/>
            <a:ext cx="2015067" cy="829734"/>
          </a:xfrm>
          <a:prstGeom prst="triangle">
            <a:avLst>
              <a:gd name="adj" fmla="val 7983"/>
            </a:avLst>
          </a:prstGeom>
          <a:solidFill>
            <a:srgbClr val="F8A9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 ExtraBold" panose="020D0904000000000000" pitchFamily="50" charset="-127"/>
            </a:endParaRPr>
          </a:p>
        </p:txBody>
      </p:sp>
      <p:pic>
        <p:nvPicPr>
          <p:cNvPr id="4" name="그림 3" descr="기본CI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88" y="6130078"/>
            <a:ext cx="1154839" cy="2778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749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내용 개체 틀 5" descr="drucker1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827584" y="1196752"/>
            <a:ext cx="2624932" cy="3293465"/>
          </a:xfrm>
        </p:spPr>
      </p:pic>
      <p:sp>
        <p:nvSpPr>
          <p:cNvPr id="3" name="구름 모양 설명선 2"/>
          <p:cNvSpPr/>
          <p:nvPr/>
        </p:nvSpPr>
        <p:spPr>
          <a:xfrm>
            <a:off x="3851920" y="900753"/>
            <a:ext cx="4050134" cy="2142698"/>
          </a:xfrm>
          <a:prstGeom prst="cloudCallout">
            <a:avLst>
              <a:gd name="adj1" fmla="val -50740"/>
              <a:gd name="adj2" fmla="val 6163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주식회사의 이사회 제도는 비영리단체에게 배운 것입니다</a:t>
            </a:r>
            <a:r>
              <a:rPr lang="en-US" altLang="ko-KR" b="1" dirty="0" smtClean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endParaRPr lang="ko-KR" altLang="en-US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구름 모양 설명선 3"/>
          <p:cNvSpPr/>
          <p:nvPr/>
        </p:nvSpPr>
        <p:spPr>
          <a:xfrm>
            <a:off x="3851920" y="4189243"/>
            <a:ext cx="4680520" cy="1944216"/>
          </a:xfrm>
          <a:prstGeom prst="cloudCallout">
            <a:avLst>
              <a:gd name="adj1" fmla="val -55446"/>
              <a:gd name="adj2" fmla="val -5099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그럼 비영리단체의 이사회구조는</a:t>
            </a:r>
            <a:r>
              <a:rPr lang="en-US" altLang="ko-KR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어디에서</a:t>
            </a:r>
            <a:r>
              <a:rPr lang="en-US" altLang="ko-KR" b="1" dirty="0" smtClean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ko-KR" altLang="en-US" b="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이등변 삼각형 4"/>
          <p:cNvSpPr/>
          <p:nvPr/>
        </p:nvSpPr>
        <p:spPr>
          <a:xfrm>
            <a:off x="228600" y="5655733"/>
            <a:ext cx="2015067" cy="829734"/>
          </a:xfrm>
          <a:prstGeom prst="triangle">
            <a:avLst>
              <a:gd name="adj" fmla="val 7983"/>
            </a:avLst>
          </a:prstGeom>
          <a:solidFill>
            <a:srgbClr val="F8A9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 ExtraBold" panose="020D0904000000000000" pitchFamily="50" charset="-127"/>
            </a:endParaRPr>
          </a:p>
        </p:txBody>
      </p:sp>
      <p:pic>
        <p:nvPicPr>
          <p:cNvPr id="6" name="그림 5" descr="기본CI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88" y="6130078"/>
            <a:ext cx="1154839" cy="2778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303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6334" y="328470"/>
            <a:ext cx="753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비영리 지배구조 </a:t>
            </a:r>
            <a:r>
              <a:rPr lang="ko-KR" altLang="en-US" sz="28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원형 형성에 </a:t>
            </a:r>
            <a:r>
              <a:rPr lang="en-US" altLang="ko-KR" sz="28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8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대한 </a:t>
            </a:r>
            <a:r>
              <a:rPr lang="ko-KR" altLang="en-US" sz="28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설명</a:t>
            </a:r>
            <a:endParaRPr lang="en-US" sz="2800" b="1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"/>
            </a:endParaRPr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914400" y="1628758"/>
            <a:ext cx="7893326" cy="4525963"/>
          </a:xfrm>
        </p:spPr>
        <p:txBody>
          <a:bodyPr>
            <a:noAutofit/>
          </a:bodyPr>
          <a:lstStyle/>
          <a:p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현대 비영리단체의 지배구조는 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19c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중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후반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유럽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특히 영국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에서 그 모양이 갖추어진 것으로 추정</a:t>
            </a:r>
            <a:endParaRPr lang="en-US" altLang="ko-KR" sz="2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Victorian Charity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시대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20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후천년설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지상에 천년왕국이 건설된 이후 예수의 재림을 기대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우위로 지상에 유토피아 건설에 대한 열망이 강했음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엄청난 수의 비영리단체들이 발생했음</a:t>
            </a:r>
            <a:endParaRPr lang="en-US" altLang="ko-KR" sz="2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기독교회의 강력한 영향 속에서 생긴 단체들과 결사체들은 의사결정의 모델들을 자연스럽게 교회의 정체구조에서 탐색함</a:t>
            </a:r>
            <a:endParaRPr lang="en-US" altLang="ko-KR" sz="2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장로교정치구조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감독정치구조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가톨릭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감리교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),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회중정치구조 중에서 장로교정치구조가 표준모델이 된 것으로 추정됨</a:t>
            </a:r>
            <a:endParaRPr lang="ko-KR" altLang="en-US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5" name="그림 4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="" xmlns:p14="http://schemas.microsoft.com/office/powerpoint/2010/main" val="145153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6334" y="143066"/>
            <a:ext cx="7531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19</a:t>
            </a:r>
            <a:r>
              <a:rPr lang="ko-KR" altLang="en-US" sz="28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세기 비영리역동성의 토대를 </a:t>
            </a:r>
            <a:r>
              <a:rPr lang="ko-KR" altLang="en-US" sz="28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형성한 </a:t>
            </a:r>
            <a:r>
              <a:rPr lang="ko-KR" altLang="en-US" sz="28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종교개혁과 </a:t>
            </a:r>
            <a:r>
              <a:rPr lang="en-US" altLang="ko-KR" sz="28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28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법의 지배</a:t>
            </a:r>
            <a:r>
              <a:rPr lang="en-US" altLang="ko-KR" sz="28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</a:t>
            </a:r>
            <a:endParaRPr lang="en-US" sz="2800" b="1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"/>
            </a:endParaRPr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1050878" y="1891861"/>
            <a:ext cx="7635922" cy="3908437"/>
          </a:xfrm>
        </p:spPr>
        <p:txBody>
          <a:bodyPr>
            <a:noAutofit/>
          </a:bodyPr>
          <a:lstStyle/>
          <a:p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루터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  <a:r>
              <a:rPr lang="ko-KR" altLang="en-US" sz="20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칼빈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등 종교개혁자들은 그리스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로마의 민주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공화정의 의사결정구조를 교회의 정치구조로 재해석하고 정착시키는데 기여했음</a:t>
            </a:r>
            <a:endParaRPr lang="en-US" altLang="ko-KR" sz="2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</a:p>
          <a:p>
            <a:pPr>
              <a:defRPr/>
            </a:pP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서구 사회에서 ‘가정’, ‘교회’, ‘국가’ 만이 자연스러운 공동체(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Community)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인식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미션 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중심의 조직이 사회적 실체로 부상하려면 ‘미션’, ‘이념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 등이 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힘을 획득하여야 함</a:t>
            </a:r>
          </a:p>
          <a:p>
            <a:pPr marL="0" indent="0">
              <a:buNone/>
            </a:pPr>
            <a:endParaRPr lang="en-US" altLang="ko-KR" sz="2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종교개혁 이후 수 백 년의 투쟁 속에서 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법의 지배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(Rule of Law)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사상이 깊어지고 확산된 것이 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19c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중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후반의 폭발적인 비영리단체 탄생의 사회적 기초가 되었음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613202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7390" y="287798"/>
            <a:ext cx="6662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비영리단체의 핵심 구성요소</a:t>
            </a:r>
            <a:endParaRPr lang="en-US" sz="2800" b="1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"/>
            </a:endParaRPr>
          </a:p>
        </p:txBody>
      </p:sp>
      <p:graphicFrame>
        <p:nvGraphicFramePr>
          <p:cNvPr id="5" name="내용 개체 틀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13363204"/>
              </p:ext>
            </p:extLst>
          </p:nvPr>
        </p:nvGraphicFramePr>
        <p:xfrm>
          <a:off x="500034" y="164869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00292" y="596847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재단법인</a:t>
            </a:r>
            <a:endParaRPr lang="ko-KR" altLang="en-US" sz="20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5901567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사단법인</a:t>
            </a:r>
            <a:endParaRPr lang="ko-KR" altLang="en-US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 rot="5400000">
            <a:off x="1691680" y="3232869"/>
            <a:ext cx="2664296" cy="266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rot="16200000" flipH="1">
            <a:off x="4716016" y="3304877"/>
            <a:ext cx="2736304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12003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7813" y="314823"/>
            <a:ext cx="6881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NPO </a:t>
            </a:r>
            <a:r>
              <a:rPr lang="ko-KR" altLang="en-US" sz="28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지배구조의 </a:t>
            </a:r>
            <a:r>
              <a:rPr lang="en-US" altLang="ko-KR" sz="28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Global Standard</a:t>
            </a:r>
            <a:endParaRPr lang="en-US" sz="2800" b="1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966030" y="1871971"/>
            <a:ext cx="3251200" cy="838200"/>
          </a:xfrm>
          <a:prstGeom prst="homePlate">
            <a:avLst>
              <a:gd name="adj" fmla="val 3659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o-KR" alt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감독교회 정치구조</a:t>
            </a:r>
          </a:p>
          <a:p>
            <a:pPr algn="ctr">
              <a:defRPr/>
            </a:pPr>
            <a:r>
              <a:rPr lang="ko-KR" alt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(가톨릭,감리교)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966031" y="3092806"/>
            <a:ext cx="3319462" cy="838200"/>
          </a:xfrm>
          <a:prstGeom prst="homePlate">
            <a:avLst>
              <a:gd name="adj" fmla="val 4209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ko-KR" alt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장로교회 정치구조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966030" y="4316959"/>
            <a:ext cx="3319462" cy="838200"/>
          </a:xfrm>
          <a:prstGeom prst="homePlate">
            <a:avLst>
              <a:gd name="adj" fmla="val 40864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o-KR" alt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회중교회 정치구조</a:t>
            </a:r>
          </a:p>
          <a:p>
            <a:pPr algn="ctr">
              <a:defRPr/>
            </a:pPr>
            <a:r>
              <a:rPr lang="ko-KR" alt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(침례교회, 회중교회)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210886" y="1844675"/>
            <a:ext cx="3357563" cy="7620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ko-KR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Global </a:t>
            </a:r>
            <a:r>
              <a:rPr lang="en-US" altLang="ko-K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Standard</a:t>
            </a:r>
            <a:endParaRPr lang="ko-KR" alt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210886" y="2911475"/>
            <a:ext cx="3357563" cy="23622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buFontTx/>
              <a:buChar char="•"/>
              <a:defRPr/>
            </a:pPr>
            <a:r>
              <a:rPr lang="ko-KR" alt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이사회와 관리의 분리</a:t>
            </a:r>
          </a:p>
          <a:p>
            <a:pPr>
              <a:buFontTx/>
              <a:buChar char="•"/>
              <a:defRPr/>
            </a:pPr>
            <a:r>
              <a:rPr lang="ko-KR" alt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이사의 임기제한</a:t>
            </a:r>
          </a:p>
          <a:p>
            <a:pPr>
              <a:defRPr/>
            </a:pPr>
            <a:r>
              <a:rPr lang="en-US" altLang="ko-K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(</a:t>
            </a:r>
            <a:r>
              <a:rPr lang="ko-KR" alt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최대 6년)</a:t>
            </a:r>
            <a:endParaRPr lang="en-US" altLang="ko-KR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>
              <a:buFontTx/>
              <a:buChar char="•"/>
              <a:defRPr/>
            </a:pPr>
            <a:r>
              <a:rPr lang="en-US" altLang="ko-K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Work ‘On the System’</a:t>
            </a:r>
          </a:p>
          <a:p>
            <a:pPr>
              <a:defRPr/>
            </a:pPr>
            <a:r>
              <a:rPr lang="en-US" altLang="ko-K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not </a:t>
            </a:r>
            <a:r>
              <a:rPr lang="en-US" altLang="ko-KR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‘In </a:t>
            </a:r>
            <a:r>
              <a:rPr lang="en-US" altLang="ko-K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the </a:t>
            </a:r>
            <a:r>
              <a:rPr lang="en-US" altLang="ko-KR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System’</a:t>
            </a:r>
            <a:endParaRPr lang="en-US" altLang="ko-KR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5742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9004" y="328470"/>
            <a:ext cx="5830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3,000</a:t>
            </a:r>
            <a:r>
              <a:rPr lang="ko-KR" altLang="en-US" sz="28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년의 시차</a:t>
            </a:r>
            <a:r>
              <a:rPr lang="en-US" altLang="ko-KR" sz="28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28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 연속성</a:t>
            </a:r>
            <a:endParaRPr lang="en-US" sz="2800" b="1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021672" y="1587624"/>
            <a:ext cx="3456384" cy="576064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모세의 리더십 이야기</a:t>
            </a: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850232" y="2244715"/>
            <a:ext cx="3901788" cy="359138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</a:t>
            </a:r>
            <a:r>
              <a:rPr lang="ko-KR" altLang="en-US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나는 이 많은 백성의 짐</a:t>
            </a:r>
            <a:r>
              <a:rPr lang="en-US" altLang="ko-KR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고통</a:t>
            </a:r>
            <a:r>
              <a:rPr lang="en-US" altLang="ko-KR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분쟁을 담당할 수 없다</a:t>
            </a:r>
            <a:r>
              <a:rPr lang="en-US" altLang="ko-KR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그러나 이 백성이 하늘의 별과 같이 많아지는 축복을 받기를 원한다</a:t>
            </a:r>
            <a:r>
              <a:rPr lang="en-US" altLang="ko-KR" sz="18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.”</a:t>
            </a:r>
          </a:p>
          <a:p>
            <a:endParaRPr lang="en-US" altLang="ko-KR" sz="18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lvl="1"/>
            <a:r>
              <a:rPr lang="ko-KR" altLang="en-US" sz="18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리더는 자신의 한계를 넘어선 미션의 확장을 지향한다</a:t>
            </a:r>
            <a:r>
              <a:rPr lang="en-US" altLang="ko-KR" sz="18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18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8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</a:p>
          <a:p>
            <a:endParaRPr lang="en-US" altLang="ko-KR" sz="18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공유된 리더십의 자질</a:t>
            </a:r>
            <a:r>
              <a:rPr lang="en-US" altLang="ko-KR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지혜</a:t>
            </a:r>
            <a:r>
              <a:rPr lang="en-US" altLang="ko-KR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8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후크마</a:t>
            </a:r>
            <a:r>
              <a:rPr lang="en-US" altLang="ko-KR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), </a:t>
            </a:r>
            <a:r>
              <a:rPr lang="ko-KR" altLang="en-US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분별력</a:t>
            </a:r>
            <a:r>
              <a:rPr lang="en-US" altLang="ko-KR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8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네보님</a:t>
            </a:r>
            <a:r>
              <a:rPr lang="en-US" altLang="ko-KR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),</a:t>
            </a:r>
            <a:r>
              <a:rPr lang="ko-KR" altLang="en-US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공동체에서 </a:t>
            </a:r>
            <a:r>
              <a:rPr lang="ko-KR" altLang="en-US" sz="18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인정 받은 경험과 지식</a:t>
            </a:r>
            <a:r>
              <a:rPr lang="en-US" altLang="ko-KR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이두임</a:t>
            </a:r>
            <a:r>
              <a:rPr lang="en-US" altLang="ko-KR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18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099314" y="1587624"/>
            <a:ext cx="3456384" cy="57606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현대 비영리이사회의 </a:t>
            </a:r>
            <a:r>
              <a:rPr lang="en-US" altLang="ko-KR" sz="20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ko-KR" altLang="en-US" sz="20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 역할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919294" y="2163689"/>
            <a:ext cx="3888432" cy="3497560"/>
          </a:xfrm>
          <a:prstGeom prst="rect">
            <a:avLst/>
          </a:pr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19004" y="2163688"/>
            <a:ext cx="3888432" cy="3497560"/>
          </a:xfrm>
          <a:prstGeom prst="rect">
            <a:avLst/>
          </a:pr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내용 개체 틀 5"/>
          <p:cNvSpPr txBox="1">
            <a:spLocks/>
          </p:cNvSpPr>
          <p:nvPr/>
        </p:nvSpPr>
        <p:spPr>
          <a:xfrm>
            <a:off x="5006292" y="2247378"/>
            <a:ext cx="3801434" cy="29402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미션과 가치의 보존과 전략적 </a:t>
            </a:r>
            <a:r>
              <a:rPr lang="ko-KR" altLang="en-US" sz="18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조율</a:t>
            </a:r>
            <a:endParaRPr lang="en-US" altLang="ko-KR" sz="18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sz="18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Management </a:t>
            </a:r>
            <a:r>
              <a:rPr lang="ko-KR" altLang="en-US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조직의 역량 확보 지원과 업무의 질적 </a:t>
            </a:r>
            <a:r>
              <a:rPr lang="ko-KR" altLang="en-US" sz="18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평가</a:t>
            </a:r>
            <a:endParaRPr lang="en-US" altLang="ko-KR" sz="18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sz="18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재무적 안정성의 확보 지원</a:t>
            </a:r>
            <a:r>
              <a:rPr lang="en-US" altLang="ko-KR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위험의 관리</a:t>
            </a:r>
          </a:p>
        </p:txBody>
      </p:sp>
    </p:spTree>
    <p:extLst>
      <p:ext uri="{BB962C8B-B14F-4D97-AF65-F5344CB8AC3E}">
        <p14:creationId xmlns="" xmlns:p14="http://schemas.microsoft.com/office/powerpoint/2010/main" val="3554989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1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493" y="3621419"/>
            <a:ext cx="4392488" cy="8640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0273" y="354586"/>
            <a:ext cx="5830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수렴과 발산의 리더십</a:t>
            </a:r>
            <a:endParaRPr lang="en-US" sz="2800" b="1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288349" y="1496466"/>
            <a:ext cx="2814392" cy="57606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수렴적 리더십</a:t>
            </a:r>
            <a:endParaRPr lang="ko-KR" altLang="en-US" sz="20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961550" y="2150894"/>
            <a:ext cx="3499219" cy="359138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핵심가치와 미션의 </a:t>
            </a:r>
            <a:r>
              <a:rPr lang="ko-KR" altLang="en-US" sz="18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보존</a:t>
            </a:r>
            <a:endParaRPr lang="en-US" altLang="ko-KR" sz="18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sz="18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Brand </a:t>
            </a:r>
            <a:r>
              <a:rPr lang="en-US" altLang="ko-KR" sz="18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Integrity</a:t>
            </a:r>
          </a:p>
          <a:p>
            <a:endParaRPr lang="en-US" altLang="ko-KR" sz="18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이사의 임기제한</a:t>
            </a:r>
            <a:r>
              <a:rPr lang="en-US" altLang="ko-KR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사람의 지배가 아닌 미션의 지배</a:t>
            </a:r>
            <a:r>
              <a:rPr lang="en-US" altLang="ko-KR" sz="18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  <a:p>
            <a:endParaRPr lang="en-US" altLang="ko-KR" sz="18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주기적인 미션과 전략의 재검토</a:t>
            </a:r>
            <a:endParaRPr lang="en-US" altLang="ko-KR" sz="18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>
              <a:buNone/>
            </a:pPr>
            <a:endParaRPr lang="ko-KR" altLang="en-US" sz="18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337519" y="1492472"/>
            <a:ext cx="3139156" cy="57606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발산적 리더십</a:t>
            </a:r>
            <a:endParaRPr lang="ko-KR" altLang="en-US" sz="20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049668" y="2069867"/>
            <a:ext cx="3679035" cy="3852402"/>
          </a:xfrm>
          <a:prstGeom prst="rect">
            <a:avLst/>
          </a:pr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930322" y="2069867"/>
            <a:ext cx="3530447" cy="3852402"/>
          </a:xfrm>
          <a:prstGeom prst="rect">
            <a:avLst/>
          </a:pr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내용 개체 틀 5"/>
          <p:cNvSpPr txBox="1">
            <a:spLocks/>
          </p:cNvSpPr>
          <p:nvPr/>
        </p:nvSpPr>
        <p:spPr>
          <a:xfrm>
            <a:off x="5131982" y="2072530"/>
            <a:ext cx="3596722" cy="29402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이사회의 임기제한</a:t>
            </a:r>
            <a:r>
              <a:rPr lang="en-US" altLang="ko-KR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(Rotation)</a:t>
            </a:r>
            <a:r>
              <a:rPr lang="ko-KR" altLang="en-US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</a:t>
            </a:r>
            <a:r>
              <a:rPr lang="en-US" altLang="ko-KR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엄격한 </a:t>
            </a:r>
            <a:r>
              <a:rPr lang="ko-KR" altLang="en-US" sz="18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실행</a:t>
            </a:r>
            <a:endParaRPr lang="en-US" altLang="ko-KR" sz="18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sz="18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법적인 이사회 이외에 확대된 </a:t>
            </a:r>
            <a:r>
              <a:rPr lang="en-US" altLang="ko-KR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자원리더십</a:t>
            </a:r>
            <a:r>
              <a:rPr lang="en-US" altLang="ko-KR" sz="18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</a:t>
            </a:r>
          </a:p>
          <a:p>
            <a:endParaRPr lang="en-US" altLang="ko-KR" sz="18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유연한 </a:t>
            </a:r>
            <a:r>
              <a:rPr lang="ko-KR" altLang="en-US" sz="18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실행전략</a:t>
            </a:r>
            <a:endParaRPr lang="en-US" altLang="ko-KR" sz="18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sz="18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자원의 확보를 향한 </a:t>
            </a:r>
            <a:r>
              <a:rPr lang="ko-KR" altLang="en-US" sz="18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애착</a:t>
            </a:r>
            <a:endParaRPr lang="en-US" altLang="ko-KR" sz="18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sz="18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Team of Teams: </a:t>
            </a:r>
            <a:r>
              <a:rPr lang="ko-KR" altLang="en-US" sz="18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파트너십</a:t>
            </a:r>
            <a:endParaRPr lang="ko-KR" altLang="en-US" sz="18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0007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2404" y="328470"/>
            <a:ext cx="5980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이사회와 </a:t>
            </a:r>
            <a:r>
              <a:rPr lang="en-US" altLang="ko-KR" sz="28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CEO</a:t>
            </a:r>
            <a:r>
              <a:rPr lang="ko-KR" altLang="en-US" sz="28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임기</a:t>
            </a:r>
            <a:endParaRPr lang="en-US" sz="2800" b="1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"/>
            </a:endParaRPr>
          </a:p>
        </p:txBody>
      </p:sp>
      <p:sp>
        <p:nvSpPr>
          <p:cNvPr id="5" name="내용 개체 틀 6"/>
          <p:cNvSpPr>
            <a:spLocks noGrp="1"/>
          </p:cNvSpPr>
          <p:nvPr>
            <p:ph idx="1"/>
          </p:nvPr>
        </p:nvSpPr>
        <p:spPr>
          <a:xfrm>
            <a:off x="1119116" y="1600200"/>
            <a:ext cx="7567684" cy="4525963"/>
          </a:xfrm>
        </p:spPr>
        <p:txBody>
          <a:bodyPr>
            <a:normAutofit/>
          </a:bodyPr>
          <a:lstStyle/>
          <a:p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이사회의 임기는 엄격한 제한을 적용해야 조직이 역동적으로 운영됨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3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중임을 한계로 설정하는 것이 국제적 관행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6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후 퇴임하고 적어도 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이상 휴식 후 다시 선임 가능</a:t>
            </a:r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sz="2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CEO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임기는 계약갱신 기간을 의미하며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평가에 따라 얼마든지 연장할 수 있음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그러나 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CEO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는 항상 이사회의 평가와 </a:t>
            </a:r>
            <a:r>
              <a:rPr lang="ko-KR" altLang="en-US" sz="20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해임권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아래에서 일함</a:t>
            </a:r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sz="2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CEO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선출방식은 다양하지만 정치적 갈등을 양산하는 선거방식은 지양하는 경향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대학의 직선제는 정부의 통제를 방어하려는 차선책임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대학총장들의 임기보장도 최소한의 제도적인 자율권을 확보하려는 조치임</a:t>
            </a:r>
            <a:endParaRPr lang="ko-KR" altLang="en-US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7411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515</Words>
  <Application>Microsoft Office PowerPoint</Application>
  <PresentationFormat>화면 슬라이드 쇼(4:3)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12</vt:i4>
      </vt:variant>
    </vt:vector>
  </HeadingPairs>
  <TitlesOfParts>
    <vt:vector size="15" baseType="lpstr">
      <vt:lpstr>Office Theme</vt:lpstr>
      <vt:lpstr>1_Office Theme</vt:lpstr>
      <vt:lpstr>2_Office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Fish03</dc:creator>
  <cp:lastModifiedBy>user</cp:lastModifiedBy>
  <cp:revision>44</cp:revision>
  <cp:lastPrinted>2015-07-08T04:30:51Z</cp:lastPrinted>
  <dcterms:created xsi:type="dcterms:W3CDTF">2015-07-08T04:29:36Z</dcterms:created>
  <dcterms:modified xsi:type="dcterms:W3CDTF">2017-11-15T08:40:48Z</dcterms:modified>
</cp:coreProperties>
</file>