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303" r:id="rId2"/>
    <p:sldId id="274" r:id="rId3"/>
    <p:sldId id="296" r:id="rId4"/>
    <p:sldId id="275" r:id="rId5"/>
    <p:sldId id="279" r:id="rId6"/>
    <p:sldId id="297" r:id="rId7"/>
    <p:sldId id="280" r:id="rId8"/>
    <p:sldId id="304" r:id="rId9"/>
    <p:sldId id="305" r:id="rId10"/>
    <p:sldId id="306" r:id="rId11"/>
    <p:sldId id="259" r:id="rId12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94" userDrawn="1">
          <p15:clr>
            <a:srgbClr val="A4A3A4"/>
          </p15:clr>
        </p15:guide>
        <p15:guide id="2" pos="3301" userDrawn="1">
          <p15:clr>
            <a:srgbClr val="A4A3A4"/>
          </p15:clr>
        </p15:guide>
        <p15:guide id="3" orient="horz" pos="2001" userDrawn="1">
          <p15:clr>
            <a:srgbClr val="A4A3A4"/>
          </p15:clr>
        </p15:guide>
        <p15:guide id="4" pos="4662" userDrawn="1">
          <p15:clr>
            <a:srgbClr val="A4A3A4"/>
          </p15:clr>
        </p15:guide>
        <p15:guide id="5" pos="353" userDrawn="1">
          <p15:clr>
            <a:srgbClr val="A4A3A4"/>
          </p15:clr>
        </p15:guide>
        <p15:guide id="6" pos="1532" userDrawn="1">
          <p15:clr>
            <a:srgbClr val="A4A3A4"/>
          </p15:clr>
        </p15:guide>
        <p15:guide id="7" orient="horz" pos="23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472C4"/>
    <a:srgbClr val="7698D4"/>
    <a:srgbClr val="EE7B3C"/>
    <a:srgbClr val="6188CD"/>
    <a:srgbClr val="93ADDD"/>
    <a:srgbClr val="00B0F0"/>
    <a:srgbClr val="5C79BA"/>
    <a:srgbClr val="4FA753"/>
    <a:srgbClr val="60B464"/>
    <a:srgbClr val="FC980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092" y="-102"/>
      </p:cViewPr>
      <p:guideLst>
        <p:guide orient="horz" pos="3294"/>
        <p:guide orient="horz" pos="2001"/>
        <p:guide orient="horz" pos="2364"/>
        <p:guide pos="3301"/>
        <p:guide pos="4662"/>
        <p:guide pos="353"/>
        <p:guide pos="15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18AE-B4B1-4263-B7FF-F10311B8FD63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3E268-BE4D-42C4-B029-E70EF343540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979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95116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940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74600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702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0122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1404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1741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3221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767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075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0448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362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529" y="37479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833AC-99FB-4ED0-9E75-39DC180C6927}" type="datetimeFigureOut">
              <a:rPr lang="ko-KR" altLang="en-US" smtClean="0"/>
              <a:pPr/>
              <a:t>2017-11-06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886A6-3A92-47AD-B908-D492FFB10C4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0" y="725996"/>
            <a:ext cx="7953375" cy="3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75" y="0"/>
            <a:ext cx="1952625" cy="650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6521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-1" y="0"/>
            <a:ext cx="9906001" cy="6858000"/>
            <a:chOff x="-1" y="0"/>
            <a:chExt cx="9906001" cy="7000412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9906000" cy="69468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/>
            <a:p>
              <a:pPr algn="ctr"/>
              <a:endParaRPr lang="ko-KR" altLang="en-US" sz="2800" b="1" dirty="0">
                <a:solidFill>
                  <a:schemeClr val="accent6"/>
                </a:solidFill>
                <a:latin typeface="서울남산체 M" panose="02020603020101020101" pitchFamily="18" charset="-127"/>
                <a:ea typeface="서울남산체 M" panose="0202060302010102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-1" y="4292600"/>
              <a:ext cx="9906000" cy="2707812"/>
            </a:xfrm>
            <a:prstGeom prst="rect">
              <a:avLst/>
            </a:pr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67698" y="5372337"/>
            <a:ext cx="83235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400" b="1" dirty="0" err="1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푸르메재단을</a:t>
            </a:r>
            <a:r>
              <a:rPr lang="ko-KR" altLang="en-US" sz="3400" b="1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중심으로 살펴본 </a:t>
            </a:r>
            <a:endParaRPr lang="en-US" altLang="ko-KR" sz="3400" b="1" dirty="0" smtClean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r>
              <a:rPr lang="ko-KR" altLang="en-US" sz="3400" b="1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이해 당사자간 </a:t>
            </a:r>
            <a:r>
              <a:rPr lang="ko-KR" altLang="en-US" sz="3400" b="1" dirty="0" err="1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거버넌스</a:t>
            </a:r>
            <a:r>
              <a:rPr lang="ko-KR" altLang="en-US" sz="3400" b="1" dirty="0" smtClean="0">
                <a:solidFill>
                  <a:srgbClr val="0070C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사례</a:t>
            </a:r>
            <a:endParaRPr lang="ko-KR" altLang="en-US" sz="3400" b="1" dirty="0">
              <a:solidFill>
                <a:srgbClr val="0070C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255" y="-302506"/>
            <a:ext cx="2079625" cy="146956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02" y="904242"/>
            <a:ext cx="6417276" cy="42781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78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74" y="175041"/>
            <a:ext cx="758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푸르메재단</a:t>
            </a:r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이사회의 특징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57830" y="3197597"/>
            <a:ext cx="947088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200" b="1" dirty="0" err="1" smtClean="0">
                <a:latin typeface="+mn-ea"/>
              </a:rPr>
              <a:t>푸르메재단</a:t>
            </a:r>
            <a:r>
              <a:rPr lang="ko-KR" altLang="en-US" sz="2200" b="1" dirty="0" smtClean="0">
                <a:latin typeface="+mn-ea"/>
              </a:rPr>
              <a:t> 이사회 </a:t>
            </a:r>
            <a:r>
              <a:rPr lang="en-US" altLang="ko-KR" sz="2200" b="1" dirty="0" smtClean="0">
                <a:latin typeface="+mn-ea"/>
              </a:rPr>
              <a:t>2005</a:t>
            </a:r>
            <a:r>
              <a:rPr lang="ko-KR" altLang="en-US" sz="2200" b="1" dirty="0" smtClean="0">
                <a:latin typeface="+mn-ea"/>
              </a:rPr>
              <a:t>년 </a:t>
            </a:r>
            <a:r>
              <a:rPr lang="en-US" altLang="ko-KR" sz="2200" b="1" dirty="0" smtClean="0">
                <a:latin typeface="+mn-ea"/>
              </a:rPr>
              <a:t>3</a:t>
            </a:r>
            <a:r>
              <a:rPr lang="ko-KR" altLang="en-US" sz="2200" b="1" dirty="0" smtClean="0">
                <a:latin typeface="+mn-ea"/>
              </a:rPr>
              <a:t>월 설립 이후 </a:t>
            </a:r>
            <a:r>
              <a:rPr lang="en-US" altLang="ko-KR" sz="2200" b="1" dirty="0" smtClean="0">
                <a:latin typeface="+mn-ea"/>
              </a:rPr>
              <a:t>2</a:t>
            </a:r>
            <a:r>
              <a:rPr lang="ko-KR" altLang="en-US" sz="2200" b="1" dirty="0" smtClean="0">
                <a:latin typeface="+mn-ea"/>
              </a:rPr>
              <a:t>명 교체</a:t>
            </a:r>
            <a:endParaRPr lang="en-US" altLang="ko-KR" sz="2200" b="1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200" b="1" dirty="0" smtClean="0">
                <a:latin typeface="+mn-ea"/>
              </a:rPr>
              <a:t>평균 근속 </a:t>
            </a:r>
            <a:r>
              <a:rPr lang="en-US" altLang="ko-KR" sz="2200" b="1" dirty="0" smtClean="0">
                <a:latin typeface="+mn-ea"/>
              </a:rPr>
              <a:t>8</a:t>
            </a:r>
            <a:r>
              <a:rPr lang="ko-KR" altLang="en-US" sz="2200" b="1" dirty="0" smtClean="0">
                <a:latin typeface="+mn-ea"/>
              </a:rPr>
              <a:t>년 </a:t>
            </a:r>
            <a:r>
              <a:rPr lang="en-US" altLang="ko-KR" sz="2200" b="1" dirty="0" smtClean="0">
                <a:latin typeface="+mn-ea"/>
              </a:rPr>
              <a:t>6</a:t>
            </a:r>
            <a:r>
              <a:rPr lang="ko-KR" altLang="en-US" sz="2200" b="1" dirty="0" smtClean="0">
                <a:latin typeface="+mn-ea"/>
              </a:rPr>
              <a:t>개월</a:t>
            </a:r>
            <a:r>
              <a:rPr lang="en-US" altLang="ko-KR" sz="2200" b="1" dirty="0" smtClean="0">
                <a:latin typeface="+mn-ea"/>
              </a:rPr>
              <a:t>/ </a:t>
            </a:r>
            <a:r>
              <a:rPr lang="ko-KR" altLang="en-US" sz="2200" b="1" dirty="0" smtClean="0">
                <a:latin typeface="+mn-ea"/>
              </a:rPr>
              <a:t>전문성</a:t>
            </a:r>
            <a:r>
              <a:rPr lang="en-US" altLang="ko-KR" sz="2200" b="1" dirty="0" smtClean="0">
                <a:latin typeface="+mn-ea"/>
              </a:rPr>
              <a:t>, </a:t>
            </a:r>
            <a:r>
              <a:rPr lang="ko-KR" altLang="en-US" sz="2200" b="1" dirty="0" err="1" smtClean="0">
                <a:latin typeface="+mn-ea"/>
              </a:rPr>
              <a:t>재능별로</a:t>
            </a:r>
            <a:r>
              <a:rPr lang="ko-KR" altLang="en-US" sz="2200" b="1" dirty="0" smtClean="0">
                <a:latin typeface="+mn-ea"/>
              </a:rPr>
              <a:t> 재단에 기여</a:t>
            </a:r>
            <a:endParaRPr lang="en-US" altLang="ko-KR" sz="2200" b="1" dirty="0" smtClean="0"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200" b="1" dirty="0" smtClean="0">
                <a:latin typeface="+mn-ea"/>
              </a:rPr>
              <a:t>큰 고비마다 조언</a:t>
            </a:r>
            <a:r>
              <a:rPr lang="en-US" altLang="ko-KR" sz="2200" b="1" dirty="0" smtClean="0">
                <a:latin typeface="+mn-ea"/>
              </a:rPr>
              <a:t>, </a:t>
            </a:r>
            <a:r>
              <a:rPr lang="ko-KR" altLang="en-US" sz="2200" b="1" dirty="0" smtClean="0">
                <a:latin typeface="+mn-ea"/>
              </a:rPr>
              <a:t>비판</a:t>
            </a:r>
            <a:r>
              <a:rPr lang="en-US" altLang="ko-KR" sz="2200" b="1" dirty="0" smtClean="0">
                <a:latin typeface="+mn-ea"/>
              </a:rPr>
              <a:t>, </a:t>
            </a:r>
            <a:r>
              <a:rPr lang="ko-KR" altLang="en-US" sz="2200" b="1" dirty="0" smtClean="0">
                <a:latin typeface="+mn-ea"/>
              </a:rPr>
              <a:t>대안 제시하면서 절대적 지지</a:t>
            </a:r>
            <a:endParaRPr lang="en-US" altLang="ko-KR" sz="2200" b="1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>
                <a:latin typeface="+mn-ea"/>
              </a:rPr>
              <a:t>재활센터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어린이재활병원 기부채납 문제</a:t>
            </a:r>
            <a:endParaRPr lang="en-US" altLang="ko-KR" sz="2000" b="1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>
                <a:latin typeface="+mn-ea"/>
              </a:rPr>
              <a:t>기부기업의 이름을 병원에 명명하는 문제</a:t>
            </a:r>
            <a:endParaRPr lang="en-US" altLang="ko-KR" sz="2000" b="1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>
                <a:latin typeface="+mn-ea"/>
              </a:rPr>
              <a:t>지역 주민의 병원 건립 반대사유</a:t>
            </a:r>
            <a:endParaRPr lang="en-US" altLang="ko-KR" sz="2000" b="1" dirty="0" smtClean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>
                <a:latin typeface="+mn-ea"/>
              </a:rPr>
              <a:t>병원 주차장 구입</a:t>
            </a:r>
            <a:endParaRPr lang="en-US" altLang="ko-KR" sz="2000" b="1" dirty="0">
              <a:latin typeface="+mn-ea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171053" y="890715"/>
            <a:ext cx="9557657" cy="2214777"/>
            <a:chOff x="171053" y="852615"/>
            <a:chExt cx="9557657" cy="2214777"/>
          </a:xfrm>
        </p:grpSpPr>
        <p:sp>
          <p:nvSpPr>
            <p:cNvPr id="29" name="직사각형 28"/>
            <p:cNvSpPr/>
            <p:nvPr/>
          </p:nvSpPr>
          <p:spPr>
            <a:xfrm>
              <a:off x="171053" y="852615"/>
              <a:ext cx="9557657" cy="2214777"/>
            </a:xfrm>
            <a:prstGeom prst="rect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ea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9368" y="902830"/>
              <a:ext cx="1032108" cy="1045425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3" cstate="print"/>
            <a:srcRect b="57531"/>
            <a:stretch/>
          </p:blipFill>
          <p:spPr>
            <a:xfrm>
              <a:off x="1897954" y="906620"/>
              <a:ext cx="1058744" cy="1037845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4" cstate="print"/>
            <a:srcRect b="57575"/>
            <a:stretch/>
          </p:blipFill>
          <p:spPr>
            <a:xfrm>
              <a:off x="4368397" y="908568"/>
              <a:ext cx="1038768" cy="1033949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5" cstate="print"/>
            <a:srcRect b="57331"/>
            <a:stretch/>
          </p:blipFill>
          <p:spPr>
            <a:xfrm>
              <a:off x="6798888" y="905604"/>
              <a:ext cx="1072060" cy="1039877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6" cstate="print"/>
            <a:srcRect b="80129"/>
            <a:stretch/>
          </p:blipFill>
          <p:spPr>
            <a:xfrm>
              <a:off x="289109" y="1932111"/>
              <a:ext cx="1038513" cy="1065552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7" cstate="print"/>
            <a:srcRect t="80378"/>
            <a:stretch/>
          </p:blipFill>
          <p:spPr>
            <a:xfrm>
              <a:off x="8548745" y="1938797"/>
              <a:ext cx="1065665" cy="1052180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3" cstate="print"/>
            <a:srcRect t="57611"/>
            <a:stretch/>
          </p:blipFill>
          <p:spPr>
            <a:xfrm>
              <a:off x="3133176" y="907601"/>
              <a:ext cx="1058743" cy="1035882"/>
            </a:xfrm>
            <a:prstGeom prst="rect">
              <a:avLst/>
            </a:prstGeom>
          </p:spPr>
        </p:pic>
        <p:pic>
          <p:nvPicPr>
            <p:cNvPr id="20" name="그림 19"/>
            <p:cNvPicPr>
              <a:picLocks noChangeAspect="1"/>
            </p:cNvPicPr>
            <p:nvPr/>
          </p:nvPicPr>
          <p:blipFill rotWithShape="1">
            <a:blip r:embed="rId4" cstate="print"/>
            <a:srcRect t="57866"/>
            <a:stretch/>
          </p:blipFill>
          <p:spPr>
            <a:xfrm>
              <a:off x="5583643" y="912115"/>
              <a:ext cx="1038767" cy="1026855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 rotWithShape="1">
            <a:blip r:embed="rId5" cstate="print"/>
            <a:srcRect t="56876"/>
            <a:stretch/>
          </p:blipFill>
          <p:spPr>
            <a:xfrm>
              <a:off x="8047428" y="900055"/>
              <a:ext cx="1072060" cy="1050974"/>
            </a:xfrm>
            <a:prstGeom prst="rect">
              <a:avLst/>
            </a:prstGeom>
          </p:spPr>
        </p:pic>
        <p:pic>
          <p:nvPicPr>
            <p:cNvPr id="22" name="그림 21"/>
            <p:cNvPicPr>
              <a:picLocks noChangeAspect="1"/>
            </p:cNvPicPr>
            <p:nvPr/>
          </p:nvPicPr>
          <p:blipFill rotWithShape="1">
            <a:blip r:embed="rId6" cstate="print"/>
            <a:srcRect t="26349" b="53466"/>
            <a:stretch/>
          </p:blipFill>
          <p:spPr>
            <a:xfrm>
              <a:off x="1457420" y="1923696"/>
              <a:ext cx="1038514" cy="1082383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 rotWithShape="1">
            <a:blip r:embed="rId6" cstate="print"/>
            <a:srcRect t="53241" b="27130"/>
            <a:stretch/>
          </p:blipFill>
          <p:spPr>
            <a:xfrm>
              <a:off x="2625732" y="1938591"/>
              <a:ext cx="1038514" cy="1052592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6" cstate="print"/>
            <a:srcRect t="79917"/>
            <a:stretch/>
          </p:blipFill>
          <p:spPr>
            <a:xfrm>
              <a:off x="3794044" y="1926446"/>
              <a:ext cx="1038514" cy="1076882"/>
            </a:xfrm>
            <a:prstGeom prst="rect">
              <a:avLst/>
            </a:prstGeom>
          </p:spPr>
        </p:pic>
        <p:pic>
          <p:nvPicPr>
            <p:cNvPr id="25" name="그림 24"/>
            <p:cNvPicPr>
              <a:picLocks noChangeAspect="1"/>
            </p:cNvPicPr>
            <p:nvPr/>
          </p:nvPicPr>
          <p:blipFill rotWithShape="1">
            <a:blip r:embed="rId7" cstate="print"/>
            <a:srcRect t="53156" b="26659"/>
            <a:stretch/>
          </p:blipFill>
          <p:spPr>
            <a:xfrm>
              <a:off x="7353281" y="1923696"/>
              <a:ext cx="1065664" cy="1082383"/>
            </a:xfrm>
            <a:prstGeom prst="rect">
              <a:avLst/>
            </a:prstGeom>
          </p:spPr>
        </p:pic>
        <p:pic>
          <p:nvPicPr>
            <p:cNvPr id="26" name="그림 25"/>
            <p:cNvPicPr>
              <a:picLocks noChangeAspect="1"/>
            </p:cNvPicPr>
            <p:nvPr/>
          </p:nvPicPr>
          <p:blipFill rotWithShape="1">
            <a:blip r:embed="rId7" cstate="print"/>
            <a:srcRect t="26489" b="53141"/>
            <a:stretch/>
          </p:blipFill>
          <p:spPr>
            <a:xfrm>
              <a:off x="6157819" y="1918731"/>
              <a:ext cx="1065664" cy="1092313"/>
            </a:xfrm>
            <a:prstGeom prst="rect">
              <a:avLst/>
            </a:prstGeom>
          </p:spPr>
        </p:pic>
        <p:pic>
          <p:nvPicPr>
            <p:cNvPr id="27" name="그림 26"/>
            <p:cNvPicPr>
              <a:picLocks noChangeAspect="1"/>
            </p:cNvPicPr>
            <p:nvPr/>
          </p:nvPicPr>
          <p:blipFill rotWithShape="1">
            <a:blip r:embed="rId7" cstate="print"/>
            <a:srcRect b="79992"/>
            <a:stretch/>
          </p:blipFill>
          <p:spPr>
            <a:xfrm>
              <a:off x="4962356" y="1928455"/>
              <a:ext cx="1065665" cy="1072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554763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8064501" y="0"/>
            <a:ext cx="1841500" cy="111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7620000" y="127000"/>
            <a:ext cx="1143000" cy="563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664" t="21296" r="18043" b="59630"/>
          <a:stretch/>
        </p:blipFill>
        <p:spPr>
          <a:xfrm>
            <a:off x="8432800" y="63765"/>
            <a:ext cx="1441449" cy="38663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62" t="21248" r="7232" b="14173"/>
          <a:stretch/>
        </p:blipFill>
        <p:spPr>
          <a:xfrm>
            <a:off x="11161" y="937165"/>
            <a:ext cx="9917163" cy="589279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-11163" y="961556"/>
            <a:ext cx="9917163" cy="876299"/>
          </a:xfrm>
          <a:prstGeom prst="rect">
            <a:avLst/>
          </a:prstGeom>
          <a:solidFill>
            <a:schemeClr val="tx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780" y="1130015"/>
            <a:ext cx="9059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chemeClr val="bg1"/>
                </a:solidFill>
                <a:latin typeface="+mn-ea"/>
              </a:rPr>
              <a:t>시민 모금으로 지어진 한국 기부문화의 상징</a:t>
            </a:r>
            <a:endParaRPr lang="ko-KR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374" y="251241"/>
            <a:ext cx="8625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기부자 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</a:t>
            </a:r>
            <a:r>
              <a:rPr lang="ko-KR" alt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만명과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500</a:t>
            </a:r>
            <a:r>
              <a:rPr lang="ko-KR" alt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개 기업 및 단체가 함께 만든 기적의 병원 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2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-9525" y="6427045"/>
            <a:ext cx="9915526" cy="441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-1" y="0"/>
            <a:ext cx="9906001" cy="1342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9318" y="261199"/>
            <a:ext cx="8595259" cy="221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1A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국내 </a:t>
            </a:r>
            <a:r>
              <a:rPr lang="en-US" altLang="ko-KR" sz="3200" b="1" dirty="0" smtClean="0">
                <a:solidFill>
                  <a:srgbClr val="1A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30</a:t>
            </a:r>
            <a:r>
              <a:rPr lang="ko-KR" altLang="en-US" sz="3200" b="1" dirty="0" err="1" smtClean="0">
                <a:solidFill>
                  <a:srgbClr val="1A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만명의</a:t>
            </a:r>
            <a:r>
              <a:rPr lang="ko-KR" altLang="en-US" sz="3200" b="1" dirty="0" smtClean="0">
                <a:solidFill>
                  <a:srgbClr val="1A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장애어린이</a:t>
            </a:r>
            <a:r>
              <a:rPr lang="ko-KR" altLang="en-US" sz="3200" b="1" dirty="0" smtClean="0">
                <a:solidFill>
                  <a:srgbClr val="2E3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치료와</a:t>
            </a:r>
            <a:endParaRPr lang="en-US" altLang="ko-KR" sz="3200" b="1" dirty="0">
              <a:solidFill>
                <a:srgbClr val="2E357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3200" b="1" dirty="0" smtClean="0">
                <a:solidFill>
                  <a:srgbClr val="1A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장애청소년의 자립을 목표로</a:t>
            </a:r>
            <a:endParaRPr lang="en-US" altLang="ko-K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srgbClr val="1A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2005</a:t>
            </a:r>
            <a:r>
              <a:rPr lang="ko-KR" altLang="en-US" sz="3200" b="1" dirty="0" smtClean="0">
                <a:solidFill>
                  <a:srgbClr val="1A18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년 세워진 비영리 기관</a:t>
            </a:r>
            <a:endParaRPr lang="ko-KR" altLang="en-US" sz="3200" b="1" dirty="0">
              <a:solidFill>
                <a:srgbClr val="1A18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259" y="6435135"/>
            <a:ext cx="8417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장애어린이들을 제때 치료하여 동등한 사회구성원으로 키워내야 합니다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5048" y="436604"/>
            <a:ext cx="325211" cy="20473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279366" y="4591230"/>
            <a:ext cx="325211" cy="13897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8" y="2700655"/>
            <a:ext cx="4239458" cy="2013632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4898851" y="2615856"/>
            <a:ext cx="470572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2005 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en-US" sz="1400" b="1" dirty="0" err="1">
                <a:latin typeface="+mn-ea"/>
              </a:rPr>
              <a:t>푸르메재단</a:t>
            </a:r>
            <a:r>
              <a:rPr lang="ko-KR" altLang="en-US" sz="1400" b="1" dirty="0">
                <a:latin typeface="+mn-ea"/>
              </a:rPr>
              <a:t> 설립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2007  </a:t>
            </a:r>
            <a:r>
              <a:rPr lang="ko-KR" altLang="en-US" sz="1400" b="1" dirty="0" smtClean="0">
                <a:latin typeface="+mn-ea"/>
              </a:rPr>
              <a:t>민간최초의 장애인전용 </a:t>
            </a:r>
            <a:r>
              <a:rPr lang="en-US" altLang="ko-KR" sz="1400" b="1" dirty="0">
                <a:latin typeface="+mn-ea"/>
              </a:rPr>
              <a:t>‘</a:t>
            </a:r>
            <a:r>
              <a:rPr lang="ko-KR" altLang="en-US" sz="1400" b="1" dirty="0" err="1">
                <a:latin typeface="+mn-ea"/>
              </a:rPr>
              <a:t>푸르메치과</a:t>
            </a:r>
            <a:r>
              <a:rPr lang="en-US" altLang="ko-KR" sz="1400" b="1" dirty="0">
                <a:latin typeface="+mn-ea"/>
              </a:rPr>
              <a:t>‘ </a:t>
            </a:r>
            <a:r>
              <a:rPr lang="ko-KR" altLang="en-US" sz="1400" b="1" dirty="0">
                <a:latin typeface="+mn-ea"/>
              </a:rPr>
              <a:t>개원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2010  </a:t>
            </a:r>
            <a:r>
              <a:rPr lang="ko-KR" altLang="en-US" sz="1400" b="1" dirty="0" smtClean="0">
                <a:latin typeface="+mn-ea"/>
              </a:rPr>
              <a:t>국내 </a:t>
            </a:r>
            <a:r>
              <a:rPr lang="ko-KR" altLang="en-US" sz="1400" b="1" dirty="0">
                <a:latin typeface="+mn-ea"/>
              </a:rPr>
              <a:t>치과 봉사단 </a:t>
            </a:r>
            <a:r>
              <a:rPr lang="en-US" altLang="ko-KR" sz="1400" b="1" dirty="0">
                <a:latin typeface="+mn-ea"/>
              </a:rPr>
              <a:t>‘</a:t>
            </a:r>
            <a:r>
              <a:rPr lang="ko-KR" altLang="en-US" sz="1400" b="1" dirty="0" err="1">
                <a:latin typeface="+mn-ea"/>
              </a:rPr>
              <a:t>푸르메미소원정대</a:t>
            </a:r>
            <a:r>
              <a:rPr lang="en-US" altLang="ko-KR" sz="1400" b="1" dirty="0">
                <a:latin typeface="+mn-ea"/>
              </a:rPr>
              <a:t>＇</a:t>
            </a:r>
            <a:r>
              <a:rPr lang="ko-KR" altLang="en-US" sz="1400" b="1" dirty="0">
                <a:latin typeface="+mn-ea"/>
              </a:rPr>
              <a:t>출범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2011  </a:t>
            </a:r>
            <a:r>
              <a:rPr lang="ko-KR" altLang="en-US" sz="1400" b="1" dirty="0" err="1" smtClean="0">
                <a:latin typeface="+mn-ea"/>
              </a:rPr>
              <a:t>삼일투명경영대상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수상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2012  </a:t>
            </a:r>
            <a:r>
              <a:rPr lang="ko-KR" altLang="en-US" sz="1400" b="1" dirty="0" err="1" smtClean="0">
                <a:latin typeface="+mn-ea"/>
              </a:rPr>
              <a:t>푸르메재활센터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개원 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2014  </a:t>
            </a:r>
            <a:r>
              <a:rPr lang="ko-KR" altLang="en-US" sz="1400" b="1" dirty="0" err="1" smtClean="0">
                <a:latin typeface="+mn-ea"/>
              </a:rPr>
              <a:t>푸르메어린이재활병원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착공</a:t>
            </a:r>
            <a:endParaRPr lang="en-US" altLang="ko-KR" sz="1400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         </a:t>
            </a:r>
            <a:r>
              <a:rPr lang="ko-KR" altLang="en-US" sz="1400" b="1" dirty="0" err="1" smtClean="0">
                <a:latin typeface="+mn-ea"/>
              </a:rPr>
              <a:t>넥슨</a:t>
            </a:r>
            <a:r>
              <a:rPr lang="en-US" altLang="ko-KR" sz="1400" b="1" dirty="0" smtClean="0">
                <a:latin typeface="+mn-ea"/>
              </a:rPr>
              <a:t>,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어린이재활병원 건립기금 </a:t>
            </a:r>
            <a:r>
              <a:rPr lang="en-US" altLang="ko-KR" sz="1400" b="1" dirty="0">
                <a:latin typeface="+mn-ea"/>
              </a:rPr>
              <a:t>200</a:t>
            </a:r>
            <a:r>
              <a:rPr lang="ko-KR" altLang="en-US" sz="1400" b="1" dirty="0">
                <a:latin typeface="+mn-ea"/>
              </a:rPr>
              <a:t>억 </a:t>
            </a:r>
            <a:r>
              <a:rPr lang="ko-KR" altLang="en-US" sz="1400" b="1" dirty="0" smtClean="0">
                <a:latin typeface="+mn-ea"/>
              </a:rPr>
              <a:t>약정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sz="1400" b="1" dirty="0" smtClean="0">
                <a:latin typeface="+mn-ea"/>
              </a:rPr>
              <a:t>2016  </a:t>
            </a:r>
            <a:r>
              <a:rPr lang="ko-KR" altLang="en-US" sz="1400" b="1" dirty="0" err="1" smtClean="0">
                <a:latin typeface="+mn-ea"/>
              </a:rPr>
              <a:t>푸르메어린이재활병원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>
                <a:latin typeface="+mn-ea"/>
              </a:rPr>
              <a:t>개원</a:t>
            </a:r>
            <a:endParaRPr lang="en-US" altLang="ko-KR" sz="1400" b="1" dirty="0">
              <a:latin typeface="+mn-ea"/>
            </a:endParaRPr>
          </a:p>
        </p:txBody>
      </p:sp>
      <p:pic>
        <p:nvPicPr>
          <p:cNvPr id="14" name="42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17517" y="4519108"/>
            <a:ext cx="4236989" cy="155312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="" xmlns:p14="http://schemas.microsoft.com/office/powerpoint/2010/main" val="1789730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53449" y="3387971"/>
            <a:ext cx="9136921" cy="2263347"/>
            <a:chOff x="264707" y="2029440"/>
            <a:chExt cx="9136921" cy="2263347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504371" y="2228584"/>
              <a:ext cx="8897257" cy="14515"/>
            </a:xfrm>
            <a:prstGeom prst="line">
              <a:avLst/>
            </a:prstGeom>
            <a:ln w="1143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그룹 7"/>
            <p:cNvGrpSpPr/>
            <p:nvPr/>
          </p:nvGrpSpPr>
          <p:grpSpPr>
            <a:xfrm>
              <a:off x="809957" y="2051426"/>
              <a:ext cx="449942" cy="449942"/>
              <a:chOff x="624115" y="2939143"/>
              <a:chExt cx="449942" cy="449942"/>
            </a:xfrm>
          </p:grpSpPr>
          <p:sp>
            <p:nvSpPr>
              <p:cNvPr id="6" name="타원 5"/>
              <p:cNvSpPr/>
              <p:nvPr/>
            </p:nvSpPr>
            <p:spPr>
              <a:xfrm>
                <a:off x="624115" y="2939143"/>
                <a:ext cx="449942" cy="44994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  <p:sp>
            <p:nvSpPr>
              <p:cNvPr id="7" name="타원 6"/>
              <p:cNvSpPr/>
              <p:nvPr/>
            </p:nvSpPr>
            <p:spPr>
              <a:xfrm>
                <a:off x="762001" y="3091543"/>
                <a:ext cx="152399" cy="15239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2621482" y="2046094"/>
              <a:ext cx="449942" cy="449942"/>
              <a:chOff x="537030" y="2939143"/>
              <a:chExt cx="449942" cy="449942"/>
            </a:xfrm>
          </p:grpSpPr>
          <p:sp>
            <p:nvSpPr>
              <p:cNvPr id="13" name="타원 12"/>
              <p:cNvSpPr/>
              <p:nvPr/>
            </p:nvSpPr>
            <p:spPr>
              <a:xfrm>
                <a:off x="537030" y="2939143"/>
                <a:ext cx="449942" cy="44994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685572" y="3096875"/>
                <a:ext cx="152399" cy="15239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6406680" y="2048014"/>
              <a:ext cx="449942" cy="449942"/>
              <a:chOff x="624115" y="2939143"/>
              <a:chExt cx="449942" cy="449942"/>
            </a:xfrm>
          </p:grpSpPr>
          <p:sp>
            <p:nvSpPr>
              <p:cNvPr id="19" name="타원 18"/>
              <p:cNvSpPr/>
              <p:nvPr/>
            </p:nvSpPr>
            <p:spPr>
              <a:xfrm>
                <a:off x="624115" y="2939143"/>
                <a:ext cx="449942" cy="44994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  <p:sp>
            <p:nvSpPr>
              <p:cNvPr id="20" name="타원 19"/>
              <p:cNvSpPr/>
              <p:nvPr/>
            </p:nvSpPr>
            <p:spPr>
              <a:xfrm>
                <a:off x="762001" y="3091543"/>
                <a:ext cx="152399" cy="15239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4577549" y="2029440"/>
              <a:ext cx="449942" cy="449942"/>
              <a:chOff x="624115" y="2939143"/>
              <a:chExt cx="449942" cy="449942"/>
            </a:xfrm>
          </p:grpSpPr>
          <p:sp>
            <p:nvSpPr>
              <p:cNvPr id="25" name="타원 24"/>
              <p:cNvSpPr/>
              <p:nvPr/>
            </p:nvSpPr>
            <p:spPr>
              <a:xfrm>
                <a:off x="624115" y="2939143"/>
                <a:ext cx="449942" cy="44994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  <p:sp>
            <p:nvSpPr>
              <p:cNvPr id="26" name="타원 25"/>
              <p:cNvSpPr/>
              <p:nvPr/>
            </p:nvSpPr>
            <p:spPr>
              <a:xfrm>
                <a:off x="762001" y="3091543"/>
                <a:ext cx="152399" cy="15239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581356" y="2772230"/>
              <a:ext cx="873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+mn-ea"/>
                </a:rPr>
                <a:t>2005</a:t>
              </a:r>
              <a:endParaRPr lang="ko-KR" altLang="en-US" sz="1600" b="1" dirty="0">
                <a:latin typeface="+mn-ea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4707" y="3118041"/>
              <a:ext cx="15404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latin typeface="+mn-ea"/>
                </a:rPr>
                <a:t>· </a:t>
              </a:r>
              <a:r>
                <a:rPr lang="ko-KR" altLang="en-US" sz="1400" b="1" dirty="0" err="1">
                  <a:latin typeface="+mn-ea"/>
                </a:rPr>
                <a:t>푸르메재단</a:t>
              </a:r>
              <a:r>
                <a:rPr lang="ko-KR" altLang="en-US" sz="1400" b="1" dirty="0">
                  <a:latin typeface="+mn-ea"/>
                </a:rPr>
                <a:t> 설립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85862" y="2769670"/>
              <a:ext cx="873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+mn-ea"/>
                </a:rPr>
                <a:t>2007</a:t>
              </a:r>
              <a:endParaRPr lang="ko-KR" altLang="en-US" sz="1600" b="1" dirty="0">
                <a:latin typeface="+mn-e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018468" y="3140680"/>
              <a:ext cx="16171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+mn-ea"/>
                </a:rPr>
                <a:t>·</a:t>
              </a:r>
              <a:r>
                <a:rPr lang="en-US" altLang="ko-KR" sz="1200" dirty="0">
                  <a:latin typeface="+mn-ea"/>
                </a:rPr>
                <a:t> </a:t>
              </a:r>
              <a:r>
                <a:rPr lang="ko-KR" altLang="en-US" sz="1400" b="1" dirty="0" err="1" smtClean="0">
                  <a:latin typeface="+mn-ea"/>
                </a:rPr>
                <a:t>푸르메치과</a:t>
              </a:r>
              <a:r>
                <a:rPr lang="ko-KR" altLang="en-US" sz="1400" b="1" dirty="0" smtClean="0">
                  <a:latin typeface="+mn-ea"/>
                </a:rPr>
                <a:t> </a:t>
              </a:r>
              <a:r>
                <a:rPr lang="ko-KR" altLang="en-US" sz="1400" b="1" dirty="0">
                  <a:latin typeface="+mn-ea"/>
                </a:rPr>
                <a:t>개원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17065" y="2779487"/>
              <a:ext cx="873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+mn-ea"/>
                </a:rPr>
                <a:t>2011</a:t>
              </a:r>
              <a:endParaRPr lang="ko-KR" altLang="en-US" sz="1600" b="1" dirty="0">
                <a:latin typeface="+mn-ea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533336" y="3136191"/>
              <a:ext cx="22012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latin typeface="+mn-ea"/>
                </a:rPr>
                <a:t>· </a:t>
              </a:r>
              <a:r>
                <a:rPr lang="ko-KR" altLang="en-US" sz="1400" b="1" dirty="0">
                  <a:latin typeface="+mn-ea"/>
                </a:rPr>
                <a:t>과천시장애인복지관 개관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83975" y="2798119"/>
              <a:ext cx="873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+mn-ea"/>
                </a:rPr>
                <a:t>2012</a:t>
              </a:r>
              <a:endParaRPr lang="ko-KR" altLang="en-US" sz="1600" b="1" dirty="0">
                <a:latin typeface="+mn-e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2083" y="3123236"/>
              <a:ext cx="22285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+mn-ea"/>
                </a:rPr>
                <a:t>· </a:t>
              </a:r>
              <a:r>
                <a:rPr lang="ko-KR" altLang="en-US" sz="1400" b="1" dirty="0" err="1">
                  <a:latin typeface="+mn-ea"/>
                </a:rPr>
                <a:t>푸르메재활센터</a:t>
              </a:r>
              <a:r>
                <a:rPr lang="ko-KR" altLang="en-US" sz="1400" b="1" dirty="0">
                  <a:latin typeface="+mn-ea"/>
                </a:rPr>
                <a:t> 개원</a:t>
              </a:r>
              <a:endParaRPr lang="en-US" altLang="ko-KR" sz="1400" b="1" dirty="0">
                <a:latin typeface="+mn-ea"/>
              </a:endParaRPr>
            </a:p>
            <a:p>
              <a:r>
                <a:rPr lang="en-US" altLang="ko-KR" sz="1400" b="1" dirty="0">
                  <a:latin typeface="+mn-ea"/>
                </a:rPr>
                <a:t>· </a:t>
              </a:r>
              <a:r>
                <a:rPr lang="ko-KR" altLang="en-US" sz="1400" b="1" dirty="0">
                  <a:latin typeface="+mn-ea"/>
                </a:rPr>
                <a:t>종로장애인복지관 </a:t>
              </a:r>
              <a:r>
                <a:rPr lang="ko-KR" altLang="en-US" sz="1400" b="1" dirty="0" smtClean="0">
                  <a:latin typeface="+mn-ea"/>
                </a:rPr>
                <a:t>개관</a:t>
              </a:r>
              <a:endParaRPr lang="en-US" altLang="ko-KR" sz="1400" b="1" dirty="0">
                <a:latin typeface="+mn-ea"/>
              </a:endParaRPr>
            </a:p>
            <a:p>
              <a:r>
                <a:rPr lang="en-US" altLang="ko-KR" sz="1400" b="1" dirty="0" smtClean="0">
                  <a:latin typeface="+mn-ea"/>
                </a:rPr>
                <a:t>· </a:t>
              </a:r>
              <a:r>
                <a:rPr lang="ko-KR" altLang="en-US" sz="1400" b="1" dirty="0" err="1" smtClean="0">
                  <a:latin typeface="+mn-ea"/>
                </a:rPr>
                <a:t>종로아이존</a:t>
              </a:r>
              <a:r>
                <a:rPr lang="ko-KR" altLang="en-US" sz="1400" b="1" dirty="0" smtClean="0">
                  <a:latin typeface="+mn-ea"/>
                </a:rPr>
                <a:t> 개원</a:t>
              </a:r>
              <a:endParaRPr lang="en-US" altLang="ko-KR" sz="1400" b="1" dirty="0">
                <a:latin typeface="+mn-ea"/>
              </a:endParaRPr>
            </a:p>
            <a:p>
              <a:r>
                <a:rPr lang="en-US" altLang="ko-KR" sz="1400" b="1" dirty="0">
                  <a:latin typeface="+mn-ea"/>
                </a:rPr>
                <a:t>· </a:t>
              </a:r>
              <a:r>
                <a:rPr lang="ko-KR" altLang="en-US" sz="1400" b="1" dirty="0" err="1" smtClean="0">
                  <a:latin typeface="+mn-ea"/>
                </a:rPr>
                <a:t>행복한베이커리카페</a:t>
              </a:r>
              <a:r>
                <a:rPr lang="ko-KR" altLang="en-US" sz="1400" b="1" dirty="0" smtClean="0">
                  <a:latin typeface="+mn-ea"/>
                </a:rPr>
                <a:t> 오픈</a:t>
              </a:r>
              <a:endParaRPr lang="ko-KR" altLang="en-US" sz="1400" b="1" dirty="0">
                <a:latin typeface="+mn-ea"/>
              </a:endParaRPr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8204477" y="2048014"/>
              <a:ext cx="449942" cy="449942"/>
              <a:chOff x="624115" y="2939143"/>
              <a:chExt cx="449942" cy="449942"/>
            </a:xfrm>
          </p:grpSpPr>
          <p:sp>
            <p:nvSpPr>
              <p:cNvPr id="50" name="타원 49"/>
              <p:cNvSpPr/>
              <p:nvPr/>
            </p:nvSpPr>
            <p:spPr>
              <a:xfrm>
                <a:off x="624115" y="2939143"/>
                <a:ext cx="449942" cy="44994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  <p:sp>
            <p:nvSpPr>
              <p:cNvPr id="51" name="타원 50"/>
              <p:cNvSpPr/>
              <p:nvPr/>
            </p:nvSpPr>
            <p:spPr>
              <a:xfrm>
                <a:off x="762001" y="3091543"/>
                <a:ext cx="152399" cy="15239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+mn-ea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7992658" y="2817969"/>
              <a:ext cx="8735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atin typeface="+mn-ea"/>
                </a:rPr>
                <a:t>2016</a:t>
              </a:r>
              <a:endParaRPr lang="ko-KR" altLang="en-US" sz="1600" b="1" dirty="0">
                <a:latin typeface="+mn-ea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721079" y="3198207"/>
              <a:ext cx="1644996" cy="276999"/>
            </a:xfrm>
            <a:prstGeom prst="rect">
              <a:avLst/>
            </a:prstGeom>
            <a:solidFill>
              <a:srgbClr val="2F5597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chemeClr val="bg1"/>
                  </a:solidFill>
                  <a:latin typeface="+mn-ea"/>
                </a:rPr>
                <a:t>어린이재활병원 개원</a:t>
              </a:r>
              <a:endParaRPr lang="ko-KR" altLang="en-US" sz="12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04371" y="5743523"/>
            <a:ext cx="889725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 smtClean="0">
                <a:solidFill>
                  <a:srgbClr val="0070C0"/>
                </a:solidFill>
                <a:latin typeface="+mn-ea"/>
              </a:rPr>
              <a:t>장애어린이가 행복하면 모두가 행복합니다</a:t>
            </a:r>
            <a:endParaRPr lang="ko-KR" altLang="en-US" sz="2800" b="1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59" name="12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327768" y="2115624"/>
            <a:ext cx="1494890" cy="1002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asted-image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059056" y="2093766"/>
            <a:ext cx="1603943" cy="1002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mage6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854605" y="2099864"/>
            <a:ext cx="1554092" cy="1001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9.jpg"/>
          <p:cNvPicPr/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7600303" y="2086583"/>
            <a:ext cx="1556767" cy="1001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" y="2108624"/>
            <a:ext cx="2049691" cy="9735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04371" y="107410"/>
            <a:ext cx="7582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푸르메재단과</a:t>
            </a:r>
            <a:r>
              <a:rPr lang="ko-KR" alt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산하시설</a:t>
            </a:r>
            <a:endParaRPr lang="ko-KR" alt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345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7374" y="175041"/>
            <a:ext cx="758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장애어린이 전문 재활병원이 없는 현실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9525" y="6412531"/>
            <a:ext cx="9915526" cy="441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503" y="6441171"/>
            <a:ext cx="8614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어린이전문재활병원 ▶ 일본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202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개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▪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독일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140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개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▪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미국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40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개    </a:t>
            </a:r>
            <a:r>
              <a:rPr lang="ko-K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한국 </a:t>
            </a:r>
            <a:r>
              <a:rPr lang="en-US" altLang="ko-K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개</a:t>
            </a:r>
            <a:endParaRPr lang="ko-KR" alt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19134" y="5044886"/>
            <a:ext cx="7742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낮은 의료 수가로 기존의 어린이재활영역 축소</a:t>
            </a:r>
            <a:r>
              <a:rPr lang="en-US" altLang="ko-KR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폐지</a:t>
            </a:r>
            <a:endParaRPr lang="en-US" altLang="ko-KR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90" y="2559803"/>
            <a:ext cx="4300648" cy="2342941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601791" y="2171749"/>
            <a:ext cx="4381499" cy="2876549"/>
            <a:chOff x="238124" y="1866898"/>
            <a:chExt cx="3212046" cy="3018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직사각형 8"/>
            <p:cNvSpPr/>
            <p:nvPr/>
          </p:nvSpPr>
          <p:spPr>
            <a:xfrm>
              <a:off x="238124" y="1866898"/>
              <a:ext cx="3212046" cy="3018454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38125" y="1866899"/>
              <a:ext cx="3212045" cy="428626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일본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vs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한국</a:t>
              </a:r>
              <a:r>
                <a:rPr lang="en-US" altLang="ko-KR" sz="1600" b="1" dirty="0" smtClean="0"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 아동전문재활병원 수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963760" y="2178255"/>
            <a:ext cx="4381499" cy="2876549"/>
            <a:chOff x="238124" y="1866898"/>
            <a:chExt cx="3212046" cy="30184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직사각형 11"/>
            <p:cNvSpPr/>
            <p:nvPr/>
          </p:nvSpPr>
          <p:spPr>
            <a:xfrm>
              <a:off x="238124" y="1866898"/>
              <a:ext cx="3212046" cy="3018454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38125" y="1874794"/>
              <a:ext cx="3212045" cy="428627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b="1" dirty="0" smtClean="0">
                  <a:latin typeface="맑은 고딕" pitchFamily="50" charset="-127"/>
                  <a:ea typeface="맑은 고딕" pitchFamily="50" charset="-127"/>
                </a:rPr>
                <a:t>장애어린이에 비해 턱없이 부족한 병상</a:t>
              </a:r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9" t="816" r="1309" b="-816"/>
          <a:stretch/>
        </p:blipFill>
        <p:spPr>
          <a:xfrm>
            <a:off x="4979862" y="2564254"/>
            <a:ext cx="4293185" cy="2334041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44130" y="5662796"/>
            <a:ext cx="6631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중산층 이하 장애어린이들이 치료받을 수 있는 시설 부족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이등변 삼각형 16"/>
          <p:cNvSpPr/>
          <p:nvPr/>
        </p:nvSpPr>
        <p:spPr>
          <a:xfrm rot="5400000">
            <a:off x="2057710" y="5324572"/>
            <a:ext cx="258609" cy="22002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이등변 삼각형 17"/>
          <p:cNvSpPr/>
          <p:nvPr/>
        </p:nvSpPr>
        <p:spPr>
          <a:xfrm rot="5400000">
            <a:off x="2057711" y="5923657"/>
            <a:ext cx="258609" cy="220022"/>
          </a:xfrm>
          <a:prstGeom prst="triangl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88820" y="996615"/>
            <a:ext cx="9086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2011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년 장애인실태조사 장애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출연율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5.61%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적용 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장애어린이 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60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만명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추정</a:t>
            </a:r>
            <a:endParaRPr lang="en-US" altLang="ko-KR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WHO 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세계장애보고서 장애 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출연율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</a:rPr>
              <a:t>15%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권고율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적용 시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장애어린이 </a:t>
            </a:r>
            <a:r>
              <a:rPr lang="en-US" altLang="ko-KR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160</a:t>
            </a:r>
            <a:r>
              <a:rPr lang="ko-KR" altLang="en-US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만명</a:t>
            </a:r>
            <a:r>
              <a:rPr lang="ko-KR" altLang="en-US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추정</a:t>
            </a:r>
            <a:endParaRPr lang="en-US" altLang="ko-KR" b="1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69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37374" y="175041"/>
            <a:ext cx="758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민간</a:t>
            </a:r>
            <a:r>
              <a:rPr lang="en-US" altLang="ko-K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정부</a:t>
            </a:r>
            <a:r>
              <a:rPr lang="en-US" altLang="ko-KR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기업 합동 프로젝트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-9525" y="6412531"/>
            <a:ext cx="9915526" cy="441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9275" y="5395916"/>
            <a:ext cx="5679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새로운 공공의료 서비스 구축 모델 제시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824331" y="1550888"/>
            <a:ext cx="2582915" cy="22019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dir="14580000" sx="102000" sy="102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Picture 2" descr="http://cfile27.uf.tistory.com/image/216CAD46519EF3A22EFEF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57" y="2768639"/>
            <a:ext cx="1320568" cy="529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양쪽 모서리가 둥근 사각형 7"/>
          <p:cNvSpPr/>
          <p:nvPr/>
        </p:nvSpPr>
        <p:spPr>
          <a:xfrm>
            <a:off x="824331" y="1515771"/>
            <a:ext cx="2582916" cy="966754"/>
          </a:xfrm>
          <a:prstGeom prst="round2SameRect">
            <a:avLst>
              <a:gd name="adj1" fmla="val 41471"/>
              <a:gd name="adj2" fmla="val 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8860" y="1781459"/>
            <a:ext cx="1973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병원 부지제공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3768300" y="1515770"/>
            <a:ext cx="2602448" cy="2237081"/>
            <a:chOff x="2894794" y="1675585"/>
            <a:chExt cx="1924320" cy="1999938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2894795" y="1710703"/>
              <a:ext cx="1924319" cy="19648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r="14580000" sx="102000" sy="102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양쪽 모서리가 둥근 사각형 11"/>
            <p:cNvSpPr/>
            <p:nvPr/>
          </p:nvSpPr>
          <p:spPr>
            <a:xfrm>
              <a:off x="2894794" y="1675585"/>
              <a:ext cx="1924319" cy="862638"/>
            </a:xfrm>
            <a:prstGeom prst="round2SameRect">
              <a:avLst>
                <a:gd name="adj1" fmla="val 41471"/>
                <a:gd name="adj2" fmla="val 0"/>
              </a:avLst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20170" y="1813793"/>
              <a:ext cx="1473569" cy="632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</a:rPr>
                <a:t>운영비 일부 및 </a:t>
              </a:r>
              <a:endParaRPr lang="en-US" altLang="ko-KR" sz="20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pPr algn="ctr"/>
              <a: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</a:rPr>
                <a:t>기자재 지원</a:t>
              </a:r>
              <a:endParaRPr lang="ko-KR" altLang="en-US" sz="20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4" name="Picture 4" descr="http://www.workdaily.co.kr/news/photo/201501/1703_644_455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713" r="13503"/>
            <a:stretch/>
          </p:blipFill>
          <p:spPr bwMode="auto">
            <a:xfrm>
              <a:off x="3856952" y="2622615"/>
              <a:ext cx="752026" cy="88039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모서리가 둥근 직사각형 15"/>
          <p:cNvSpPr/>
          <p:nvPr/>
        </p:nvSpPr>
        <p:spPr>
          <a:xfrm>
            <a:off x="6729367" y="1550887"/>
            <a:ext cx="2719975" cy="220196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241300" dir="14580000" sx="102000" sy="102000" algn="tl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양쪽 모서리가 둥근 사각형 16"/>
          <p:cNvSpPr/>
          <p:nvPr/>
        </p:nvSpPr>
        <p:spPr>
          <a:xfrm>
            <a:off x="6729367" y="1515770"/>
            <a:ext cx="2719976" cy="966754"/>
          </a:xfrm>
          <a:prstGeom prst="round2SameRect">
            <a:avLst>
              <a:gd name="adj1" fmla="val 41471"/>
              <a:gd name="adj2" fmla="val 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3321" y="1627571"/>
            <a:ext cx="2323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시민과 기업 모금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병원건립 및 운영</a:t>
            </a: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33" y="2776476"/>
            <a:ext cx="1707241" cy="4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638980" y="4407952"/>
            <a:ext cx="8861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altLang="ko-KR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sz="20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우리나라에서 처음 시도되는 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섹터의 공공의료시설 건립 프로젝트</a:t>
            </a:r>
            <a:r>
              <a:rPr lang="en-US" altLang="ko-KR" sz="20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sz="20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9782" y="6433357"/>
            <a:ext cx="7170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건축비 모금을 통해 </a:t>
            </a:r>
            <a:r>
              <a:rPr lang="ko-KR" alt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푸르메재단이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짓고 운영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서울시가 지원</a:t>
            </a:r>
            <a:endParaRPr lang="ko-KR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83" y="2558772"/>
            <a:ext cx="865937" cy="1058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7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7374" y="175041"/>
            <a:ext cx="758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푸르메어린이재활병원</a:t>
            </a:r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건립과정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04837" y="1337923"/>
            <a:ext cx="4780919" cy="4444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42875" algn="just" fontAlgn="base">
              <a:lnSpc>
                <a:spcPct val="200000"/>
              </a:lnSpc>
            </a:pPr>
            <a:r>
              <a:rPr lang="ko-KR" altLang="en-US" sz="1600" b="1" kern="0" spc="-75" dirty="0">
                <a:latin typeface="+mn-ea"/>
              </a:rPr>
              <a:t>￭ </a:t>
            </a:r>
            <a:r>
              <a:rPr lang="en-US" altLang="ko-KR" sz="1600" b="1" kern="0" spc="-75" dirty="0" smtClean="0">
                <a:latin typeface="+mn-ea"/>
              </a:rPr>
              <a:t>2011.9  </a:t>
            </a:r>
            <a:r>
              <a:rPr lang="ko-KR" altLang="en-US" sz="1600" b="1" kern="0" spc="-75" dirty="0">
                <a:latin typeface="+mn-ea"/>
              </a:rPr>
              <a:t>마포구</a:t>
            </a:r>
            <a:r>
              <a:rPr lang="en-US" altLang="ko-KR" sz="1600" b="1" kern="0" spc="-75" dirty="0">
                <a:latin typeface="+mn-ea"/>
              </a:rPr>
              <a:t>-</a:t>
            </a:r>
            <a:r>
              <a:rPr lang="ko-KR" altLang="en-US" sz="1600" b="1" kern="0" spc="-75" dirty="0" err="1" smtClean="0">
                <a:latin typeface="+mn-ea"/>
              </a:rPr>
              <a:t>푸르메</a:t>
            </a:r>
            <a:r>
              <a:rPr lang="en-US" altLang="ko-KR" sz="1600" b="1" kern="0" spc="-75" dirty="0" smtClean="0">
                <a:latin typeface="+mn-ea"/>
              </a:rPr>
              <a:t>, </a:t>
            </a:r>
            <a:r>
              <a:rPr lang="ko-KR" altLang="en-US" sz="1600" b="1" kern="0" spc="-75" dirty="0">
                <a:latin typeface="+mn-ea"/>
              </a:rPr>
              <a:t>어린이재활병원 </a:t>
            </a:r>
            <a:r>
              <a:rPr lang="ko-KR" altLang="en-US" sz="1600" b="1" kern="0" spc="-75" dirty="0" smtClean="0">
                <a:latin typeface="+mn-ea"/>
              </a:rPr>
              <a:t>건립</a:t>
            </a:r>
            <a:endParaRPr lang="en-US" altLang="ko-KR" sz="1600" b="1" kern="0" spc="-75" dirty="0" smtClean="0">
              <a:latin typeface="+mn-ea"/>
            </a:endParaRPr>
          </a:p>
          <a:p>
            <a:pPr indent="142875" algn="just" fontAlgn="base">
              <a:lnSpc>
                <a:spcPct val="200000"/>
              </a:lnSpc>
            </a:pPr>
            <a:r>
              <a:rPr lang="en-US" altLang="ko-KR" sz="1600" b="1" kern="0" spc="-75" dirty="0">
                <a:latin typeface="+mn-ea"/>
              </a:rPr>
              <a:t> </a:t>
            </a:r>
            <a:r>
              <a:rPr lang="en-US" altLang="ko-KR" sz="1600" b="1" kern="0" spc="-75" dirty="0" smtClean="0">
                <a:latin typeface="+mn-ea"/>
              </a:rPr>
              <a:t>               MOU </a:t>
            </a:r>
            <a:r>
              <a:rPr lang="ko-KR" altLang="en-US" sz="1600" b="1" kern="0" spc="-75" dirty="0">
                <a:latin typeface="+mn-ea"/>
              </a:rPr>
              <a:t>체결</a:t>
            </a:r>
          </a:p>
          <a:p>
            <a:pPr indent="142875" algn="just" fontAlgn="base">
              <a:lnSpc>
                <a:spcPct val="200000"/>
              </a:lnSpc>
            </a:pPr>
            <a:r>
              <a:rPr lang="ko-KR" altLang="en-US" sz="1600" b="1" kern="0" spc="-75" dirty="0">
                <a:solidFill>
                  <a:srgbClr val="0070C0"/>
                </a:solidFill>
                <a:latin typeface="+mn-ea"/>
              </a:rPr>
              <a:t>￭ 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2011.10  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서울시 </a:t>
            </a:r>
            <a:r>
              <a:rPr lang="ko-KR" altLang="en-US" sz="1600" b="1" kern="0" spc="-75" dirty="0">
                <a:solidFill>
                  <a:srgbClr val="0070C0"/>
                </a:solidFill>
                <a:latin typeface="+mn-ea"/>
              </a:rPr>
              <a:t>재정투융자 심사 </a:t>
            </a:r>
            <a:endParaRPr lang="en-US" altLang="ko-KR" sz="1600" b="1" kern="0" spc="-75" dirty="0" smtClean="0">
              <a:solidFill>
                <a:srgbClr val="0070C0"/>
              </a:solidFill>
              <a:latin typeface="+mn-ea"/>
            </a:endParaRPr>
          </a:p>
          <a:p>
            <a:pPr indent="142875" algn="just" fontAlgn="base">
              <a:lnSpc>
                <a:spcPct val="200000"/>
              </a:lnSpc>
            </a:pPr>
            <a:r>
              <a:rPr lang="en-US" altLang="ko-KR" sz="1600" b="1" kern="0" spc="-75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                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지역주민 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1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차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, 2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차 공청회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주민시위</a:t>
            </a:r>
            <a:endParaRPr lang="en-US" altLang="ko-KR" sz="1600" b="1" kern="0" spc="-75" dirty="0">
              <a:solidFill>
                <a:srgbClr val="0070C0"/>
              </a:solidFill>
              <a:latin typeface="+mn-ea"/>
            </a:endParaRPr>
          </a:p>
          <a:p>
            <a:pPr indent="142875" algn="just" fontAlgn="base">
              <a:lnSpc>
                <a:spcPct val="200000"/>
              </a:lnSpc>
            </a:pPr>
            <a:r>
              <a:rPr lang="ko-KR" altLang="en-US" sz="1600" b="1" kern="0" spc="-75" dirty="0">
                <a:solidFill>
                  <a:srgbClr val="0070C0"/>
                </a:solidFill>
                <a:latin typeface="+mn-ea"/>
              </a:rPr>
              <a:t>￭ </a:t>
            </a:r>
            <a:r>
              <a:rPr lang="en-US" altLang="ko-KR" sz="1600" b="1" kern="0" spc="-75" dirty="0">
                <a:solidFill>
                  <a:srgbClr val="0070C0"/>
                </a:solidFill>
                <a:latin typeface="+mn-ea"/>
              </a:rPr>
              <a:t>2013.10  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중앙 재정투융자 심사</a:t>
            </a:r>
            <a:endParaRPr lang="en-US" altLang="ko-KR" sz="1600" b="1" kern="0" spc="-75" dirty="0" smtClean="0">
              <a:solidFill>
                <a:srgbClr val="0070C0"/>
              </a:solidFill>
              <a:latin typeface="+mn-ea"/>
            </a:endParaRPr>
          </a:p>
          <a:p>
            <a:pPr indent="142875" algn="just" fontAlgn="base">
              <a:lnSpc>
                <a:spcPct val="200000"/>
              </a:lnSpc>
            </a:pPr>
            <a:r>
              <a:rPr lang="en-US" altLang="ko-KR" sz="1600" b="1" kern="0" spc="-75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               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인근 초등학교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, 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학부모회 반대</a:t>
            </a:r>
            <a:endParaRPr lang="en-US" altLang="ko-KR" sz="1600" b="1" kern="0" spc="-75" dirty="0">
              <a:solidFill>
                <a:srgbClr val="0070C0"/>
              </a:solidFill>
              <a:latin typeface="+mn-ea"/>
            </a:endParaRPr>
          </a:p>
          <a:p>
            <a:pPr indent="142875" algn="just" fontAlgn="base">
              <a:lnSpc>
                <a:spcPct val="200000"/>
              </a:lnSpc>
            </a:pP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￭ 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2014.3    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지역주민 설득</a:t>
            </a:r>
            <a:r>
              <a:rPr lang="en-US" altLang="ko-KR" sz="1600" b="1" kern="0" spc="-75" dirty="0" smtClean="0">
                <a:solidFill>
                  <a:srgbClr val="0070C0"/>
                </a:solidFill>
                <a:latin typeface="+mn-ea"/>
              </a:rPr>
              <a:t>,</a:t>
            </a:r>
            <a:r>
              <a:rPr lang="ko-KR" altLang="en-US" sz="1600" b="1" kern="0" spc="-75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ko-KR" altLang="en-US" sz="1600" b="1" kern="0" spc="-75" dirty="0" err="1" smtClean="0">
                <a:solidFill>
                  <a:srgbClr val="0070C0"/>
                </a:solidFill>
                <a:latin typeface="+mn-ea"/>
              </a:rPr>
              <a:t>착공식</a:t>
            </a:r>
            <a:endParaRPr lang="en-US" altLang="ko-KR" sz="1600" b="1" kern="0" spc="-75" dirty="0" smtClean="0">
              <a:solidFill>
                <a:srgbClr val="0070C0"/>
              </a:solidFill>
              <a:latin typeface="+mn-ea"/>
            </a:endParaRPr>
          </a:p>
          <a:p>
            <a:pPr indent="142875" algn="just" fontAlgn="base">
              <a:lnSpc>
                <a:spcPct val="200000"/>
              </a:lnSpc>
            </a:pPr>
            <a:r>
              <a:rPr lang="ko-KR" altLang="en-US" sz="1600" b="1" kern="0" spc="-75" dirty="0" smtClean="0">
                <a:latin typeface="+mn-ea"/>
              </a:rPr>
              <a:t>￭ </a:t>
            </a:r>
            <a:r>
              <a:rPr lang="en-US" altLang="ko-KR" sz="1600" b="1" kern="0" spc="-75" dirty="0" smtClean="0">
                <a:latin typeface="+mn-ea"/>
              </a:rPr>
              <a:t>2015.1    </a:t>
            </a:r>
            <a:r>
              <a:rPr lang="ko-KR" altLang="en-US" sz="1600" b="1" kern="0" spc="-75" dirty="0" smtClean="0">
                <a:latin typeface="+mn-ea"/>
              </a:rPr>
              <a:t>서울시</a:t>
            </a:r>
            <a:r>
              <a:rPr lang="en-US" altLang="ko-KR" sz="1600" b="1" kern="0" spc="-75" dirty="0">
                <a:latin typeface="+mn-ea"/>
              </a:rPr>
              <a:t>-</a:t>
            </a:r>
            <a:r>
              <a:rPr lang="ko-KR" altLang="en-US" sz="1600" b="1" kern="0" spc="-75" dirty="0" err="1" smtClean="0">
                <a:latin typeface="+mn-ea"/>
              </a:rPr>
              <a:t>푸르메재단</a:t>
            </a:r>
            <a:r>
              <a:rPr lang="ko-KR" altLang="en-US" sz="1600" b="1" kern="0" spc="-75" dirty="0" smtClean="0">
                <a:latin typeface="+mn-ea"/>
              </a:rPr>
              <a:t> 간 </a:t>
            </a:r>
            <a:r>
              <a:rPr lang="en-US" altLang="ko-KR" sz="1600" b="1" kern="0" spc="-75" dirty="0">
                <a:latin typeface="+mn-ea"/>
              </a:rPr>
              <a:t>MOU </a:t>
            </a:r>
            <a:r>
              <a:rPr lang="ko-KR" altLang="en-US" sz="1600" b="1" kern="0" spc="-75" dirty="0">
                <a:latin typeface="+mn-ea"/>
              </a:rPr>
              <a:t>체결</a:t>
            </a:r>
            <a:endParaRPr lang="en-US" altLang="ko-KR" sz="1600" b="1" kern="0" spc="-75" dirty="0">
              <a:latin typeface="+mn-ea"/>
            </a:endParaRPr>
          </a:p>
          <a:p>
            <a:pPr indent="142875" algn="just" fontAlgn="base">
              <a:lnSpc>
                <a:spcPct val="200000"/>
              </a:lnSpc>
            </a:pPr>
            <a:r>
              <a:rPr lang="ko-KR" altLang="en-US" sz="1600" b="1" kern="0" spc="-75" dirty="0" smtClean="0">
                <a:latin typeface="+mn-ea"/>
              </a:rPr>
              <a:t>￭ </a:t>
            </a:r>
            <a:r>
              <a:rPr lang="en-US" altLang="ko-KR" sz="1600" b="1" kern="0" spc="-75" dirty="0" smtClean="0">
                <a:latin typeface="+mn-ea"/>
              </a:rPr>
              <a:t>2016.4    </a:t>
            </a:r>
            <a:r>
              <a:rPr lang="ko-KR" altLang="en-US" sz="1600" b="1" kern="0" spc="-75" dirty="0" smtClean="0">
                <a:latin typeface="+mn-ea"/>
              </a:rPr>
              <a:t>병원 개원 </a:t>
            </a:r>
            <a:endParaRPr lang="en-US" altLang="ko-KR" sz="1600" b="1" kern="0" spc="-75" dirty="0">
              <a:latin typeface="+mn-ea"/>
            </a:endParaRPr>
          </a:p>
        </p:txBody>
      </p:sp>
      <p:pic>
        <p:nvPicPr>
          <p:cNvPr id="7" name="Picture 2" descr="https://pbs.twimg.com/media/B7Q22UaCMAEJIx9.jpg:lar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99" t="-897" r="-6199" b="897"/>
          <a:stretch/>
        </p:blipFill>
        <p:spPr bwMode="auto">
          <a:xfrm>
            <a:off x="5452443" y="1114394"/>
            <a:ext cx="3863018" cy="2223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52" y="3338210"/>
            <a:ext cx="2146301" cy="14916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644" y="3529930"/>
            <a:ext cx="2148692" cy="129995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36" t="18230" r="336" b="18081"/>
          <a:stretch/>
        </p:blipFill>
        <p:spPr>
          <a:xfrm>
            <a:off x="5437501" y="4829889"/>
            <a:ext cx="4316444" cy="19777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85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37374" y="175041"/>
            <a:ext cx="758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푸르메어린이재활병원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-9525" y="6427045"/>
            <a:ext cx="9915526" cy="4417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06640" y="1054210"/>
            <a:ext cx="4347449" cy="4722681"/>
            <a:chOff x="5817135" y="1440124"/>
            <a:chExt cx="5261113" cy="4550289"/>
          </a:xfrm>
        </p:grpSpPr>
        <p:grpSp>
          <p:nvGrpSpPr>
            <p:cNvPr id="3" name="그룹 2"/>
            <p:cNvGrpSpPr/>
            <p:nvPr/>
          </p:nvGrpSpPr>
          <p:grpSpPr>
            <a:xfrm>
              <a:off x="5817136" y="1440124"/>
              <a:ext cx="5261112" cy="4550289"/>
              <a:chOff x="5912578" y="2111750"/>
              <a:chExt cx="5703473" cy="4646283"/>
            </a:xfrm>
          </p:grpSpPr>
          <p:cxnSp>
            <p:nvCxnSpPr>
              <p:cNvPr id="6" name="직선 화살표 연결선 5"/>
              <p:cNvCxnSpPr>
                <a:stCxn id="24" idx="1"/>
              </p:cNvCxnSpPr>
              <p:nvPr/>
            </p:nvCxnSpPr>
            <p:spPr>
              <a:xfrm>
                <a:off x="6089631" y="4954632"/>
                <a:ext cx="232839" cy="83301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A5B592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7" name="모서리가 둥근 직사각형 6"/>
              <p:cNvSpPr/>
              <p:nvPr/>
            </p:nvSpPr>
            <p:spPr bwMode="auto">
              <a:xfrm>
                <a:off x="8120067" y="2111750"/>
                <a:ext cx="3318943" cy="37997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옥상정원</a:t>
                </a:r>
              </a:p>
            </p:txBody>
          </p:sp>
          <p:sp>
            <p:nvSpPr>
              <p:cNvPr id="8" name="모서리가 둥근 직사각형 7"/>
              <p:cNvSpPr/>
              <p:nvPr/>
            </p:nvSpPr>
            <p:spPr bwMode="auto">
              <a:xfrm>
                <a:off x="6539523" y="2554563"/>
                <a:ext cx="4899486" cy="30251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병동 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/ </a:t>
                </a:r>
                <a:r>
                  <a:rPr lang="ko-KR" altLang="en-US" sz="1200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푸르메교실</a:t>
                </a:r>
                <a:r>
                  <a:rPr lang="ko-KR" altLang="en-US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/ </a:t>
                </a: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부모쉼터</a:t>
                </a:r>
              </a:p>
            </p:txBody>
          </p:sp>
          <p:sp>
            <p:nvSpPr>
              <p:cNvPr id="9" name="모서리가 둥근 직사각형 8"/>
              <p:cNvSpPr/>
              <p:nvPr/>
            </p:nvSpPr>
            <p:spPr bwMode="auto">
              <a:xfrm>
                <a:off x="6539523" y="2919919"/>
                <a:ext cx="4899486" cy="30251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병동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1200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낮병동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/ </a:t>
                </a:r>
                <a:r>
                  <a:rPr lang="ko-KR" altLang="en-US" sz="1200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푸르메교실</a:t>
                </a:r>
                <a:r>
                  <a:rPr lang="ko-KR" altLang="en-US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/ </a:t>
                </a: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부모쉼터</a:t>
                </a:r>
              </a:p>
            </p:txBody>
          </p:sp>
          <p:sp>
            <p:nvSpPr>
              <p:cNvPr id="10" name="모서리가 둥근 직사각형 9"/>
              <p:cNvSpPr/>
              <p:nvPr/>
            </p:nvSpPr>
            <p:spPr bwMode="auto">
              <a:xfrm>
                <a:off x="6539523" y="3285276"/>
                <a:ext cx="3376166" cy="37997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정신건강의학과 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/ </a:t>
                </a:r>
                <a:r>
                  <a:rPr lang="ko-KR" altLang="en-US" sz="1200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발달지연클리닉</a:t>
                </a:r>
                <a:endParaRPr lang="ko-KR" altLang="en-US" sz="10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1" name="모서리가 둥근 직사각형 10"/>
              <p:cNvSpPr/>
              <p:nvPr/>
            </p:nvSpPr>
            <p:spPr bwMode="auto">
              <a:xfrm>
                <a:off x="6539523" y="3728088"/>
                <a:ext cx="2052591" cy="37851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치과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2" name="모서리가 둥근 직사각형 11"/>
              <p:cNvSpPr/>
              <p:nvPr/>
            </p:nvSpPr>
            <p:spPr bwMode="auto">
              <a:xfrm>
                <a:off x="6539523" y="4169439"/>
                <a:ext cx="4899486" cy="43986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재활치료센터</a:t>
                </a:r>
                <a:r>
                  <a:rPr lang="en-US" altLang="ko-KR" sz="105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105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통합</a:t>
                </a:r>
                <a:r>
                  <a:rPr lang="en-US" altLang="ko-KR" sz="105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05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물리</a:t>
                </a:r>
                <a:r>
                  <a:rPr lang="en-US" altLang="ko-KR" sz="105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05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작업</a:t>
                </a:r>
                <a:r>
                  <a:rPr lang="en-US" altLang="ko-KR" sz="105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</a:t>
                </a:r>
                <a:r>
                  <a:rPr lang="ko-KR" altLang="en-US" sz="105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인지</a:t>
                </a:r>
                <a:r>
                  <a:rPr lang="en-US" altLang="ko-KR" sz="105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105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개별치료실</a:t>
                </a:r>
                <a:r>
                  <a:rPr lang="en-US" altLang="ko-KR" sz="105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en-US" altLang="ko-KR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3" name="모서리가 둥근 직사각형 12"/>
              <p:cNvSpPr/>
              <p:nvPr/>
            </p:nvSpPr>
            <p:spPr bwMode="auto">
              <a:xfrm>
                <a:off x="6539523" y="4685730"/>
                <a:ext cx="1503587" cy="53780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진료실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/>
                </a:r>
                <a:b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</a:br>
                <a:r>
                  <a:rPr lang="en-US" altLang="ko-KR" sz="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(</a:t>
                </a:r>
                <a:r>
                  <a:rPr lang="ko-KR" altLang="en-US" sz="8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재활의학과</a:t>
                </a:r>
                <a:r>
                  <a:rPr lang="en-US" altLang="ko-KR" sz="8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, </a:t>
                </a:r>
                <a:r>
                  <a:rPr lang="ko-KR" altLang="en-US" sz="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소아청소년</a:t>
                </a:r>
                <a:r>
                  <a:rPr lang="en-US" altLang="ko-KR" sz="8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)</a:t>
                </a:r>
                <a:endParaRPr lang="ko-KR" altLang="en-US" sz="8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4" name="모서리가 둥근 직사각형 13"/>
              <p:cNvSpPr/>
              <p:nvPr/>
            </p:nvSpPr>
            <p:spPr bwMode="auto">
              <a:xfrm>
                <a:off x="6539521" y="5393060"/>
                <a:ext cx="1503588" cy="379971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공급부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/</a:t>
                </a:r>
                <a:r>
                  <a:rPr lang="ko-KR" altLang="en-US" sz="1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검진부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5" name="모서리가 둥근 직사각형 14"/>
              <p:cNvSpPr/>
              <p:nvPr/>
            </p:nvSpPr>
            <p:spPr bwMode="auto">
              <a:xfrm>
                <a:off x="9379136" y="5838795"/>
                <a:ext cx="2059870" cy="30251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주차</a:t>
                </a:r>
              </a:p>
            </p:txBody>
          </p:sp>
          <p:sp>
            <p:nvSpPr>
              <p:cNvPr id="16" name="모서리가 둥근 직사각형 15"/>
              <p:cNvSpPr/>
              <p:nvPr/>
            </p:nvSpPr>
            <p:spPr bwMode="auto">
              <a:xfrm>
                <a:off x="6539523" y="6201229"/>
                <a:ext cx="2125150" cy="556804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기전실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17" name="모서리가 둥근 직사각형 16"/>
              <p:cNvSpPr/>
              <p:nvPr/>
            </p:nvSpPr>
            <p:spPr bwMode="auto">
              <a:xfrm>
                <a:off x="6539523" y="2111750"/>
                <a:ext cx="1503588" cy="37997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식당</a:t>
                </a:r>
              </a:p>
            </p:txBody>
          </p:sp>
          <p:sp>
            <p:nvSpPr>
              <p:cNvPr id="18" name="모서리가 둥근 직사각형 17"/>
              <p:cNvSpPr/>
              <p:nvPr/>
            </p:nvSpPr>
            <p:spPr bwMode="auto">
              <a:xfrm>
                <a:off x="9998565" y="3285276"/>
                <a:ext cx="1440441" cy="818399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다목적홀</a:t>
                </a:r>
                <a:endParaRPr lang="en-US" altLang="ko-KR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19" name="직선 연결선 18"/>
              <p:cNvCxnSpPr/>
              <p:nvPr/>
            </p:nvCxnSpPr>
            <p:spPr bwMode="auto">
              <a:xfrm>
                <a:off x="6017856" y="5298670"/>
                <a:ext cx="5598195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A5B592"/>
                </a:solidFill>
                <a:prstDash val="solid"/>
              </a:ln>
              <a:effectLst/>
            </p:spPr>
          </p:cxnSp>
          <p:sp>
            <p:nvSpPr>
              <p:cNvPr id="20" name="모서리가 둥근 직사각형 19"/>
              <p:cNvSpPr/>
              <p:nvPr/>
            </p:nvSpPr>
            <p:spPr bwMode="auto">
              <a:xfrm>
                <a:off x="8120068" y="4685730"/>
                <a:ext cx="3318943" cy="53780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어린이도서관 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/ </a:t>
                </a:r>
                <a:r>
                  <a:rPr lang="ko-KR" altLang="en-US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카페</a:t>
                </a:r>
                <a:r>
                  <a:rPr lang="en-US" altLang="ko-KR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/</a:t>
                </a:r>
                <a:r>
                  <a:rPr lang="ko-KR" altLang="en-US" sz="1200" kern="0" dirty="0" err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열린예술치료실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1" name="모서리가 둥근 직사각형 20"/>
              <p:cNvSpPr/>
              <p:nvPr/>
            </p:nvSpPr>
            <p:spPr bwMode="auto">
              <a:xfrm>
                <a:off x="8120067" y="5393060"/>
                <a:ext cx="3318940" cy="379971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수영장</a:t>
                </a: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 / </a:t>
                </a:r>
                <a:r>
                  <a:rPr lang="ko-KR" altLang="en-US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스포츠센터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2" name="모서리가 둥근 직사각형 21"/>
              <p:cNvSpPr/>
              <p:nvPr/>
            </p:nvSpPr>
            <p:spPr bwMode="auto">
              <a:xfrm>
                <a:off x="8737682" y="6201229"/>
                <a:ext cx="2701328" cy="302516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주차</a:t>
                </a:r>
              </a:p>
            </p:txBody>
          </p:sp>
          <p:sp>
            <p:nvSpPr>
              <p:cNvPr id="23" name="모서리가 둥근 직사각형 22"/>
              <p:cNvSpPr/>
              <p:nvPr/>
            </p:nvSpPr>
            <p:spPr bwMode="auto">
              <a:xfrm>
                <a:off x="8664673" y="3728088"/>
                <a:ext cx="1251017" cy="37851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ko-KR" altLang="en-US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사무실</a:t>
                </a:r>
              </a:p>
            </p:txBody>
          </p:sp>
          <p:sp>
            <p:nvSpPr>
              <p:cNvPr id="24" name="모서리가 둥근 직사각형 23"/>
              <p:cNvSpPr/>
              <p:nvPr/>
            </p:nvSpPr>
            <p:spPr>
              <a:xfrm>
                <a:off x="6089631" y="4823104"/>
                <a:ext cx="550527" cy="26305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1F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>
                <a:off x="6089631" y="4227896"/>
                <a:ext cx="550527" cy="26305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2F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6" name="모서리가 둥근 직사각형 25"/>
              <p:cNvSpPr/>
              <p:nvPr/>
            </p:nvSpPr>
            <p:spPr>
              <a:xfrm>
                <a:off x="6089631" y="3780699"/>
                <a:ext cx="550527" cy="26305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3F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6089631" y="3348117"/>
                <a:ext cx="550527" cy="26305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4F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6089631" y="2940379"/>
                <a:ext cx="550527" cy="26159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5F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29" name="모서리가 둥근 직사각형 28"/>
              <p:cNvSpPr/>
              <p:nvPr/>
            </p:nvSpPr>
            <p:spPr>
              <a:xfrm>
                <a:off x="6089631" y="2569177"/>
                <a:ext cx="550527" cy="26159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6F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6089631" y="2164361"/>
                <a:ext cx="550527" cy="261596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7F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5934227" y="5465886"/>
                <a:ext cx="706111" cy="263057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B1F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32" name="모서리가 둥근 직사각형 31"/>
              <p:cNvSpPr/>
              <p:nvPr/>
            </p:nvSpPr>
            <p:spPr>
              <a:xfrm>
                <a:off x="5912578" y="6348833"/>
                <a:ext cx="727582" cy="261595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lIns="91392" tIns="45696" rIns="91392" bIns="45696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 latinLnBrk="0">
                  <a:defRPr/>
                </a:pPr>
                <a:r>
                  <a:rPr lang="en-US" altLang="ko-KR" sz="1200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itchFamily="50" charset="-127"/>
                    <a:ea typeface="맑은 고딕" pitchFamily="50" charset="-127"/>
                  </a:rPr>
                  <a:t>B3F</a:t>
                </a:r>
                <a:endPara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</p:grpSp>
        <p:sp>
          <p:nvSpPr>
            <p:cNvPr id="4" name="모서리가 둥근 직사각형 3"/>
            <p:cNvSpPr/>
            <p:nvPr/>
          </p:nvSpPr>
          <p:spPr bwMode="auto">
            <a:xfrm>
              <a:off x="6395444" y="5082594"/>
              <a:ext cx="2537327" cy="28704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0">
                <a:defRPr/>
              </a:pPr>
              <a:r>
                <a:rPr lang="ko-KR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직업재활센터</a:t>
              </a:r>
            </a:p>
          </p:txBody>
        </p:sp>
        <p:sp>
          <p:nvSpPr>
            <p:cNvPr id="5" name="모서리가 둥근 직사각형 4"/>
            <p:cNvSpPr/>
            <p:nvPr/>
          </p:nvSpPr>
          <p:spPr>
            <a:xfrm>
              <a:off x="5817135" y="5101638"/>
              <a:ext cx="671140" cy="256192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392" tIns="45696" rIns="91392" bIns="45696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 latinLnBrk="0">
                <a:defRPr/>
              </a:pPr>
              <a:r>
                <a:rPr lang="en-US" altLang="ko-KR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B2F</a:t>
              </a:r>
              <a:endParaRPr lang="ko-KR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3" name="모서리가 둥근 직사각형 32"/>
          <p:cNvSpPr/>
          <p:nvPr/>
        </p:nvSpPr>
        <p:spPr>
          <a:xfrm>
            <a:off x="784519" y="5966361"/>
            <a:ext cx="242749" cy="22548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4" name="모서리가 둥근 직사각형 33"/>
          <p:cNvSpPr/>
          <p:nvPr/>
        </p:nvSpPr>
        <p:spPr>
          <a:xfrm>
            <a:off x="2084429" y="5986583"/>
            <a:ext cx="242749" cy="22548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828" y="5928023"/>
            <a:ext cx="1178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병원 의료시설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49105" y="5943603"/>
            <a:ext cx="25516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지역주민 개방 문화시설</a:t>
            </a:r>
            <a:endParaRPr lang="ko-KR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15" y="4245666"/>
            <a:ext cx="2352675" cy="156827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20" y="2678907"/>
            <a:ext cx="2357700" cy="1571625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256" y="1132594"/>
            <a:ext cx="2355470" cy="1570139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324" y="2683389"/>
            <a:ext cx="2354963" cy="1570153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5" r="1" b="1945"/>
          <a:stretch/>
        </p:blipFill>
        <p:spPr>
          <a:xfrm>
            <a:off x="7290818" y="1132594"/>
            <a:ext cx="2344165" cy="15645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41599" y="6416469"/>
            <a:ext cx="896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지역주민에게 개방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카페 </a:t>
            </a:r>
            <a:r>
              <a:rPr lang="en-US" altLang="ko-K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치과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스포츠센터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어린이도서관 </a:t>
            </a:r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/ </a:t>
            </a:r>
            <a:r>
              <a:rPr lang="ko-KR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직업재활센터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13" y="4247920"/>
            <a:ext cx="2341786" cy="1561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24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타원 32"/>
          <p:cNvSpPr/>
          <p:nvPr/>
        </p:nvSpPr>
        <p:spPr>
          <a:xfrm>
            <a:off x="3039640" y="3435940"/>
            <a:ext cx="3562319" cy="287420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grpSp>
        <p:nvGrpSpPr>
          <p:cNvPr id="43" name="그룹 42"/>
          <p:cNvGrpSpPr/>
          <p:nvPr/>
        </p:nvGrpSpPr>
        <p:grpSpPr>
          <a:xfrm>
            <a:off x="257921" y="1307399"/>
            <a:ext cx="2891992" cy="1914392"/>
            <a:chOff x="195008" y="879356"/>
            <a:chExt cx="2891992" cy="1914392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195010" y="1003373"/>
              <a:ext cx="2891988" cy="1790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r="14580000" sx="102000" sy="102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grpSp>
          <p:nvGrpSpPr>
            <p:cNvPr id="42" name="그룹 41"/>
            <p:cNvGrpSpPr/>
            <p:nvPr/>
          </p:nvGrpSpPr>
          <p:grpSpPr>
            <a:xfrm>
              <a:off x="195008" y="879356"/>
              <a:ext cx="2891992" cy="1730654"/>
              <a:chOff x="195008" y="879356"/>
              <a:chExt cx="2891992" cy="1730654"/>
            </a:xfrm>
          </p:grpSpPr>
          <p:sp>
            <p:nvSpPr>
              <p:cNvPr id="38" name="양쪽 모서리가 둥근 사각형 37"/>
              <p:cNvSpPr/>
              <p:nvPr/>
            </p:nvSpPr>
            <p:spPr>
              <a:xfrm>
                <a:off x="195010" y="879356"/>
                <a:ext cx="2891990" cy="966754"/>
              </a:xfrm>
              <a:prstGeom prst="round2SameRect">
                <a:avLst>
                  <a:gd name="adj1" fmla="val 41471"/>
                  <a:gd name="adj2" fmla="val 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200" b="1" dirty="0" smtClean="0">
                    <a:latin typeface="+mn-ea"/>
                  </a:rPr>
                  <a:t>중앙정부</a:t>
                </a:r>
                <a:r>
                  <a:rPr lang="en-US" altLang="ko-KR" sz="2200" b="1" dirty="0" smtClean="0">
                    <a:latin typeface="+mn-ea"/>
                  </a:rPr>
                  <a:t>, </a:t>
                </a:r>
                <a:r>
                  <a:rPr lang="ko-KR" altLang="en-US" sz="2200" b="1" dirty="0" smtClean="0">
                    <a:latin typeface="+mn-ea"/>
                  </a:rPr>
                  <a:t>지방정부</a:t>
                </a:r>
                <a:endParaRPr lang="ko-KR" altLang="en-US" sz="2200" b="1" dirty="0">
                  <a:latin typeface="+mn-ea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95008" y="1963679"/>
                <a:ext cx="2883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 smtClean="0">
                    <a:latin typeface="+mn-ea"/>
                  </a:rPr>
                  <a:t>행정감사와 지도점검</a:t>
                </a:r>
                <a:endParaRPr lang="en-US" altLang="ko-KR" b="1" dirty="0" smtClean="0">
                  <a:latin typeface="+mn-ea"/>
                </a:endParaRPr>
              </a:p>
              <a:p>
                <a:pPr algn="ctr"/>
                <a:r>
                  <a:rPr lang="ko-KR" altLang="en-US" b="1" dirty="0" smtClean="0">
                    <a:latin typeface="+mn-ea"/>
                  </a:rPr>
                  <a:t>매년 감사</a:t>
                </a:r>
                <a:endParaRPr lang="ko-KR" altLang="en-US" b="1" dirty="0">
                  <a:latin typeface="+mn-ea"/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37374" y="175041"/>
            <a:ext cx="758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푸르메재단을</a:t>
            </a:r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둘러싼 이해당사자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60" name="그룹 59"/>
          <p:cNvGrpSpPr/>
          <p:nvPr/>
        </p:nvGrpSpPr>
        <p:grpSpPr>
          <a:xfrm>
            <a:off x="6814842" y="1307399"/>
            <a:ext cx="2875183" cy="1914392"/>
            <a:chOff x="192397" y="934321"/>
            <a:chExt cx="2894601" cy="1859427"/>
          </a:xfrm>
        </p:grpSpPr>
        <p:sp>
          <p:nvSpPr>
            <p:cNvPr id="61" name="모서리가 둥근 직사각형 60"/>
            <p:cNvSpPr/>
            <p:nvPr/>
          </p:nvSpPr>
          <p:spPr>
            <a:xfrm>
              <a:off x="195010" y="1003373"/>
              <a:ext cx="2891988" cy="17903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dir="14580000" sx="102000" sy="102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+mn-ea"/>
              </a:endParaRPr>
            </a:p>
          </p:txBody>
        </p:sp>
        <p:grpSp>
          <p:nvGrpSpPr>
            <p:cNvPr id="62" name="그룹 61"/>
            <p:cNvGrpSpPr/>
            <p:nvPr/>
          </p:nvGrpSpPr>
          <p:grpSpPr>
            <a:xfrm>
              <a:off x="192397" y="934321"/>
              <a:ext cx="2891990" cy="1709214"/>
              <a:chOff x="192397" y="934321"/>
              <a:chExt cx="2891990" cy="1709214"/>
            </a:xfrm>
          </p:grpSpPr>
          <p:sp>
            <p:nvSpPr>
              <p:cNvPr id="63" name="양쪽 모서리가 둥근 사각형 62"/>
              <p:cNvSpPr/>
              <p:nvPr/>
            </p:nvSpPr>
            <p:spPr>
              <a:xfrm>
                <a:off x="192397" y="934321"/>
                <a:ext cx="2891990" cy="966754"/>
              </a:xfrm>
              <a:prstGeom prst="round2SameRect">
                <a:avLst>
                  <a:gd name="adj1" fmla="val 41471"/>
                  <a:gd name="adj2" fmla="val 0"/>
                </a:avLst>
              </a:prstGeom>
              <a:solidFill>
                <a:srgbClr val="5B9B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400" b="1" dirty="0">
                    <a:latin typeface="+mn-ea"/>
                  </a:rPr>
                  <a:t>기부자</a:t>
                </a:r>
                <a:r>
                  <a:rPr lang="en-US" altLang="ko-KR" sz="2400" b="1" dirty="0" smtClean="0">
                    <a:latin typeface="+mn-ea"/>
                  </a:rPr>
                  <a:t>(</a:t>
                </a:r>
                <a:r>
                  <a:rPr lang="ko-KR" altLang="en-US" sz="2400" b="1" dirty="0" smtClean="0">
                    <a:latin typeface="+mn-ea"/>
                  </a:rPr>
                  <a:t>지역주민</a:t>
                </a:r>
                <a:r>
                  <a:rPr lang="en-US" altLang="ko-KR" sz="2400" b="1" dirty="0">
                    <a:latin typeface="+mn-ea"/>
                  </a:rPr>
                  <a:t>)</a:t>
                </a:r>
                <a:endParaRPr lang="ko-KR" altLang="en-US" sz="2400" b="1" dirty="0">
                  <a:latin typeface="+mn-ea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96400" y="1997204"/>
                <a:ext cx="28839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b="1" dirty="0">
                    <a:latin typeface="+mn-ea"/>
                  </a:rPr>
                  <a:t>투명성 감시</a:t>
                </a:r>
                <a:endParaRPr lang="en-US" altLang="ko-KR" b="1" dirty="0">
                  <a:latin typeface="+mn-ea"/>
                </a:endParaRPr>
              </a:p>
              <a:p>
                <a:pPr algn="ctr"/>
                <a:r>
                  <a:rPr lang="en-US" altLang="ko-KR" b="1" dirty="0" smtClean="0">
                    <a:latin typeface="+mn-ea"/>
                  </a:rPr>
                  <a:t>(</a:t>
                </a:r>
                <a:r>
                  <a:rPr lang="ko-KR" altLang="en-US" b="1" dirty="0" smtClean="0">
                    <a:latin typeface="+mn-ea"/>
                  </a:rPr>
                  <a:t>재단목적사업</a:t>
                </a:r>
                <a:r>
                  <a:rPr lang="en-US" altLang="ko-KR" b="1" dirty="0" smtClean="0">
                    <a:latin typeface="+mn-ea"/>
                  </a:rPr>
                  <a:t>/</a:t>
                </a:r>
                <a:r>
                  <a:rPr lang="ko-KR" altLang="en-US" b="1" dirty="0" smtClean="0">
                    <a:latin typeface="+mn-ea"/>
                  </a:rPr>
                  <a:t>기금운영</a:t>
                </a:r>
                <a:r>
                  <a:rPr lang="en-US" altLang="ko-KR" b="1" dirty="0" smtClean="0">
                    <a:latin typeface="+mn-ea"/>
                  </a:rPr>
                  <a:t>)</a:t>
                </a:r>
                <a:endParaRPr lang="ko-KR" altLang="en-US" b="1" dirty="0">
                  <a:latin typeface="+mn-ea"/>
                </a:endParaRPr>
              </a:p>
            </p:txBody>
          </p:sp>
        </p:grpSp>
      </p:grpSp>
      <p:sp>
        <p:nvSpPr>
          <p:cNvPr id="32" name="타원 31"/>
          <p:cNvSpPr/>
          <p:nvPr/>
        </p:nvSpPr>
        <p:spPr>
          <a:xfrm>
            <a:off x="3450948" y="3484654"/>
            <a:ext cx="2739703" cy="22104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+mn-ea"/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3906417" y="3547000"/>
            <a:ext cx="1828765" cy="135654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ysClr val="windowText" lastClr="000000"/>
                </a:solidFill>
                <a:latin typeface="+mn-ea"/>
              </a:rPr>
              <a:t>이사회</a:t>
            </a:r>
            <a:endParaRPr lang="ko-KR" altLang="en-US" sz="2400" b="1" dirty="0">
              <a:solidFill>
                <a:sysClr val="windowText" lastClr="000000"/>
              </a:solidFill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9025" y="495586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atin typeface="+mn-ea"/>
              </a:rPr>
              <a:t>재단임직원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12913" y="57130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solidFill>
                  <a:schemeClr val="bg1"/>
                </a:solidFill>
                <a:latin typeface="+mn-ea"/>
              </a:rPr>
              <a:t>산하시설</a:t>
            </a:r>
            <a:endParaRPr lang="ko-KR" altLang="en-US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" name="왼쪽/오른쪽 화살표 5"/>
          <p:cNvSpPr/>
          <p:nvPr/>
        </p:nvSpPr>
        <p:spPr>
          <a:xfrm rot="18900000">
            <a:off x="5718135" y="3024947"/>
            <a:ext cx="1490674" cy="885535"/>
          </a:xfrm>
          <a:prstGeom prst="left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36" name="왼쪽/오른쪽 화살표 35"/>
          <p:cNvSpPr/>
          <p:nvPr/>
        </p:nvSpPr>
        <p:spPr>
          <a:xfrm rot="13500000">
            <a:off x="2503534" y="3024947"/>
            <a:ext cx="1490674" cy="885535"/>
          </a:xfrm>
          <a:prstGeom prst="leftRight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005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75793" y="799865"/>
            <a:ext cx="94708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정부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]</a:t>
            </a:r>
            <a:endParaRPr lang="en-US" altLang="ko-KR" sz="24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■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보건복지부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 err="1">
                <a:latin typeface="+mn-ea"/>
              </a:rPr>
              <a:t>행정안전부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국세청 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행정감사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- </a:t>
            </a:r>
            <a:r>
              <a:rPr lang="ko-KR" altLang="en-US" b="1" dirty="0" err="1" smtClean="0">
                <a:latin typeface="+mn-ea"/>
              </a:rPr>
              <a:t>예결산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사업계획보고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- </a:t>
            </a:r>
            <a:r>
              <a:rPr lang="ko-KR" altLang="en-US" b="1" dirty="0" smtClean="0">
                <a:latin typeface="+mn-ea"/>
              </a:rPr>
              <a:t>기부금품 모집 등록 및 결산 보고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■</a:t>
            </a:r>
            <a:r>
              <a:rPr lang="en-US" altLang="ko-KR" sz="2000" b="1" dirty="0" smtClean="0">
                <a:latin typeface="+mn-ea"/>
              </a:rPr>
              <a:t> </a:t>
            </a:r>
            <a:r>
              <a:rPr lang="ko-KR" altLang="en-US" sz="2000" b="1" dirty="0" smtClean="0">
                <a:latin typeface="+mn-ea"/>
              </a:rPr>
              <a:t>서울시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경기도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 종로구청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마포구청 </a:t>
            </a:r>
            <a:r>
              <a:rPr lang="en-US" altLang="ko-KR" sz="2000" b="1" dirty="0" smtClean="0">
                <a:latin typeface="+mn-ea"/>
              </a:rPr>
              <a:t>(</a:t>
            </a:r>
            <a:r>
              <a:rPr lang="ko-KR" altLang="en-US" sz="2000" b="1" dirty="0" smtClean="0">
                <a:latin typeface="+mn-ea"/>
              </a:rPr>
              <a:t>지도점검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- </a:t>
            </a:r>
            <a:r>
              <a:rPr lang="ko-KR" altLang="en-US" b="1" dirty="0" smtClean="0">
                <a:latin typeface="+mn-ea"/>
              </a:rPr>
              <a:t>재무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회계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인사 점검</a:t>
            </a: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+mn-ea"/>
              </a:rPr>
              <a:t>- </a:t>
            </a:r>
            <a:r>
              <a:rPr lang="ko-KR" altLang="en-US" b="1" dirty="0" smtClean="0">
                <a:latin typeface="+mn-ea"/>
              </a:rPr>
              <a:t>복지관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smtClean="0">
                <a:latin typeface="+mn-ea"/>
              </a:rPr>
              <a:t>문화시설에 대한 보조금 사용 집행 내역 점검</a:t>
            </a:r>
            <a:endParaRPr lang="en-US" altLang="ko-KR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374" y="175041"/>
            <a:ext cx="7582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푸르메재단을</a:t>
            </a:r>
            <a:r>
              <a:rPr lang="ko-KR" alt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ko-KR" altLang="en-U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둘러싼 내부와 외부 감시협력체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380828" y="4113687"/>
            <a:ext cx="52319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[</a:t>
            </a:r>
            <a:r>
              <a:rPr lang="ko-KR" altLang="en-US" sz="2400" b="1" dirty="0" smtClean="0">
                <a:solidFill>
                  <a:srgbClr val="0070C0"/>
                </a:solidFill>
                <a:latin typeface="+mn-ea"/>
              </a:rPr>
              <a:t>이사회</a:t>
            </a:r>
            <a:r>
              <a:rPr lang="en-US" altLang="ko-KR" sz="2400" b="1" dirty="0" smtClean="0">
                <a:solidFill>
                  <a:srgbClr val="0070C0"/>
                </a:solidFill>
                <a:latin typeface="+mn-ea"/>
              </a:rPr>
              <a:t>]</a:t>
            </a:r>
            <a:endParaRPr lang="en-US" altLang="ko-KR" sz="2400" b="1" dirty="0">
              <a:solidFill>
                <a:srgbClr val="0070C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- </a:t>
            </a:r>
            <a:r>
              <a:rPr lang="ko-KR" altLang="en-US" sz="2000" b="1" dirty="0" smtClean="0">
                <a:latin typeface="+mn-ea"/>
              </a:rPr>
              <a:t>재단 현안에 대한 전반적인 협의</a:t>
            </a:r>
            <a:r>
              <a:rPr lang="en-US" altLang="ko-KR" sz="2000" b="1" dirty="0" smtClean="0">
                <a:latin typeface="+mn-ea"/>
              </a:rPr>
              <a:t>, </a:t>
            </a:r>
            <a:r>
              <a:rPr lang="ko-KR" altLang="en-US" sz="2000" b="1" dirty="0" smtClean="0">
                <a:latin typeface="+mn-ea"/>
              </a:rPr>
              <a:t>의결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- </a:t>
            </a:r>
            <a:r>
              <a:rPr lang="ko-KR" altLang="en-US" sz="2000" b="1" dirty="0" err="1" smtClean="0">
                <a:latin typeface="+mn-ea"/>
              </a:rPr>
              <a:t>예결산</a:t>
            </a:r>
            <a:r>
              <a:rPr lang="ko-KR" altLang="en-US" sz="2000" b="1" dirty="0" smtClean="0">
                <a:latin typeface="+mn-ea"/>
              </a:rPr>
              <a:t> 심의 의결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- </a:t>
            </a:r>
            <a:r>
              <a:rPr lang="ko-KR" altLang="en-US" sz="2000" b="1" dirty="0" smtClean="0">
                <a:latin typeface="+mn-ea"/>
              </a:rPr>
              <a:t>사업계획 의결</a:t>
            </a:r>
            <a:endParaRPr lang="en-US" altLang="ko-KR" sz="20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latin typeface="+mn-ea"/>
              </a:rPr>
              <a:t>- </a:t>
            </a:r>
            <a:r>
              <a:rPr lang="ko-KR" altLang="en-US" sz="2000" b="1" dirty="0" smtClean="0">
                <a:latin typeface="+mn-ea"/>
              </a:rPr>
              <a:t>정관 개정 및 임명</a:t>
            </a:r>
            <a:endParaRPr lang="en-US" altLang="ko-KR" sz="2000" b="1" dirty="0">
              <a:latin typeface="+mn-ea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0510" y="1251498"/>
            <a:ext cx="1130759" cy="103723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3888" y="1180792"/>
            <a:ext cx="990275" cy="1051028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0173" y="1192878"/>
            <a:ext cx="996250" cy="100480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0703" y="2448215"/>
            <a:ext cx="710674" cy="805732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23888" y="2313988"/>
            <a:ext cx="747527" cy="939959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76" y="2357160"/>
            <a:ext cx="896787" cy="89678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9" y="4190999"/>
            <a:ext cx="3750476" cy="250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72531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528</Words>
  <Application>Microsoft Office PowerPoint</Application>
  <PresentationFormat>A4 용지(210x297mm)</PresentationFormat>
  <Paragraphs>120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BF</cp:lastModifiedBy>
  <cp:revision>490</cp:revision>
  <cp:lastPrinted>2017-10-17T08:05:47Z</cp:lastPrinted>
  <dcterms:created xsi:type="dcterms:W3CDTF">2016-06-14T02:26:37Z</dcterms:created>
  <dcterms:modified xsi:type="dcterms:W3CDTF">2017-11-06T05:41:55Z</dcterms:modified>
</cp:coreProperties>
</file>