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25" r:id="rId3"/>
    <p:sldMasterId id="2147483742" r:id="rId4"/>
    <p:sldMasterId id="2147483754" r:id="rId5"/>
  </p:sldMasterIdLst>
  <p:notesMasterIdLst>
    <p:notesMasterId r:id="rId30"/>
  </p:notesMasterIdLst>
  <p:sldIdLst>
    <p:sldId id="256" r:id="rId6"/>
    <p:sldId id="372" r:id="rId7"/>
    <p:sldId id="283" r:id="rId8"/>
    <p:sldId id="285" r:id="rId9"/>
    <p:sldId id="280" r:id="rId10"/>
    <p:sldId id="281" r:id="rId11"/>
    <p:sldId id="282" r:id="rId12"/>
    <p:sldId id="287" r:id="rId13"/>
    <p:sldId id="373" r:id="rId14"/>
    <p:sldId id="350" r:id="rId15"/>
    <p:sldId id="301" r:id="rId16"/>
    <p:sldId id="374" r:id="rId17"/>
    <p:sldId id="380" r:id="rId18"/>
    <p:sldId id="360" r:id="rId19"/>
    <p:sldId id="366" r:id="rId20"/>
    <p:sldId id="367" r:id="rId21"/>
    <p:sldId id="375" r:id="rId22"/>
    <p:sldId id="376" r:id="rId23"/>
    <p:sldId id="377" r:id="rId24"/>
    <p:sldId id="378" r:id="rId25"/>
    <p:sldId id="368" r:id="rId26"/>
    <p:sldId id="348" r:id="rId27"/>
    <p:sldId id="381" r:id="rId28"/>
    <p:sldId id="382" r:id="rId2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73" autoAdjust="0"/>
    <p:restoredTop sz="75062" autoAdjust="0"/>
  </p:normalViewPr>
  <p:slideViewPr>
    <p:cSldViewPr>
      <p:cViewPr>
        <p:scale>
          <a:sx n="60" d="100"/>
          <a:sy n="6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ko-KR" altLang="en-US"/>
              <a:t>이사회 참석률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참석률</c:v>
                </c:pt>
              </c:strCache>
            </c:strRef>
          </c:tx>
          <c:cat>
            <c:numRef>
              <c:f>Sheet1!$A$6:$A$13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Sheet1!$B$6:$B$13</c:f>
              <c:numCache>
                <c:formatCode>General</c:formatCode>
                <c:ptCount val="8"/>
                <c:pt idx="0">
                  <c:v>53.1</c:v>
                </c:pt>
                <c:pt idx="1">
                  <c:v>47.9</c:v>
                </c:pt>
                <c:pt idx="2">
                  <c:v>59</c:v>
                </c:pt>
                <c:pt idx="3">
                  <c:v>56.7</c:v>
                </c:pt>
                <c:pt idx="4">
                  <c:v>73.3</c:v>
                </c:pt>
                <c:pt idx="5">
                  <c:v>81.8</c:v>
                </c:pt>
                <c:pt idx="6">
                  <c:v>75</c:v>
                </c:pt>
                <c:pt idx="7">
                  <c:v>84.2</c:v>
                </c:pt>
              </c:numCache>
            </c:numRef>
          </c:val>
        </c:ser>
        <c:dLbls/>
        <c:axId val="125112320"/>
        <c:axId val="125113856"/>
      </c:barChart>
      <c:catAx>
        <c:axId val="125112320"/>
        <c:scaling>
          <c:orientation val="minMax"/>
        </c:scaling>
        <c:axPos val="b"/>
        <c:numFmt formatCode="General" sourceLinked="1"/>
        <c:tickLblPos val="nextTo"/>
        <c:crossAx val="125113856"/>
        <c:crosses val="autoZero"/>
        <c:auto val="1"/>
        <c:lblAlgn val="ctr"/>
        <c:lblOffset val="100"/>
      </c:catAx>
      <c:valAx>
        <c:axId val="125113856"/>
        <c:scaling>
          <c:orientation val="minMax"/>
        </c:scaling>
        <c:axPos val="l"/>
        <c:majorGridlines/>
        <c:numFmt formatCode="General" sourceLinked="1"/>
        <c:tickLblPos val="nextTo"/>
        <c:crossAx val="1251123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3D0AE-F53B-48A9-9823-58F80484E97A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FEB4E1E-AC07-402F-BCA5-8CF7414784CD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권한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부여</a:t>
          </a:r>
          <a:endParaRPr lang="ko-KR" altLang="en-US" sz="1400" b="1" dirty="0"/>
        </a:p>
      </dgm:t>
    </dgm:pt>
    <dgm:pt modelId="{83DFE235-DC84-4A50-9D1F-61A8A23B2A66}" type="parTrans" cxnId="{D381F689-2AB8-4FD9-8D68-31FA13968946}">
      <dgm:prSet/>
      <dgm:spPr/>
      <dgm:t>
        <a:bodyPr/>
        <a:lstStyle/>
        <a:p>
          <a:pPr latinLnBrk="1"/>
          <a:endParaRPr lang="ko-KR" altLang="en-US"/>
        </a:p>
      </dgm:t>
    </dgm:pt>
    <dgm:pt modelId="{3CEBB0FA-BB0D-49B0-AA6A-497DA06F8E5C}" type="sibTrans" cxnId="{D381F689-2AB8-4FD9-8D68-31FA13968946}">
      <dgm:prSet/>
      <dgm:spPr/>
      <dgm:t>
        <a:bodyPr/>
        <a:lstStyle/>
        <a:p>
          <a:pPr latinLnBrk="1"/>
          <a:endParaRPr lang="ko-KR" altLang="en-US"/>
        </a:p>
      </dgm:t>
    </dgm:pt>
    <dgm:pt modelId="{8F10AC29-1DA0-4614-A56F-DB03C1372503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상호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의존성</a:t>
          </a:r>
          <a:endParaRPr lang="ko-KR" altLang="en-US" sz="1400" b="1" dirty="0"/>
        </a:p>
      </dgm:t>
    </dgm:pt>
    <dgm:pt modelId="{7A6E31D9-5D19-4589-B64E-72E3A7671F0B}" type="parTrans" cxnId="{09ADF703-915F-4DE2-BEED-7D0C5D194739}">
      <dgm:prSet/>
      <dgm:spPr/>
      <dgm:t>
        <a:bodyPr/>
        <a:lstStyle/>
        <a:p>
          <a:pPr latinLnBrk="1"/>
          <a:endParaRPr lang="ko-KR" altLang="en-US"/>
        </a:p>
      </dgm:t>
    </dgm:pt>
    <dgm:pt modelId="{95A0F3F6-E9FA-43E0-8158-38072D9B4CA7}" type="sibTrans" cxnId="{09ADF703-915F-4DE2-BEED-7D0C5D194739}">
      <dgm:prSet/>
      <dgm:spPr/>
      <dgm:t>
        <a:bodyPr/>
        <a:lstStyle/>
        <a:p>
          <a:pPr latinLnBrk="1"/>
          <a:endParaRPr lang="ko-KR" altLang="en-US"/>
        </a:p>
      </dgm:t>
    </dgm:pt>
    <dgm:pt modelId="{64F5DC02-70F8-46E9-9785-AFFD30E0C247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쌍둥이 시민권</a:t>
          </a:r>
          <a:endParaRPr lang="ko-KR" altLang="en-US" sz="1400" b="1" dirty="0"/>
        </a:p>
      </dgm:t>
    </dgm:pt>
    <dgm:pt modelId="{038769D8-D259-4148-9FB6-A57A0887A0C8}" type="parTrans" cxnId="{216077EE-06ED-481D-85E3-7F1CD3BF0C40}">
      <dgm:prSet/>
      <dgm:spPr/>
      <dgm:t>
        <a:bodyPr/>
        <a:lstStyle/>
        <a:p>
          <a:pPr latinLnBrk="1"/>
          <a:endParaRPr lang="ko-KR" altLang="en-US"/>
        </a:p>
      </dgm:t>
    </dgm:pt>
    <dgm:pt modelId="{993D7045-C975-46A2-A6E5-3AD1DBF7D13E}" type="sibTrans" cxnId="{216077EE-06ED-481D-85E3-7F1CD3BF0C40}">
      <dgm:prSet/>
      <dgm:spPr/>
      <dgm:t>
        <a:bodyPr/>
        <a:lstStyle/>
        <a:p>
          <a:pPr latinLnBrk="1"/>
          <a:endParaRPr lang="ko-KR" altLang="en-US"/>
        </a:p>
      </dgm:t>
    </dgm:pt>
    <dgm:pt modelId="{EF091577-9A5F-4609-8424-F6B09EFE9885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책임성</a:t>
          </a:r>
          <a:endParaRPr lang="ko-KR" altLang="en-US" sz="1400" b="1" dirty="0"/>
        </a:p>
      </dgm:t>
    </dgm:pt>
    <dgm:pt modelId="{02DB07A0-1FE4-4688-B604-60A2844744C6}" type="parTrans" cxnId="{1D6BD83F-71B0-41B1-89E5-4F2EE1377298}">
      <dgm:prSet/>
      <dgm:spPr/>
      <dgm:t>
        <a:bodyPr/>
        <a:lstStyle/>
        <a:p>
          <a:pPr latinLnBrk="1"/>
          <a:endParaRPr lang="ko-KR" altLang="en-US"/>
        </a:p>
      </dgm:t>
    </dgm:pt>
    <dgm:pt modelId="{E8FBDB8E-44CD-4290-8016-4A82BC1E42F1}" type="sibTrans" cxnId="{1D6BD83F-71B0-41B1-89E5-4F2EE1377298}">
      <dgm:prSet/>
      <dgm:spPr/>
      <dgm:t>
        <a:bodyPr/>
        <a:lstStyle/>
        <a:p>
          <a:pPr latinLnBrk="1"/>
          <a:endParaRPr lang="ko-KR" altLang="en-US"/>
        </a:p>
      </dgm:t>
    </dgm:pt>
    <dgm:pt modelId="{DE176B57-98B9-4A12-B3F1-453BD4ECADEB}" type="pres">
      <dgm:prSet presAssocID="{9493D0AE-F53B-48A9-9823-58F80484E97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43E52F-D3A7-4680-80DC-B989778B7A6A}" type="pres">
      <dgm:prSet presAssocID="{9493D0AE-F53B-48A9-9823-58F80484E97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26C3E9-D2C5-4A7F-8F8B-92A4A805CF03}" type="pres">
      <dgm:prSet presAssocID="{9493D0AE-F53B-48A9-9823-58F80484E97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B00FF9-7E35-46DD-8AC4-1B02BE37A9E1}" type="pres">
      <dgm:prSet presAssocID="{9493D0AE-F53B-48A9-9823-58F80484E97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DD4FC9-4FD8-42CC-B59B-1D5E58F3A8A2}" type="pres">
      <dgm:prSet presAssocID="{9493D0AE-F53B-48A9-9823-58F80484E97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AE8C244-DF7D-4D10-9C6D-441CD8E93981}" type="presOf" srcId="{CFEB4E1E-AC07-402F-BCA5-8CF7414784CD}" destId="{A243E52F-D3A7-4680-80DC-B989778B7A6A}" srcOrd="0" destOrd="0" presId="urn:microsoft.com/office/officeart/2005/8/layout/pyramid4"/>
    <dgm:cxn modelId="{9148632B-1598-4EA4-B63A-B2C83BE4B9C7}" type="presOf" srcId="{8F10AC29-1DA0-4614-A56F-DB03C1372503}" destId="{9F26C3E9-D2C5-4A7F-8F8B-92A4A805CF03}" srcOrd="0" destOrd="0" presId="urn:microsoft.com/office/officeart/2005/8/layout/pyramid4"/>
    <dgm:cxn modelId="{216077EE-06ED-481D-85E3-7F1CD3BF0C40}" srcId="{9493D0AE-F53B-48A9-9823-58F80484E97A}" destId="{64F5DC02-70F8-46E9-9785-AFFD30E0C247}" srcOrd="2" destOrd="0" parTransId="{038769D8-D259-4148-9FB6-A57A0887A0C8}" sibTransId="{993D7045-C975-46A2-A6E5-3AD1DBF7D13E}"/>
    <dgm:cxn modelId="{D381F689-2AB8-4FD9-8D68-31FA13968946}" srcId="{9493D0AE-F53B-48A9-9823-58F80484E97A}" destId="{CFEB4E1E-AC07-402F-BCA5-8CF7414784CD}" srcOrd="0" destOrd="0" parTransId="{83DFE235-DC84-4A50-9D1F-61A8A23B2A66}" sibTransId="{3CEBB0FA-BB0D-49B0-AA6A-497DA06F8E5C}"/>
    <dgm:cxn modelId="{055D4F10-30C4-494D-AAB3-1AB6E88205DF}" type="presOf" srcId="{EF091577-9A5F-4609-8424-F6B09EFE9885}" destId="{F7DD4FC9-4FD8-42CC-B59B-1D5E58F3A8A2}" srcOrd="0" destOrd="0" presId="urn:microsoft.com/office/officeart/2005/8/layout/pyramid4"/>
    <dgm:cxn modelId="{F8704592-615A-47B3-82F7-AE8AB7C95B5B}" type="presOf" srcId="{64F5DC02-70F8-46E9-9785-AFFD30E0C247}" destId="{9DB00FF9-7E35-46DD-8AC4-1B02BE37A9E1}" srcOrd="0" destOrd="0" presId="urn:microsoft.com/office/officeart/2005/8/layout/pyramid4"/>
    <dgm:cxn modelId="{EB1F1EF6-6DE7-454F-AE9E-783AFC147B92}" type="presOf" srcId="{9493D0AE-F53B-48A9-9823-58F80484E97A}" destId="{DE176B57-98B9-4A12-B3F1-453BD4ECADEB}" srcOrd="0" destOrd="0" presId="urn:microsoft.com/office/officeart/2005/8/layout/pyramid4"/>
    <dgm:cxn modelId="{09ADF703-915F-4DE2-BEED-7D0C5D194739}" srcId="{9493D0AE-F53B-48A9-9823-58F80484E97A}" destId="{8F10AC29-1DA0-4614-A56F-DB03C1372503}" srcOrd="1" destOrd="0" parTransId="{7A6E31D9-5D19-4589-B64E-72E3A7671F0B}" sibTransId="{95A0F3F6-E9FA-43E0-8158-38072D9B4CA7}"/>
    <dgm:cxn modelId="{1D6BD83F-71B0-41B1-89E5-4F2EE1377298}" srcId="{9493D0AE-F53B-48A9-9823-58F80484E97A}" destId="{EF091577-9A5F-4609-8424-F6B09EFE9885}" srcOrd="3" destOrd="0" parTransId="{02DB07A0-1FE4-4688-B604-60A2844744C6}" sibTransId="{E8FBDB8E-44CD-4290-8016-4A82BC1E42F1}"/>
    <dgm:cxn modelId="{8B1750B2-2060-4D78-8C98-0FE2C2206031}" type="presParOf" srcId="{DE176B57-98B9-4A12-B3F1-453BD4ECADEB}" destId="{A243E52F-D3A7-4680-80DC-B989778B7A6A}" srcOrd="0" destOrd="0" presId="urn:microsoft.com/office/officeart/2005/8/layout/pyramid4"/>
    <dgm:cxn modelId="{D2BA907A-1929-4191-A4B6-86EC6361B4EB}" type="presParOf" srcId="{DE176B57-98B9-4A12-B3F1-453BD4ECADEB}" destId="{9F26C3E9-D2C5-4A7F-8F8B-92A4A805CF03}" srcOrd="1" destOrd="0" presId="urn:microsoft.com/office/officeart/2005/8/layout/pyramid4"/>
    <dgm:cxn modelId="{4FFA98F0-71EE-41C0-9F9C-22A0D57B5408}" type="presParOf" srcId="{DE176B57-98B9-4A12-B3F1-453BD4ECADEB}" destId="{9DB00FF9-7E35-46DD-8AC4-1B02BE37A9E1}" srcOrd="2" destOrd="0" presId="urn:microsoft.com/office/officeart/2005/8/layout/pyramid4"/>
    <dgm:cxn modelId="{18E5833E-5314-4678-9E3B-463AC9E5A3D9}" type="presParOf" srcId="{DE176B57-98B9-4A12-B3F1-453BD4ECADEB}" destId="{F7DD4FC9-4FD8-42CC-B59B-1D5E58F3A8A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43E52F-D3A7-4680-80DC-B989778B7A6A}">
      <dsp:nvSpPr>
        <dsp:cNvPr id="0" name=""/>
        <dsp:cNvSpPr/>
      </dsp:nvSpPr>
      <dsp:spPr>
        <a:xfrm>
          <a:off x="1530170" y="0"/>
          <a:ext cx="1476164" cy="14761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권한</a:t>
          </a:r>
          <a:endParaRPr lang="en-US" altLang="ko-KR" sz="1400" b="1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부여</a:t>
          </a:r>
          <a:endParaRPr lang="ko-KR" altLang="en-US" sz="1400" b="1" kern="1200" dirty="0"/>
        </a:p>
      </dsp:txBody>
      <dsp:txXfrm>
        <a:off x="1530170" y="0"/>
        <a:ext cx="1476164" cy="1476164"/>
      </dsp:txXfrm>
    </dsp:sp>
    <dsp:sp modelId="{9F26C3E9-D2C5-4A7F-8F8B-92A4A805CF03}">
      <dsp:nvSpPr>
        <dsp:cNvPr id="0" name=""/>
        <dsp:cNvSpPr/>
      </dsp:nvSpPr>
      <dsp:spPr>
        <a:xfrm>
          <a:off x="792087" y="1476164"/>
          <a:ext cx="1476164" cy="14761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상호</a:t>
          </a:r>
          <a:endParaRPr lang="en-US" altLang="ko-KR" sz="1400" b="1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의존성</a:t>
          </a:r>
          <a:endParaRPr lang="ko-KR" altLang="en-US" sz="1400" b="1" kern="1200" dirty="0"/>
        </a:p>
      </dsp:txBody>
      <dsp:txXfrm>
        <a:off x="792087" y="1476164"/>
        <a:ext cx="1476164" cy="1476164"/>
      </dsp:txXfrm>
    </dsp:sp>
    <dsp:sp modelId="{9DB00FF9-7E35-46DD-8AC4-1B02BE37A9E1}">
      <dsp:nvSpPr>
        <dsp:cNvPr id="0" name=""/>
        <dsp:cNvSpPr/>
      </dsp:nvSpPr>
      <dsp:spPr>
        <a:xfrm rot="10800000">
          <a:off x="1530170" y="1476164"/>
          <a:ext cx="1476164" cy="14761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쌍둥이 시민권</a:t>
          </a:r>
          <a:endParaRPr lang="ko-KR" altLang="en-US" sz="1400" b="1" kern="1200" dirty="0"/>
        </a:p>
      </dsp:txBody>
      <dsp:txXfrm rot="10800000">
        <a:off x="1530170" y="1476164"/>
        <a:ext cx="1476164" cy="1476164"/>
      </dsp:txXfrm>
    </dsp:sp>
    <dsp:sp modelId="{F7DD4FC9-4FD8-42CC-B59B-1D5E58F3A8A2}">
      <dsp:nvSpPr>
        <dsp:cNvPr id="0" name=""/>
        <dsp:cNvSpPr/>
      </dsp:nvSpPr>
      <dsp:spPr>
        <a:xfrm>
          <a:off x="2268252" y="1476164"/>
          <a:ext cx="1476164" cy="14761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책임성</a:t>
          </a:r>
          <a:endParaRPr lang="ko-KR" altLang="en-US" sz="1400" b="1" kern="1200" dirty="0"/>
        </a:p>
      </dsp:txBody>
      <dsp:txXfrm>
        <a:off x="2268252" y="1476164"/>
        <a:ext cx="1476164" cy="1476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D4D2-5171-4094-9BD6-5C06FB411E27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4421"/>
            <a:ext cx="5438140" cy="4467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601BB-C5D7-45CC-AE54-B940F0E07C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62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571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지역포럼의 가장 큰 기능중의 하나는 국제이사를 선출하는 것입니다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그렇지만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거버넌스</a:t>
            </a:r>
            <a:r>
              <a:rPr lang="ko-KR" altLang="en-US" dirty="0" smtClean="0"/>
              <a:t> 측면에서 지역포럼의 기능은 국제본부</a:t>
            </a:r>
            <a:r>
              <a:rPr lang="en-US" altLang="ko-KR" dirty="0" smtClean="0"/>
              <a:t>(</a:t>
            </a:r>
            <a:r>
              <a:rPr lang="ko-KR" altLang="en-US" dirty="0" smtClean="0"/>
              <a:t>국제이사회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파트너십</a:t>
            </a:r>
            <a:r>
              <a:rPr lang="ko-KR" altLang="en-US" dirty="0" smtClean="0"/>
              <a:t> 오피스들을 연결시키는 중요한 역할을 수행함으로써 국제본부의 통치방향이 국제본부로부터 사업장에 이르기까지 합치되도록 하는 역할을 하게 됩니다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3375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ko-KR" sz="1200" dirty="0" smtClean="0"/>
              <a:t>한국 월드비전은 아시아 </a:t>
            </a:r>
            <a:r>
              <a:rPr lang="ko-KR" altLang="ko-KR" sz="1200" dirty="0" err="1" smtClean="0"/>
              <a:t>후원국으로</a:t>
            </a:r>
            <a:r>
              <a:rPr lang="ko-KR" altLang="ko-KR" sz="1200" dirty="0" smtClean="0"/>
              <a:t> 구성된</a:t>
            </a:r>
            <a:r>
              <a:rPr lang="en-US" altLang="ko-KR" sz="1200" dirty="0" smtClean="0"/>
              <a:t> Asia 2 </a:t>
            </a:r>
            <a:r>
              <a:rPr lang="ko-KR" altLang="ko-KR" sz="1200" dirty="0" smtClean="0"/>
              <a:t>지역포럼에 속해 있으며</a:t>
            </a:r>
            <a:r>
              <a:rPr lang="en-US" altLang="ko-KR" sz="1200" dirty="0" smtClean="0"/>
              <a:t>,</a:t>
            </a:r>
            <a:r>
              <a:rPr lang="ko-KR" altLang="ko-KR" sz="1200" dirty="0" smtClean="0"/>
              <a:t>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      </a:t>
            </a:r>
            <a:r>
              <a:rPr lang="ko-KR" altLang="ko-KR" sz="1200" dirty="0" smtClean="0"/>
              <a:t>현재</a:t>
            </a:r>
            <a:r>
              <a:rPr lang="en-US" altLang="ko-KR" sz="1200" dirty="0" smtClean="0"/>
              <a:t> Asia 2 </a:t>
            </a:r>
            <a:r>
              <a:rPr lang="ko-KR" altLang="ko-KR" sz="1200" dirty="0" smtClean="0"/>
              <a:t>지역 국제이사 명단은 아래와 같다</a:t>
            </a:r>
            <a:r>
              <a:rPr lang="en-US" altLang="ko-KR" sz="12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/>
          </a:p>
          <a:p>
            <a:pPr lvl="0" latinLnBrk="0"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      * </a:t>
            </a:r>
            <a:r>
              <a:rPr lang="ko-KR" altLang="ko-KR" sz="1200" dirty="0" smtClean="0">
                <a:latin typeface="+mn-ea"/>
              </a:rPr>
              <a:t>일본</a:t>
            </a:r>
            <a:r>
              <a:rPr lang="en-US" altLang="ko-KR" sz="1200" dirty="0" smtClean="0">
                <a:latin typeface="+mn-ea"/>
              </a:rPr>
              <a:t>Akiko Minato (1</a:t>
            </a:r>
            <a:r>
              <a:rPr lang="ko-KR" altLang="ko-KR" sz="1200" dirty="0" smtClean="0">
                <a:latin typeface="+mn-ea"/>
              </a:rPr>
              <a:t>회 연임</a:t>
            </a:r>
            <a:r>
              <a:rPr lang="en-US" altLang="ko-KR" sz="1200" dirty="0" smtClean="0">
                <a:latin typeface="+mn-ea"/>
              </a:rPr>
              <a:t>, 2</a:t>
            </a:r>
            <a:r>
              <a:rPr lang="ko-KR" altLang="ko-KR" sz="1200" dirty="0" smtClean="0">
                <a:latin typeface="+mn-ea"/>
              </a:rPr>
              <a:t>번째 임기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ko-KR" sz="1200" dirty="0" smtClean="0">
              <a:latin typeface="+mn-ea"/>
            </a:endParaRPr>
          </a:p>
          <a:p>
            <a:pPr lvl="0" latinLnBrk="0"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      * </a:t>
            </a:r>
            <a:r>
              <a:rPr lang="ko-KR" altLang="ko-KR" sz="1200" dirty="0" smtClean="0">
                <a:latin typeface="+mn-ea"/>
              </a:rPr>
              <a:t>말레이시아 </a:t>
            </a:r>
            <a:r>
              <a:rPr lang="en-US" altLang="ko-KR" sz="1200" dirty="0" smtClean="0">
                <a:latin typeface="+mn-ea"/>
              </a:rPr>
              <a:t>Philip </a:t>
            </a:r>
            <a:r>
              <a:rPr lang="en-US" altLang="ko-KR" sz="1200" dirty="0" err="1" smtClean="0">
                <a:latin typeface="+mn-ea"/>
              </a:rPr>
              <a:t>Koh</a:t>
            </a:r>
            <a:r>
              <a:rPr lang="en-US" altLang="ko-KR" sz="1200" dirty="0" smtClean="0">
                <a:latin typeface="+mn-ea"/>
              </a:rPr>
              <a:t> (1</a:t>
            </a:r>
            <a:r>
              <a:rPr lang="ko-KR" altLang="ko-KR" sz="1200" dirty="0" smtClean="0">
                <a:latin typeface="+mn-ea"/>
              </a:rPr>
              <a:t>번째 임기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ko-KR" sz="1200" dirty="0" smtClean="0">
              <a:latin typeface="+mn-ea"/>
            </a:endParaRPr>
          </a:p>
          <a:p>
            <a:pPr lvl="0" latinLnBrk="0"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      * </a:t>
            </a:r>
            <a:r>
              <a:rPr lang="ko-KR" altLang="ko-KR" sz="1200" dirty="0" smtClean="0">
                <a:latin typeface="+mn-ea"/>
              </a:rPr>
              <a:t>타이완 </a:t>
            </a:r>
            <a:r>
              <a:rPr lang="en-US" altLang="ko-KR" sz="1200" dirty="0" smtClean="0">
                <a:latin typeface="+mn-ea"/>
              </a:rPr>
              <a:t>Tiffany Huang (2</a:t>
            </a:r>
            <a:r>
              <a:rPr lang="ko-KR" altLang="ko-KR" sz="1200" dirty="0" smtClean="0">
                <a:latin typeface="+mn-ea"/>
              </a:rPr>
              <a:t>회 연임</a:t>
            </a:r>
            <a:r>
              <a:rPr lang="en-US" altLang="ko-KR" sz="1200" dirty="0" smtClean="0">
                <a:latin typeface="+mn-ea"/>
              </a:rPr>
              <a:t>, 3</a:t>
            </a:r>
            <a:r>
              <a:rPr lang="ko-KR" altLang="ko-KR" sz="1200" dirty="0" smtClean="0">
                <a:latin typeface="+mn-ea"/>
              </a:rPr>
              <a:t>번째 임기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D960F-B543-4836-B91C-5DFB7EA457AF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269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8777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45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786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33027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51051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55946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73725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국제월드비전 지침에 따라 신임이사 영입 시 전문분야 등 다양한 요소 고려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A1CED-E9D6-4819-9A33-5F4A0AFBD567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60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거버넌스라는</a:t>
            </a:r>
            <a:r>
              <a:rPr lang="ko-KR" altLang="en-US" dirty="0" smtClean="0"/>
              <a:t> 용어를 많이 듣게 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일전에 </a:t>
            </a:r>
            <a:r>
              <a:rPr lang="ko-KR" altLang="en-US" dirty="0" err="1" smtClean="0"/>
              <a:t>공적개발원조</a:t>
            </a:r>
            <a:r>
              <a:rPr lang="ko-KR" altLang="en-US" dirty="0" smtClean="0"/>
              <a:t> </a:t>
            </a:r>
            <a:r>
              <a:rPr lang="en-US" altLang="ko-KR" dirty="0" smtClean="0"/>
              <a:t>ODA </a:t>
            </a:r>
            <a:r>
              <a:rPr lang="ko-KR" altLang="en-US" dirty="0" err="1" smtClean="0"/>
              <a:t>컨퍼런스에</a:t>
            </a:r>
            <a:r>
              <a:rPr lang="ko-KR" altLang="en-US" dirty="0" smtClean="0"/>
              <a:t> 참석한 적이 있는데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그때도 </a:t>
            </a:r>
            <a:r>
              <a:rPr lang="ko-KR" altLang="en-US" dirty="0" err="1" smtClean="0"/>
              <a:t>거버넌스가</a:t>
            </a:r>
            <a:r>
              <a:rPr lang="ko-KR" altLang="en-US" dirty="0" smtClean="0"/>
              <a:t> 무엇보다 중요하다고 이야기를</a:t>
            </a:r>
            <a:r>
              <a:rPr lang="ko-KR" altLang="en-US" baseline="0" dirty="0" smtClean="0"/>
              <a:t> 들은 적이 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거버넌스란</a:t>
            </a:r>
            <a:r>
              <a:rPr lang="ko-KR" altLang="en-US" baseline="0" dirty="0" smtClean="0"/>
              <a:t> 무엇인가</a:t>
            </a:r>
            <a:r>
              <a:rPr lang="en-US" altLang="ko-KR" baseline="0" dirty="0" smtClean="0"/>
              <a:t>?? </a:t>
            </a:r>
            <a:r>
              <a:rPr lang="ko-KR" altLang="en-US" baseline="0" dirty="0" smtClean="0"/>
              <a:t>지구촌의 빈곤문제를 해결하기 위해 다양한 차원의 국제적 활동으로 </a:t>
            </a:r>
            <a:r>
              <a:rPr lang="en-US" altLang="ko-KR" baseline="0" dirty="0" smtClean="0"/>
              <a:t>2000</a:t>
            </a:r>
            <a:r>
              <a:rPr lang="ko-KR" altLang="en-US" baseline="0" dirty="0" smtClean="0"/>
              <a:t>년부터 </a:t>
            </a:r>
            <a:r>
              <a:rPr lang="en-US" altLang="ko-KR" baseline="0" dirty="0" smtClean="0"/>
              <a:t>2015</a:t>
            </a:r>
            <a:r>
              <a:rPr lang="ko-KR" altLang="en-US" baseline="0" dirty="0" smtClean="0"/>
              <a:t>년까지 새천년개발목표 라는 </a:t>
            </a:r>
            <a:r>
              <a:rPr lang="en-US" altLang="ko-KR" baseline="0" dirty="0" smtClean="0"/>
              <a:t>MDGs</a:t>
            </a:r>
            <a:r>
              <a:rPr lang="ko-KR" altLang="en-US" baseline="0" dirty="0" smtClean="0"/>
              <a:t>를 다루어왔다</a:t>
            </a:r>
            <a:r>
              <a:rPr lang="en-US" altLang="ko-KR" baseline="0" dirty="0" smtClean="0"/>
              <a:t>. MDGs</a:t>
            </a:r>
            <a:r>
              <a:rPr lang="ko-KR" altLang="en-US" baseline="0" dirty="0" smtClean="0"/>
              <a:t>의 성공여부는 </a:t>
            </a:r>
            <a:r>
              <a:rPr lang="ko-KR" altLang="en-US" baseline="0" dirty="0" err="1" smtClean="0"/>
              <a:t>차제하더라도</a:t>
            </a:r>
            <a:r>
              <a:rPr lang="ko-KR" altLang="en-US" baseline="0" dirty="0" smtClean="0"/>
              <a:t> 국제사회는 개도국 중심적이고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빈곤퇴치 하나의 범주만을 다루어왔던 </a:t>
            </a:r>
            <a:r>
              <a:rPr lang="en-US" altLang="ko-KR" baseline="0" dirty="0" smtClean="0"/>
              <a:t>MDGs</a:t>
            </a:r>
            <a:r>
              <a:rPr lang="ko-KR" altLang="en-US" baseline="0" dirty="0" smtClean="0"/>
              <a:t>의 연장선상에서 </a:t>
            </a:r>
            <a:r>
              <a:rPr lang="en-US" altLang="ko-KR" baseline="0" dirty="0" smtClean="0"/>
              <a:t>UN</a:t>
            </a:r>
            <a:r>
              <a:rPr lang="ko-KR" altLang="en-US" baseline="0" dirty="0" smtClean="0"/>
              <a:t>의 모든 회원국들에 공통적으로 적용되고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빈곤퇴치 뿐만 아니라 경제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환경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사회 분야까지 통합적인 관점으로 </a:t>
            </a:r>
            <a:r>
              <a:rPr lang="ko-KR" altLang="en-US" baseline="0" dirty="0" err="1" smtClean="0"/>
              <a:t>바로보게</a:t>
            </a:r>
            <a:r>
              <a:rPr lang="ko-KR" altLang="en-US" baseline="0" dirty="0" smtClean="0"/>
              <a:t> 되었다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여기에 이 모든 것을 실현시키기 위해 권한이양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효과적인 </a:t>
            </a:r>
            <a:r>
              <a:rPr lang="ko-KR" altLang="en-US" baseline="0" dirty="0" err="1" smtClean="0"/>
              <a:t>거버넌스가</a:t>
            </a:r>
            <a:r>
              <a:rPr lang="ko-KR" altLang="en-US" baseline="0" dirty="0" smtClean="0"/>
              <a:t> 필요하다고 주장하고 있다</a:t>
            </a:r>
            <a:r>
              <a:rPr lang="en-US" altLang="ko-KR" baseline="0" dirty="0" smtClean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거버넌스에</a:t>
            </a:r>
            <a:r>
              <a:rPr lang="ko-KR" altLang="en-US" dirty="0" smtClean="0"/>
              <a:t> 대한 해석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0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사전적 의미로 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한글은 통치와 </a:t>
            </a:r>
            <a:r>
              <a:rPr lang="ko-KR" altLang="en-US" baseline="0" dirty="0" err="1" smtClean="0"/>
              <a:t>협치를</a:t>
            </a:r>
            <a:r>
              <a:rPr lang="ko-KR" altLang="en-US" baseline="0" dirty="0" smtClean="0"/>
              <a:t> 구분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영어에서는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가지 개념을 포함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- </a:t>
            </a:r>
            <a:r>
              <a:rPr lang="ko-KR" altLang="en-US" baseline="0" dirty="0" smtClean="0"/>
              <a:t>통치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특정집단이나 소수집단에 의해 의사결정이 이루어지고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강제력을 배경으로 사회 질서 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   </a:t>
            </a:r>
            <a:r>
              <a:rPr lang="ko-KR" altLang="en-US" baseline="0" dirty="0" smtClean="0"/>
              <a:t>유지</a:t>
            </a:r>
            <a:r>
              <a:rPr lang="en-US" altLang="ko-KR" baseline="0" dirty="0" smtClean="0"/>
              <a:t>, </a:t>
            </a:r>
            <a:br>
              <a:rPr lang="en-US" altLang="ko-KR" baseline="0" dirty="0" smtClean="0"/>
            </a:br>
            <a:r>
              <a:rPr lang="en-US" altLang="ko-KR" baseline="0" dirty="0" smtClean="0"/>
              <a:t>             </a:t>
            </a:r>
            <a:r>
              <a:rPr lang="ko-KR" altLang="en-US" baseline="0" dirty="0" smtClean="0"/>
              <a:t>이념적으로 자치와 대립</a:t>
            </a:r>
            <a:endParaRPr lang="en-US" altLang="ko-KR" baseline="0" dirty="0" smtClean="0"/>
          </a:p>
          <a:p>
            <a:r>
              <a:rPr lang="en-US" altLang="ko-KR" baseline="0" dirty="0" smtClean="0"/>
              <a:t> - </a:t>
            </a:r>
            <a:r>
              <a:rPr lang="ko-KR" altLang="en-US" baseline="0" dirty="0" err="1" smtClean="0"/>
              <a:t>협치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힘을 합쳐 잘 다스려 나간다는 의미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의사결정에 앞서 협의와 공감대 조성을 선행</a:t>
            </a:r>
            <a:endParaRPr lang="en-US" altLang="ko-KR" baseline="0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0 </a:t>
            </a:r>
            <a:r>
              <a:rPr lang="ko-KR" altLang="en-US" dirty="0" smtClean="0"/>
              <a:t>월드비전의 </a:t>
            </a:r>
            <a:r>
              <a:rPr lang="ko-KR" altLang="en-US" dirty="0" err="1" smtClean="0"/>
              <a:t>거버넌스는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통치라는 것은 권한의 조정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영향력 행사</a:t>
            </a:r>
            <a:endParaRPr lang="en-US" altLang="ko-KR" dirty="0" smtClean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한 국가 또는 다른 조직의 합법적인 권한 분배를 시스템 전반에 걸쳐 처리하는 것으로 정의하고 있습니다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짧은 시간이지만</a:t>
            </a:r>
            <a:r>
              <a:rPr lang="en-US" altLang="ko-KR" dirty="0" smtClean="0"/>
              <a:t>, Global</a:t>
            </a:r>
            <a:r>
              <a:rPr lang="en-US" altLang="ko-KR" baseline="0" dirty="0" smtClean="0"/>
              <a:t> Standard</a:t>
            </a:r>
            <a:r>
              <a:rPr lang="ko-KR" altLang="en-US" baseline="0" dirty="0" smtClean="0"/>
              <a:t>에 기반한 한국월드비전의 </a:t>
            </a:r>
            <a:r>
              <a:rPr lang="ko-KR" altLang="en-US" baseline="0" dirty="0" err="1" smtClean="0"/>
              <a:t>거버넌스</a:t>
            </a:r>
            <a:r>
              <a:rPr lang="ko-KR" altLang="en-US" baseline="0" dirty="0" smtClean="0"/>
              <a:t> 운영에 대해 간략하게 살펴보도록 하겠습니다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03658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92808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72115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1423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과거</a:t>
            </a:r>
            <a:r>
              <a:rPr lang="en-US" altLang="ko-KR" dirty="0" smtClean="0"/>
              <a:t>(1995</a:t>
            </a:r>
            <a:r>
              <a:rPr lang="ko-KR" altLang="en-US" dirty="0" err="1" smtClean="0"/>
              <a:t>년전까지</a:t>
            </a:r>
            <a:r>
              <a:rPr lang="en-US" altLang="ko-KR" dirty="0" smtClean="0"/>
              <a:t>) </a:t>
            </a:r>
            <a:r>
              <a:rPr lang="ko-KR" altLang="en-US" dirty="0" smtClean="0"/>
              <a:t>월드비전 조직구조는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년차</a:t>
            </a:r>
            <a:r>
              <a:rPr lang="ko-KR" altLang="en-US" dirty="0" smtClean="0"/>
              <a:t> 총회와 국제이사회의 구분</a:t>
            </a:r>
            <a:r>
              <a:rPr lang="en-US" altLang="ko-KR" dirty="0" smtClean="0"/>
              <a:t>, SO(</a:t>
            </a:r>
            <a:r>
              <a:rPr lang="ko-KR" altLang="en-US" dirty="0" err="1" smtClean="0"/>
              <a:t>모금국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</a:t>
            </a:r>
            <a:endParaRPr lang="en-US" altLang="ko-KR" dirty="0" smtClean="0"/>
          </a:p>
          <a:p>
            <a:r>
              <a:rPr lang="en-US" altLang="ko-KR" dirty="0" smtClean="0"/>
              <a:t>PO(</a:t>
            </a:r>
            <a:r>
              <a:rPr lang="ko-KR" altLang="en-US" dirty="0" err="1" smtClean="0"/>
              <a:t>사업국</a:t>
            </a:r>
            <a:r>
              <a:rPr lang="en-US" altLang="ko-KR" dirty="0" smtClean="0"/>
              <a:t>) </a:t>
            </a:r>
            <a:r>
              <a:rPr lang="ko-KR" altLang="en-US" dirty="0" smtClean="0"/>
              <a:t>구분 </a:t>
            </a:r>
            <a:endParaRPr lang="en-US" altLang="ko-KR" dirty="0" smtClean="0"/>
          </a:p>
          <a:p>
            <a:r>
              <a:rPr lang="en-US" altLang="ko-KR" dirty="0" smtClean="0"/>
              <a:t>= </a:t>
            </a:r>
            <a:r>
              <a:rPr lang="ko-KR" altLang="en-US" dirty="0" smtClean="0"/>
              <a:t>이는 총회는 총회대로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국제이사회는 국제이사회 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모금국은 </a:t>
            </a:r>
            <a:r>
              <a:rPr lang="ko-KR" altLang="en-US" dirty="0" err="1" smtClean="0"/>
              <a:t>모금국대로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사업국은 </a:t>
            </a:r>
            <a:r>
              <a:rPr lang="ko-KR" altLang="en-US" dirty="0" err="1" smtClean="0"/>
              <a:t>사업국대로</a:t>
            </a:r>
            <a:r>
              <a:rPr lang="ko-KR" altLang="en-US" dirty="0" smtClean="0"/>
              <a:t> 각자의 이해관계에 따라 정책결정과 사업운영이 되게 되었다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이에</a:t>
            </a:r>
            <a:r>
              <a:rPr lang="en-US" altLang="ko-KR" dirty="0" smtClean="0"/>
              <a:t>, 1995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년차</a:t>
            </a:r>
            <a:r>
              <a:rPr lang="ko-KR" altLang="en-US" dirty="0" smtClean="0"/>
              <a:t> 총회에서는 개별적으로 운영되던 </a:t>
            </a:r>
            <a:r>
              <a:rPr lang="ko-KR" altLang="en-US" dirty="0" err="1" smtClean="0"/>
              <a:t>거버넌스</a:t>
            </a:r>
            <a:r>
              <a:rPr lang="ko-KR" altLang="en-US" dirty="0" smtClean="0"/>
              <a:t> 모델에서 연방 </a:t>
            </a:r>
            <a:r>
              <a:rPr lang="ko-KR" altLang="en-US" dirty="0" err="1" smtClean="0"/>
              <a:t>파트너십</a:t>
            </a:r>
            <a:r>
              <a:rPr lang="ko-KR" altLang="en-US" dirty="0" smtClean="0"/>
              <a:t> 모델로 전환하는 것을 의결하였다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= </a:t>
            </a:r>
            <a:r>
              <a:rPr lang="ko-KR" altLang="en-US" dirty="0" smtClean="0"/>
              <a:t>현재의 구조는 </a:t>
            </a:r>
            <a:r>
              <a:rPr lang="ko-KR" altLang="en-US" dirty="0" err="1" smtClean="0"/>
              <a:t>비상호의존적</a:t>
            </a:r>
            <a:r>
              <a:rPr lang="ko-KR" altLang="en-US" dirty="0" smtClean="0"/>
              <a:t> 및 상호의존적 사무소 구조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= </a:t>
            </a:r>
            <a:r>
              <a:rPr lang="ko-KR" altLang="en-US" dirty="0" smtClean="0"/>
              <a:t>각 </a:t>
            </a:r>
            <a:r>
              <a:rPr lang="ko-KR" altLang="en-US" dirty="0" err="1" smtClean="0"/>
              <a:t>파트너십이</a:t>
            </a:r>
            <a:r>
              <a:rPr lang="ko-KR" altLang="en-US" dirty="0" smtClean="0"/>
              <a:t> 각각의 이사회</a:t>
            </a:r>
            <a:r>
              <a:rPr lang="en-US" altLang="ko-KR" dirty="0" smtClean="0"/>
              <a:t>/</a:t>
            </a:r>
            <a:r>
              <a:rPr lang="ko-KR" altLang="en-US" dirty="0" smtClean="0"/>
              <a:t>운영위원회를 통해 독립된 </a:t>
            </a:r>
            <a:r>
              <a:rPr lang="ko-KR" altLang="en-US" dirty="0" err="1" smtClean="0"/>
              <a:t>거버넌스를</a:t>
            </a:r>
            <a:r>
              <a:rPr lang="ko-KR" altLang="en-US" dirty="0" smtClean="0"/>
              <a:t> 운영하지만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국제본부의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일관된 정책과 관리에 따르는 구조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- 3</a:t>
            </a:r>
            <a:r>
              <a:rPr lang="ko-KR" altLang="en-US" dirty="0" err="1" smtClean="0"/>
              <a:t>년차총회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월드비전 목적과 방향 설정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핵심문서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비전헌장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소명헌장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핵심가치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협약서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</a:t>
            </a:r>
            <a:endParaRPr lang="en-US" altLang="ko-KR" dirty="0" smtClean="0"/>
          </a:p>
          <a:p>
            <a:r>
              <a:rPr lang="en-US" altLang="ko-KR" dirty="0" smtClean="0"/>
              <a:t>                    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년차</a:t>
            </a:r>
            <a:r>
              <a:rPr lang="en-US" altLang="ko-KR" dirty="0" smtClean="0"/>
              <a:t> </a:t>
            </a:r>
            <a:r>
              <a:rPr lang="ko-KR" altLang="en-US" dirty="0" smtClean="0"/>
              <a:t>총회를 통해서만 수정</a:t>
            </a:r>
            <a:endParaRPr lang="en-US" altLang="ko-KR" dirty="0" smtClean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국제이사회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월드비전 사업 운영에 대한 권한</a:t>
            </a:r>
            <a:r>
              <a:rPr lang="en-US" altLang="ko-KR" dirty="0" smtClean="0"/>
              <a:t>(</a:t>
            </a:r>
            <a:r>
              <a:rPr lang="ko-KR" altLang="en-US" dirty="0" smtClean="0"/>
              <a:t>총회가 사업운영에 대한 권한은 없고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                 </a:t>
            </a:r>
            <a:r>
              <a:rPr lang="ko-KR" altLang="en-US" dirty="0" smtClean="0"/>
              <a:t>국제이사회에 정책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수정을 건의할 수 있다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409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월드비전 </a:t>
            </a:r>
            <a:r>
              <a:rPr lang="ko-KR" altLang="en-US" dirty="0" err="1" smtClean="0"/>
              <a:t>파트너십은</a:t>
            </a:r>
            <a:r>
              <a:rPr lang="ko-KR" altLang="en-US" dirty="0" smtClean="0"/>
              <a:t> 기관의 의사결정구조를 정의하기 위해 많은 시간을 들여 </a:t>
            </a:r>
            <a:r>
              <a:rPr lang="ko-KR" altLang="en-US" dirty="0" err="1" smtClean="0"/>
              <a:t>심사숙고하는</a:t>
            </a:r>
            <a:r>
              <a:rPr lang="ko-KR" altLang="en-US" dirty="0" smtClean="0"/>
              <a:t> 과정을 거침</a:t>
            </a:r>
            <a:endParaRPr lang="en-US" altLang="ko-KR" dirty="0" smtClean="0"/>
          </a:p>
          <a:p>
            <a:r>
              <a:rPr lang="ko-KR" altLang="en-US" dirty="0" smtClean="0"/>
              <a:t>월드비전은 당시 경영분야의 전문가인 </a:t>
            </a:r>
            <a:r>
              <a:rPr lang="ko-KR" altLang="en-US" dirty="0" err="1" smtClean="0"/>
              <a:t>찰스</a:t>
            </a:r>
            <a:r>
              <a:rPr lang="ko-KR" altLang="en-US" dirty="0" smtClean="0"/>
              <a:t> 핸디 선생이 쓴 글에 영감을 받아 연방주의원칙을 강화하였고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파트너십이</a:t>
            </a:r>
            <a:r>
              <a:rPr lang="ko-KR" altLang="en-US" dirty="0" smtClean="0"/>
              <a:t> 따라가야 할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개의 주요 원칙을 제시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권한부여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상호의존성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쌍둥이시민권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책임성</a:t>
            </a:r>
            <a:r>
              <a:rPr lang="en-US" altLang="ko-KR" baseline="0" dirty="0" smtClean="0"/>
              <a:t>)</a:t>
            </a:r>
          </a:p>
          <a:p>
            <a:endParaRPr lang="en-US" altLang="ko-KR" baseline="0" dirty="0" smtClean="0"/>
          </a:p>
          <a:p>
            <a:pPr marL="228600" indent="-228600">
              <a:buAutoNum type="arabicParenR"/>
            </a:pPr>
            <a:r>
              <a:rPr lang="ko-KR" altLang="en-US" baseline="0" dirty="0" smtClean="0"/>
              <a:t>권한부여 </a:t>
            </a:r>
            <a:r>
              <a:rPr lang="en-US" altLang="ko-KR" baseline="0" dirty="0" smtClean="0"/>
              <a:t>= </a:t>
            </a:r>
            <a:r>
              <a:rPr lang="ko-KR" altLang="en-US" baseline="0" dirty="0" smtClean="0"/>
              <a:t>의사결정 및 그에 따른 책임성은 가능하면 그 결정에 영향을 받게 되는 사람들에게 속해야 한다는 이론</a:t>
            </a:r>
            <a:r>
              <a:rPr lang="en-US" altLang="ko-KR" baseline="0" dirty="0" smtClean="0"/>
              <a:t>. (</a:t>
            </a:r>
            <a:r>
              <a:rPr lang="ko-KR" altLang="en-US" baseline="0" dirty="0" smtClean="0"/>
              <a:t>국제본부는 각 국가로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 국가의 권한은 지역 사업장으로</a:t>
            </a:r>
            <a:r>
              <a:rPr lang="en-US" altLang="ko-KR" baseline="0" dirty="0" smtClean="0"/>
              <a:t>…) </a:t>
            </a:r>
            <a:r>
              <a:rPr lang="ko-KR" altLang="en-US" baseline="0" dirty="0" smtClean="0"/>
              <a:t>관료주의로 인해 지부의 권한이 </a:t>
            </a:r>
            <a:r>
              <a:rPr lang="ko-KR" altLang="en-US" baseline="0" dirty="0" err="1" smtClean="0"/>
              <a:t>저해당하지</a:t>
            </a:r>
            <a:r>
              <a:rPr lang="ko-KR" altLang="en-US" baseline="0" dirty="0" smtClean="0"/>
              <a:t> 않도록 </a:t>
            </a:r>
            <a:r>
              <a:rPr lang="ko-KR" altLang="en-US" baseline="0" dirty="0" err="1" smtClean="0"/>
              <a:t>해야한다고</a:t>
            </a:r>
            <a:r>
              <a:rPr lang="ko-KR" altLang="en-US" baseline="0" dirty="0" smtClean="0"/>
              <a:t> 강조</a:t>
            </a:r>
            <a:endParaRPr lang="en-US" altLang="ko-KR" baseline="0" dirty="0" smtClean="0"/>
          </a:p>
          <a:p>
            <a:pPr marL="228600" indent="-228600">
              <a:buAutoNum type="arabicParenR"/>
            </a:pPr>
            <a:r>
              <a:rPr lang="ko-KR" altLang="en-US" baseline="0" dirty="0" smtClean="0"/>
              <a:t>상호의존성 </a:t>
            </a:r>
            <a:r>
              <a:rPr lang="en-US" altLang="ko-KR" baseline="0" dirty="0" smtClean="0"/>
              <a:t>= </a:t>
            </a:r>
            <a:r>
              <a:rPr lang="ko-KR" altLang="en-US" baseline="0" dirty="0" smtClean="0"/>
              <a:t>연방주의로 인해 조직이 각각의 독립된 부서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지부로 제각각 분리되는 것을 막을 수 있는 것이 상호의존성이다</a:t>
            </a:r>
            <a:r>
              <a:rPr lang="en-US" altLang="ko-KR" baseline="0" dirty="0" smtClean="0"/>
              <a:t>. </a:t>
            </a:r>
          </a:p>
          <a:p>
            <a:pPr marL="228600" indent="-228600">
              <a:buAutoNum type="arabicParenR"/>
            </a:pPr>
            <a:r>
              <a:rPr lang="ko-KR" altLang="en-US" baseline="0" dirty="0" smtClean="0"/>
              <a:t>쌍둥이 시민권 </a:t>
            </a:r>
            <a:r>
              <a:rPr lang="en-US" altLang="ko-KR" baseline="0" dirty="0" smtClean="0"/>
              <a:t>= </a:t>
            </a:r>
            <a:r>
              <a:rPr lang="ko-KR" altLang="en-US" baseline="0" dirty="0" smtClean="0"/>
              <a:t>현지의 조직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기구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라는 점에 충실하면서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동시에 세계적 기구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조직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이라는 점에도 </a:t>
            </a:r>
            <a:r>
              <a:rPr lang="ko-KR" altLang="en-US" baseline="0" dirty="0" err="1" smtClean="0"/>
              <a:t>충실해야한다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각 국가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파트너십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사업장의 이익도 중요하지만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전체 </a:t>
            </a:r>
            <a:r>
              <a:rPr lang="ko-KR" altLang="en-US" baseline="0" dirty="0" err="1" smtClean="0"/>
              <a:t>파트너십의</a:t>
            </a:r>
            <a:r>
              <a:rPr lang="ko-KR" altLang="en-US" baseline="0" dirty="0" smtClean="0"/>
              <a:t> 이익을 위해서 희생도 필요하다는 의미</a:t>
            </a:r>
            <a:endParaRPr lang="en-US" altLang="ko-KR" baseline="0" dirty="0" smtClean="0"/>
          </a:p>
          <a:p>
            <a:pPr marL="228600" indent="-228600">
              <a:buAutoNum type="arabicParenR"/>
            </a:pPr>
            <a:r>
              <a:rPr lang="ko-KR" altLang="en-US" baseline="0" dirty="0" smtClean="0"/>
              <a:t>책임성 </a:t>
            </a:r>
            <a:r>
              <a:rPr lang="en-US" altLang="ko-KR" baseline="0" dirty="0" smtClean="0"/>
              <a:t>= </a:t>
            </a:r>
            <a:r>
              <a:rPr lang="ko-KR" altLang="en-US" baseline="0" dirty="0" smtClean="0"/>
              <a:t>기관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후원자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지역사회의 </a:t>
            </a:r>
            <a:r>
              <a:rPr lang="ko-KR" altLang="en-US" baseline="0" dirty="0" err="1" smtClean="0"/>
              <a:t>동역자들</a:t>
            </a:r>
            <a:r>
              <a:rPr lang="ko-KR" altLang="en-US" baseline="0" dirty="0" smtClean="0"/>
              <a:t> 간에 신뢰를 형성하는데 매우 중요한 부분은 책임성 부분이다</a:t>
            </a:r>
            <a:r>
              <a:rPr lang="en-US" altLang="ko-KR" baseline="0" dirty="0" smtClean="0"/>
              <a:t>. </a:t>
            </a:r>
          </a:p>
          <a:p>
            <a:pPr marL="0" indent="0">
              <a:buNone/>
            </a:pPr>
            <a:endParaRPr lang="en-US" altLang="ko-KR" baseline="0" dirty="0" smtClean="0"/>
          </a:p>
          <a:p>
            <a:pPr marL="0" indent="0">
              <a:buNone/>
            </a:pPr>
            <a:r>
              <a:rPr lang="ko-KR" altLang="en-US" baseline="0" dirty="0" smtClean="0"/>
              <a:t>효과적인 연방주의가 되기 위해서는 통치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관리 및 독립적 평가기능이 분리되어야 한다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연방주의 </a:t>
            </a:r>
            <a:r>
              <a:rPr lang="en-US" altLang="ko-KR" baseline="0" dirty="0" smtClean="0"/>
              <a:t>= </a:t>
            </a:r>
            <a:r>
              <a:rPr lang="ko-KR" altLang="en-US" baseline="0" dirty="0" smtClean="0"/>
              <a:t>대표를 중심으로 한 중앙정부에 모든 권력이 집중되지 않고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헌법수호를 제외한 나머지 권력은 지방자치에 있음을 표시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미국의 경우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6746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935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80946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글로벌 센터는 국제월드비전의 </a:t>
            </a:r>
            <a:r>
              <a:rPr lang="en-US" altLang="ko-KR" dirty="0" smtClean="0"/>
              <a:t>(</a:t>
            </a:r>
            <a:r>
              <a:rPr lang="ko-KR" altLang="en-US" dirty="0" smtClean="0"/>
              <a:t>국제본부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지역사무소를 포함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하고 월드비전의 정체성에 따라 운영되며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전세계적인 전략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정책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및 통제에 대한 책임을 지니고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이에 따라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글로벌 센터는 전략에 집중하고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파트너십</a:t>
            </a:r>
            <a:r>
              <a:rPr lang="ko-KR" altLang="en-US" dirty="0" smtClean="0"/>
              <a:t> 사무소를 지원하고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 세계 사업을 관리하고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사업운영의 혁신과 계속적인 개선을 선도한다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앞에서 연방주의 모델에 대해 설명하였듯이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권한부여의 원칙에 따라 각 회원국의 </a:t>
            </a:r>
            <a:r>
              <a:rPr lang="ko-KR" altLang="en-US" dirty="0" err="1" smtClean="0"/>
              <a:t>의사결저오가</a:t>
            </a:r>
            <a:r>
              <a:rPr lang="ko-KR" altLang="en-US" dirty="0" smtClean="0"/>
              <a:t> 그에 대한 책임성은 가능하면 행동을 하게 되는 기관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모금국</a:t>
            </a:r>
            <a:r>
              <a:rPr lang="ko-KR" altLang="en-US" dirty="0" smtClean="0"/>
              <a:t> 이나 수혜국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중심으로 수행되지만</a:t>
            </a:r>
            <a:r>
              <a:rPr lang="en-US" altLang="ko-KR" dirty="0" smtClean="0"/>
              <a:t>, </a:t>
            </a:r>
          </a:p>
          <a:p>
            <a:r>
              <a:rPr lang="ko-KR" altLang="en-US" dirty="0" err="1" smtClean="0"/>
              <a:t>파트너십</a:t>
            </a:r>
            <a:r>
              <a:rPr lang="ko-KR" altLang="en-US" dirty="0" smtClean="0"/>
              <a:t> 전체에 큰 영향을 미치는 의사결정에 한해서만 기관의 </a:t>
            </a:r>
            <a:r>
              <a:rPr lang="ko-KR" altLang="en-US" dirty="0" err="1" smtClean="0"/>
              <a:t>센터격인</a:t>
            </a:r>
            <a:r>
              <a:rPr lang="ko-KR" altLang="en-US" dirty="0" smtClean="0"/>
              <a:t> 글로벌센터에서 수행을 </a:t>
            </a:r>
            <a:r>
              <a:rPr lang="ko-KR" altLang="en-US" dirty="0" err="1" smtClean="0"/>
              <a:t>하게된다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7938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국제총회는 총 </a:t>
            </a:r>
            <a:r>
              <a:rPr lang="en-US" altLang="ko-KR" dirty="0" smtClean="0"/>
              <a:t>76</a:t>
            </a:r>
            <a:r>
              <a:rPr lang="ko-KR" altLang="en-US" dirty="0" smtClean="0"/>
              <a:t>명으로 구성되어져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국제이사회 전원 및 각 </a:t>
            </a:r>
            <a:r>
              <a:rPr lang="ko-KR" altLang="en-US" dirty="0" err="1" smtClean="0"/>
              <a:t>파트너십</a:t>
            </a:r>
            <a:r>
              <a:rPr lang="ko-KR" altLang="en-US" dirty="0" smtClean="0"/>
              <a:t> 국가의 이사장</a:t>
            </a:r>
            <a:r>
              <a:rPr lang="en-US" altLang="ko-KR" dirty="0" smtClean="0"/>
              <a:t>/</a:t>
            </a:r>
            <a:r>
              <a:rPr lang="ko-KR" altLang="en-US" dirty="0" smtClean="0"/>
              <a:t>운영위원장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 그리고 총회 대회장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인이 참석하게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각국의 회장 및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이사중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인은 참관인으로 참석할 수 있게 됩니다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3</a:t>
            </a:r>
            <a:r>
              <a:rPr lang="ko-KR" altLang="en-US" baseline="0" dirty="0" err="1" smtClean="0"/>
              <a:t>년차</a:t>
            </a:r>
            <a:r>
              <a:rPr lang="ko-KR" altLang="en-US" baseline="0" dirty="0" smtClean="0"/>
              <a:t> 총회는 월드비전 목적과 방향 전반에 걸쳐 관리자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보호자의 역할을 수행합니다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따라서 </a:t>
            </a:r>
            <a:r>
              <a:rPr lang="en-US" altLang="ko-KR" baseline="0" dirty="0" smtClean="0"/>
              <a:t>3</a:t>
            </a:r>
            <a:r>
              <a:rPr lang="ko-KR" altLang="en-US" baseline="0" dirty="0" err="1" smtClean="0"/>
              <a:t>년차</a:t>
            </a:r>
            <a:r>
              <a:rPr lang="ko-KR" altLang="en-US" baseline="0" dirty="0" smtClean="0"/>
              <a:t> 총회만이 </a:t>
            </a:r>
            <a:r>
              <a:rPr lang="ko-KR" altLang="en-US" baseline="0" dirty="0" err="1" smtClean="0"/>
              <a:t>파트너십의</a:t>
            </a:r>
            <a:r>
              <a:rPr lang="ko-KR" altLang="en-US" baseline="0" dirty="0" smtClean="0"/>
              <a:t> 핵심문서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비전헌장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소명헌장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핵심가치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신앙고백서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협약서를</a:t>
            </a:r>
            <a:r>
              <a:rPr lang="ko-KR" altLang="en-US" baseline="0" dirty="0" smtClean="0"/>
              <a:t> 수정할 수 있는 권한을 가지게 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사업운영 및 업무수행에 대한 직접적인 권한은 국제이사회와 글로벌센터가 지니게 됩니다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154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국제이사회는 글로벌센터의 한 부분입니다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지역포럼을 통해 국제이사가 선출되고 현재 총 </a:t>
            </a:r>
            <a:r>
              <a:rPr lang="en-US" altLang="ko-KR" dirty="0" smtClean="0"/>
              <a:t>24</a:t>
            </a:r>
            <a:r>
              <a:rPr lang="ko-KR" altLang="en-US" dirty="0" smtClean="0"/>
              <a:t>명으로 구성되어져 있습니다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주요 역할로 </a:t>
            </a:r>
            <a:r>
              <a:rPr lang="ko-KR" altLang="en-US" dirty="0" err="1" smtClean="0"/>
              <a:t>파트너십의</a:t>
            </a:r>
            <a:r>
              <a:rPr lang="ko-KR" altLang="en-US" dirty="0" smtClean="0"/>
              <a:t> 최종 통치 기관으로 전반적인 운영관리 책임을 지니고 있습니다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무엇보다 한국이사회와의 가장 큰 차이점은 참여도 부분입니다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국제이사회의 경우 매 이사회 진행을 </a:t>
            </a:r>
            <a:r>
              <a:rPr lang="en-US" altLang="ko-KR" dirty="0" smtClean="0"/>
              <a:t>4-5</a:t>
            </a:r>
            <a:r>
              <a:rPr lang="ko-KR" altLang="en-US" dirty="0" smtClean="0"/>
              <a:t>일정도 시간을 할애하여 이사회를 진행합니다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사업과 전략에 대한 충분한 검토와 논의구조</a:t>
            </a:r>
            <a:r>
              <a:rPr lang="en-US" altLang="ko-KR" dirty="0" smtClean="0"/>
              <a:t>/ </a:t>
            </a:r>
            <a:r>
              <a:rPr lang="ko-KR" altLang="en-US" dirty="0" smtClean="0"/>
              <a:t>의사결정이 이루어진다고 볼 수 있습니다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2013</a:t>
            </a:r>
            <a:r>
              <a:rPr lang="ko-KR" altLang="en-US" dirty="0" smtClean="0"/>
              <a:t>년 이사회 </a:t>
            </a:r>
            <a:r>
              <a:rPr lang="ko-KR" altLang="en-US" dirty="0" err="1" smtClean="0"/>
              <a:t>발전워크샵에서도</a:t>
            </a:r>
            <a:r>
              <a:rPr lang="ko-KR" altLang="en-US" dirty="0" smtClean="0"/>
              <a:t> 국제본부가 요구하는 수준의 참여도와 </a:t>
            </a:r>
            <a:r>
              <a:rPr lang="ko-KR" altLang="en-US" dirty="0" err="1" smtClean="0"/>
              <a:t>헌신도를</a:t>
            </a:r>
            <a:r>
              <a:rPr lang="ko-KR" altLang="en-US" dirty="0" smtClean="0"/>
              <a:t> 충족할 만한 방안은 무엇이며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이사 </a:t>
            </a:r>
            <a:r>
              <a:rPr lang="ko-KR" altLang="en-US" dirty="0" err="1" smtClean="0"/>
              <a:t>선임시에도</a:t>
            </a:r>
            <a:r>
              <a:rPr lang="ko-KR" altLang="en-US" dirty="0" smtClean="0"/>
              <a:t> 이 부분을 강조해야 한다고 논의되었습니다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01BB-C5D7-45CC-AE54-B940F0E07C2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45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B_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360" y="1988840"/>
            <a:ext cx="1331640" cy="1512168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691680" y="1988840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국내사업 가정개발센터-.jpg"/>
          <p:cNvPicPr>
            <a:picLocks noChangeAspect="1"/>
          </p:cNvPicPr>
          <p:nvPr userDrawn="1"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0" y="1988840"/>
            <a:ext cx="2038600" cy="1512168"/>
          </a:xfrm>
          <a:prstGeom prst="rect">
            <a:avLst/>
          </a:prstGeom>
        </p:spPr>
      </p:pic>
      <p:pic>
        <p:nvPicPr>
          <p:cNvPr id="22" name="Picture 5" descr="C:\Documents and Settings\user\바탕 화면\_D222-0137-04_92199.jp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 l="12963" r="3704"/>
          <a:stretch>
            <a:fillRect/>
          </a:stretch>
        </p:blipFill>
        <p:spPr bwMode="auto">
          <a:xfrm flipH="1">
            <a:off x="6156176" y="1916832"/>
            <a:ext cx="1800200" cy="1584176"/>
          </a:xfrm>
          <a:prstGeom prst="rect">
            <a:avLst/>
          </a:prstGeom>
          <a:noFill/>
        </p:spPr>
      </p:pic>
      <p:pic>
        <p:nvPicPr>
          <p:cNvPr id="13" name="Picture 5" descr="C:\Documents and Settings\N80-46\바탕 화면\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0716"/>
            <a:ext cx="9180512" cy="6896100"/>
          </a:xfrm>
          <a:prstGeom prst="rect">
            <a:avLst/>
          </a:prstGeom>
          <a:noFill/>
        </p:spPr>
      </p:pic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03648" y="5301208"/>
            <a:ext cx="6400800" cy="744488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날짜</a:t>
            </a:r>
            <a:r>
              <a:rPr lang="en-US" altLang="ko-KR" dirty="0" smtClean="0"/>
              <a:t>,</a:t>
            </a:r>
            <a:r>
              <a:rPr lang="ko-KR" altLang="en-US" dirty="0" smtClean="0"/>
              <a:t>장소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이름등을</a:t>
            </a:r>
            <a:r>
              <a:rPr lang="ko-KR" altLang="en-US" dirty="0" smtClean="0"/>
              <a:t> 기입하세요</a:t>
            </a:r>
            <a:endParaRPr lang="en-US" altLang="ko-KR" dirty="0" smtClean="0"/>
          </a:p>
        </p:txBody>
      </p:sp>
      <p:pic>
        <p:nvPicPr>
          <p:cNvPr id="14" name="그림 13" descr="로고-테두리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308304" y="260648"/>
            <a:ext cx="1656184" cy="70296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633226" y="6381328"/>
            <a:ext cx="621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95897D"/>
                </a:solidFill>
                <a:latin typeface="Gill Sans MT" pitchFamily="34" charset="0"/>
              </a:rPr>
              <a:t>Our vision for every child, life in all its fullness. Our prayer for every heart, the will to make it so.</a:t>
            </a:r>
            <a:endParaRPr lang="ko-KR" altLang="en-US" sz="1200" dirty="0">
              <a:solidFill>
                <a:srgbClr val="95897D"/>
              </a:solidFill>
              <a:latin typeface="Gill Sans MT" pitchFamily="34" charset="0"/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0" y="1916832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2"/>
          <p:cNvPicPr>
            <a:picLocks noChangeAspect="1" noChangeArrowheads="1"/>
          </p:cNvPicPr>
          <p:nvPr userDrawn="1"/>
        </p:nvPicPr>
        <p:blipFill>
          <a:blip r:embed="rId8" cstate="print"/>
          <a:srcRect b="24116"/>
          <a:stretch>
            <a:fillRect/>
          </a:stretch>
        </p:blipFill>
        <p:spPr bwMode="auto">
          <a:xfrm>
            <a:off x="5076056" y="1988840"/>
            <a:ext cx="1152128" cy="151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375917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6600"/>
                </a:solidFill>
              </a:defRPr>
            </a:lvl1pPr>
          </a:lstStyle>
          <a:p>
            <a:endParaRPr lang="ko-KR" altLang="en-US" dirty="0"/>
          </a:p>
        </p:txBody>
      </p:sp>
      <p:pic>
        <p:nvPicPr>
          <p:cNvPr id="25" name="그림 24" descr="[아동사진_기쁨]D030-0325-093_199425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275856" y="1988840"/>
            <a:ext cx="1800200" cy="1567232"/>
          </a:xfrm>
          <a:prstGeom prst="rect">
            <a:avLst/>
          </a:prstGeom>
        </p:spPr>
      </p:pic>
      <p:sp>
        <p:nvSpPr>
          <p:cNvPr id="24" name="직사각형 23"/>
          <p:cNvSpPr/>
          <p:nvPr userDrawn="1"/>
        </p:nvSpPr>
        <p:spPr>
          <a:xfrm>
            <a:off x="0" y="3501008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B_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360" y="1988840"/>
            <a:ext cx="1331640" cy="1512168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691680" y="1988840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국내사업 가정개발센터-.jpg"/>
          <p:cNvPicPr>
            <a:picLocks noChangeAspect="1"/>
          </p:cNvPicPr>
          <p:nvPr userDrawn="1"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0" y="1988840"/>
            <a:ext cx="2038600" cy="1512168"/>
          </a:xfrm>
          <a:prstGeom prst="rect">
            <a:avLst/>
          </a:prstGeom>
        </p:spPr>
      </p:pic>
      <p:pic>
        <p:nvPicPr>
          <p:cNvPr id="22" name="Picture 5" descr="C:\Documents and Settings\user\바탕 화면\_D222-0137-04_92199.jp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 l="12963" r="3704"/>
          <a:stretch>
            <a:fillRect/>
          </a:stretch>
        </p:blipFill>
        <p:spPr bwMode="auto">
          <a:xfrm flipH="1">
            <a:off x="6156176" y="1916832"/>
            <a:ext cx="1800200" cy="1584176"/>
          </a:xfrm>
          <a:prstGeom prst="rect">
            <a:avLst/>
          </a:prstGeom>
          <a:noFill/>
        </p:spPr>
      </p:pic>
      <p:pic>
        <p:nvPicPr>
          <p:cNvPr id="13" name="Picture 5" descr="C:\Documents and Settings\N80-46\바탕 화면\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0716"/>
            <a:ext cx="9180512" cy="6896100"/>
          </a:xfrm>
          <a:prstGeom prst="rect">
            <a:avLst/>
          </a:prstGeom>
          <a:noFill/>
        </p:spPr>
      </p:pic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03648" y="5301208"/>
            <a:ext cx="6400800" cy="744488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날짜</a:t>
            </a:r>
            <a:r>
              <a:rPr lang="en-US" altLang="ko-KR" dirty="0" smtClean="0"/>
              <a:t>,</a:t>
            </a:r>
            <a:r>
              <a:rPr lang="ko-KR" altLang="en-US" dirty="0" smtClean="0"/>
              <a:t>장소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이름등을</a:t>
            </a:r>
            <a:r>
              <a:rPr lang="ko-KR" altLang="en-US" dirty="0" smtClean="0"/>
              <a:t> 기입하세요</a:t>
            </a:r>
            <a:endParaRPr lang="en-US" altLang="ko-KR" dirty="0" smtClean="0"/>
          </a:p>
        </p:txBody>
      </p:sp>
      <p:pic>
        <p:nvPicPr>
          <p:cNvPr id="14" name="그림 13" descr="로고-테두리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308304" y="260648"/>
            <a:ext cx="1656184" cy="70296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633226" y="6381328"/>
            <a:ext cx="621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95897D"/>
                </a:solidFill>
                <a:latin typeface="Gill Sans MT" pitchFamily="34" charset="0"/>
              </a:rPr>
              <a:t>Our vision for every child, life in all its fullness. Our prayer for every heart, the will to make it so.</a:t>
            </a:r>
            <a:endParaRPr lang="ko-KR" altLang="en-US" sz="1200" dirty="0">
              <a:solidFill>
                <a:srgbClr val="95897D"/>
              </a:solidFill>
              <a:latin typeface="Gill Sans MT" pitchFamily="34" charset="0"/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0" y="1916832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 userDrawn="1"/>
        </p:nvPicPr>
        <p:blipFill>
          <a:blip r:embed="rId8" cstate="print"/>
          <a:srcRect b="24116"/>
          <a:stretch>
            <a:fillRect/>
          </a:stretch>
        </p:blipFill>
        <p:spPr bwMode="auto">
          <a:xfrm>
            <a:off x="5076056" y="1988840"/>
            <a:ext cx="1152128" cy="151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375917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6600"/>
                </a:solidFill>
              </a:defRPr>
            </a:lvl1pPr>
          </a:lstStyle>
          <a:p>
            <a:endParaRPr lang="ko-KR" altLang="en-US" dirty="0"/>
          </a:p>
        </p:txBody>
      </p:sp>
      <p:pic>
        <p:nvPicPr>
          <p:cNvPr id="25" name="그림 24" descr="[아동사진_기쁨]D030-0325-093_199425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275856" y="1988840"/>
            <a:ext cx="1800200" cy="1567232"/>
          </a:xfrm>
          <a:prstGeom prst="rect">
            <a:avLst/>
          </a:prstGeom>
        </p:spPr>
      </p:pic>
      <p:sp>
        <p:nvSpPr>
          <p:cNvPr id="24" name="직사각형 23"/>
          <p:cNvSpPr/>
          <p:nvPr userDrawn="1"/>
        </p:nvSpPr>
        <p:spPr>
          <a:xfrm>
            <a:off x="0" y="3501008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59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55C-DDDD-46B1-870E-29745249D7F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B185-1BEC-477F-9D4F-D69ED8AB67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1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150000"/>
              <a:buFont typeface="Arial" pitchFamily="34" charset="0"/>
              <a:buChar char="•"/>
              <a:defRPr sz="2000" b="1"/>
            </a:lvl1pPr>
            <a:lvl2pPr>
              <a:defRPr sz="19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39552" y="980728"/>
            <a:ext cx="8280920" cy="0"/>
          </a:xfrm>
          <a:prstGeom prst="line">
            <a:avLst/>
          </a:prstGeom>
          <a:ln w="22225">
            <a:solidFill>
              <a:srgbClr val="FF76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로고-테두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56184" cy="702966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3707904" y="6381328"/>
            <a:ext cx="182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E811A"/>
                </a:solidFill>
                <a:latin typeface="Gill Sans MT" pitchFamily="34" charset="0"/>
              </a:rPr>
              <a:t>WV KOREA   </a:t>
            </a:r>
            <a:fld id="{757D5B7B-F7E8-4A45-9E81-9402DE7D6225}" type="slidenum">
              <a:rPr lang="en-US" altLang="ko-KR" smtClean="0">
                <a:solidFill>
                  <a:prstClr val="black"/>
                </a:solidFill>
                <a:latin typeface="Gill Sans MT" pitchFamily="34" charset="0"/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8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,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411760" y="2428433"/>
            <a:ext cx="48699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prstClr val="black"/>
                </a:solidFill>
                <a:latin typeface="Gill Sans MT" pitchFamily="34" charset="0"/>
              </a:rPr>
              <a:t>Thank You</a:t>
            </a:r>
            <a:br>
              <a:rPr lang="en-US" altLang="ko-KR" sz="8800" dirty="0" smtClean="0">
                <a:solidFill>
                  <a:prstClr val="black"/>
                </a:solidFill>
                <a:latin typeface="Gill Sans MT" pitchFamily="34" charset="0"/>
              </a:rPr>
            </a:br>
            <a:endParaRPr lang="ko-KR" altLang="en-US" sz="88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467544" y="3883437"/>
            <a:ext cx="8280920" cy="45719"/>
          </a:xfrm>
          <a:prstGeom prst="rect">
            <a:avLst/>
          </a:prstGeom>
          <a:solidFill>
            <a:srgbClr val="FF7619"/>
          </a:solidFill>
          <a:ln>
            <a:solidFill>
              <a:srgbClr val="FF7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7619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467544" y="2310706"/>
            <a:ext cx="8280920" cy="45719"/>
          </a:xfrm>
          <a:prstGeom prst="rect">
            <a:avLst/>
          </a:prstGeom>
          <a:solidFill>
            <a:srgbClr val="FF7619"/>
          </a:solidFill>
          <a:ln>
            <a:solidFill>
              <a:srgbClr val="FF7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7619"/>
              </a:solidFill>
            </a:endParaRPr>
          </a:p>
        </p:txBody>
      </p:sp>
      <p:pic>
        <p:nvPicPr>
          <p:cNvPr id="13" name="그림 12" descr="로고-테두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56184" cy="70296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33226" y="6381328"/>
            <a:ext cx="621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95897D"/>
                </a:solidFill>
                <a:latin typeface="Gill Sans MT" pitchFamily="34" charset="0"/>
              </a:rPr>
              <a:t>Our vision for every child, life in all its fullness. Our prayer for every heart, the will to make it so.</a:t>
            </a:r>
            <a:endParaRPr lang="ko-KR" altLang="en-US" sz="1200" dirty="0">
              <a:solidFill>
                <a:srgbClr val="95897D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4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psf\Host\Volumes\Seagate Sli\WVK CI\World Vision Korea Visual Identity Guidelines (2017)\02 VI Guidelines\Application System\디자인 작업본\PPT Pages\wv-logo-new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2924175"/>
            <a:ext cx="9144000" cy="393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287" y="1196752"/>
            <a:ext cx="8353425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 b="1">
                <a:solidFill>
                  <a:srgbClr val="F37021"/>
                </a:solidFill>
                <a:latin typeface="나눔바른고딕" pitchFamily="50" charset="-127"/>
                <a:ea typeface="나눔바른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287" y="1988840"/>
            <a:ext cx="8353425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6381750"/>
            <a:ext cx="3600000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ko-KR" dirty="0" smtClean="0"/>
              <a:t>2017.00.00 / </a:t>
            </a:r>
            <a:r>
              <a:rPr lang="ko-KR" altLang="en-US" dirty="0" smtClean="0"/>
              <a:t>소속 작성자</a:t>
            </a:r>
          </a:p>
        </p:txBody>
      </p:sp>
    </p:spTree>
    <p:extLst>
      <p:ext uri="{BB962C8B-B14F-4D97-AF65-F5344CB8AC3E}">
        <p14:creationId xmlns:p14="http://schemas.microsoft.com/office/powerpoint/2010/main" xmlns="" val="18183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55C-DDDD-46B1-870E-29745249D7F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B185-1BEC-477F-9D4F-D69ED8AB67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393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Picture 3" descr="\\psf\Host\Volumes\Seagate Sli\WVK CI\World Vision Korea Visual Identity Guidelines (2017)\02 VI Guidelines\Application System\디자인 작업본\PPT Pages\wv-logo-new-rgb-wh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287" y="4581128"/>
            <a:ext cx="8353426" cy="792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 b="1">
                <a:solidFill>
                  <a:srgbClr val="F37021"/>
                </a:solidFill>
                <a:latin typeface="나눔바른고딕" pitchFamily="50" charset="-127"/>
                <a:ea typeface="나눔바른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287" y="5373216"/>
            <a:ext cx="8353426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0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6381750"/>
            <a:ext cx="3600000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ko-KR" dirty="0" smtClean="0"/>
              <a:t>2017.00.00 / </a:t>
            </a:r>
            <a:r>
              <a:rPr lang="ko-KR" altLang="en-US" dirty="0" smtClean="0"/>
              <a:t>소속 작성자</a:t>
            </a:r>
          </a:p>
        </p:txBody>
      </p:sp>
    </p:spTree>
    <p:extLst>
      <p:ext uri="{BB962C8B-B14F-4D97-AF65-F5344CB8AC3E}">
        <p14:creationId xmlns:p14="http://schemas.microsoft.com/office/powerpoint/2010/main" xmlns="" val="374602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Picture 3" descr="\\psf\Host\Volumes\Seagate Sli\WVK CI\World Vision Korea Visual Identity Guidelines (2017)\02 VI Guidelines\Application System\디자인 작업본\PPT Pages\wv-logo-new-rgb-wh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287" y="2852937"/>
            <a:ext cx="8353425" cy="8633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 b="1">
                <a:solidFill>
                  <a:srgbClr val="F37021"/>
                </a:solidFill>
                <a:latin typeface="나눔바른고딕" pitchFamily="50" charset="-127"/>
                <a:ea typeface="나눔바른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287" y="3716263"/>
            <a:ext cx="8353425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5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6381750"/>
            <a:ext cx="3600000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ko-KR" dirty="0" smtClean="0"/>
              <a:t>2017.00.00 / </a:t>
            </a:r>
            <a:r>
              <a:rPr lang="ko-KR" altLang="en-US" dirty="0" smtClean="0"/>
              <a:t>소속 작성자</a:t>
            </a:r>
          </a:p>
        </p:txBody>
      </p:sp>
    </p:spTree>
    <p:extLst>
      <p:ext uri="{BB962C8B-B14F-4D97-AF65-F5344CB8AC3E}">
        <p14:creationId xmlns:p14="http://schemas.microsoft.com/office/powerpoint/2010/main" xmlns="" val="181317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psf\Host\Volumes\Seagate Sli\WVK CI\World Vision Korea Visual Identity Guidelines (2017)\02 VI Guidelines\Application System\디자인 작업본\PPT Pages\wv-logo-new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287" y="2852936"/>
            <a:ext cx="8353425" cy="8633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 b="1">
                <a:solidFill>
                  <a:srgbClr val="F37021"/>
                </a:solidFill>
                <a:latin typeface="나눔바른고딕" pitchFamily="50" charset="-127"/>
                <a:ea typeface="나눔바른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287" y="3716263"/>
            <a:ext cx="8353425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6381750"/>
            <a:ext cx="3600000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ko-KR" dirty="0" smtClean="0"/>
              <a:t>2017.00.00 / </a:t>
            </a:r>
            <a:r>
              <a:rPr lang="ko-KR" altLang="en-US" dirty="0" smtClean="0"/>
              <a:t>소속 작성자</a:t>
            </a:r>
          </a:p>
        </p:txBody>
      </p:sp>
    </p:spTree>
    <p:extLst>
      <p:ext uri="{BB962C8B-B14F-4D97-AF65-F5344CB8AC3E}">
        <p14:creationId xmlns:p14="http://schemas.microsoft.com/office/powerpoint/2010/main" xmlns="" val="397043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목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126" name="Picture 6" descr="\\psf\Host\Volumes\Seagate Sli\WVK CI\World Vision Korea Visual Identity Guidelines (2017)\02 VI Guidelines\Application System\디자인 작업본\PPT Pages\wv-logo-new-rgb-blac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95288" y="3429000"/>
            <a:ext cx="2952576" cy="5048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3429000"/>
            <a:ext cx="5256833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5000"/>
              </a:lnSpc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449263" indent="-179388">
              <a:lnSpc>
                <a:spcPct val="125000"/>
              </a:lnSpc>
              <a:defRPr sz="1600" b="1">
                <a:solidFill>
                  <a:schemeClr val="bg1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xmlns="" val="221536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목차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146" name="Picture 2" descr="\\psf\Host\Volumes\Seagate Sli\WVK CI\World Vision Korea Visual Identity Guidelines (2017)\02 VI Guidelines\Application System\디자인 작업본\PPT Pages\wv-logo-new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95288" y="3429000"/>
            <a:ext cx="2952576" cy="5089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F37021"/>
                </a:solidFill>
              </a:defRPr>
            </a:lvl1pPr>
          </a:lstStyle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3429000"/>
            <a:ext cx="5256833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5000"/>
              </a:lnSpc>
              <a:buFont typeface="+mj-lt"/>
              <a:buAutoNum type="arabicPeriod"/>
              <a:defRPr sz="1800" b="1">
                <a:solidFill>
                  <a:schemeClr val="tx1"/>
                </a:solidFill>
              </a:defRPr>
            </a:lvl1pPr>
            <a:lvl2pPr marL="449263" indent="-179388">
              <a:lnSpc>
                <a:spcPct val="125000"/>
              </a:lnSpc>
              <a:defRPr sz="1600" b="1">
                <a:solidFill>
                  <a:schemeClr val="tx1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xmlns="" val="161950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간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0" y="2276872"/>
            <a:ext cx="5256213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latin typeface="나눔바른고딕" pitchFamily="50" charset="-127"/>
                <a:ea typeface="나눔바른고딕" pitchFamily="50" charset="-12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dirty="0" smtClean="0"/>
              <a:t>Chapter</a:t>
            </a:r>
            <a:r>
              <a:rPr lang="ko-KR" altLang="en-US" dirty="0" smtClean="0"/>
              <a:t> 번호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170" name="Picture 2" descr="\\psf\Host\Volumes\Seagate Sli\WVK CI\World Vision Korea Visual Identity Guidelines (2017)\02 VI Guidelines\Application System\디자인 작업본\PPT Pages\wv-logo-new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>
            <a:spLocks noGrp="1"/>
          </p:cNvSpPr>
          <p:nvPr>
            <p:ph type="ctrTitle" hasCustomPrompt="1"/>
          </p:nvPr>
        </p:nvSpPr>
        <p:spPr>
          <a:xfrm>
            <a:off x="3419873" y="2924174"/>
            <a:ext cx="5328840" cy="7208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defRPr>
            </a:lvl1pPr>
          </a:lstStyle>
          <a:p>
            <a:r>
              <a:rPr lang="ko-KR" altLang="en-US" dirty="0" err="1" smtClean="0"/>
              <a:t>챕터</a:t>
            </a:r>
            <a:r>
              <a:rPr lang="ko-KR" altLang="en-US" dirty="0" smtClean="0"/>
              <a:t> 제목</a:t>
            </a:r>
            <a:endParaRPr lang="ko-KR" altLang="en-US" dirty="0"/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492500" y="3645024"/>
            <a:ext cx="52562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8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5148713" y="6374085"/>
            <a:ext cx="3600000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ko-KR" altLang="en-US" dirty="0" smtClean="0"/>
              <a:t>문서 제목</a:t>
            </a:r>
          </a:p>
        </p:txBody>
      </p:sp>
    </p:spTree>
    <p:extLst>
      <p:ext uri="{BB962C8B-B14F-4D97-AF65-F5344CB8AC3E}">
        <p14:creationId xmlns:p14="http://schemas.microsoft.com/office/powerpoint/2010/main" xmlns="" val="89684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간지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 descr="\\psf\Host\Volumes\Seagate Sli\WVK CI\World Vision Korea Visual Identity Guidelines (2017)\02 VI Guidelines\Application System\디자인 작업본\PPT Pages\wv-logo-new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텍스트 개체 틀 2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0" y="2276872"/>
            <a:ext cx="5256213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F37021"/>
                </a:solidFill>
                <a:latin typeface="나눔바른고딕" pitchFamily="50" charset="-127"/>
                <a:ea typeface="나눔바른고딕" pitchFamily="50" charset="-12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dirty="0" smtClean="0"/>
              <a:t>Chapter</a:t>
            </a:r>
            <a:r>
              <a:rPr lang="ko-KR" altLang="en-US" dirty="0" smtClean="0"/>
              <a:t> 번호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3419873" y="2924174"/>
            <a:ext cx="5328840" cy="7208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defRPr>
            </a:lvl1pPr>
          </a:lstStyle>
          <a:p>
            <a:r>
              <a:rPr lang="ko-KR" altLang="en-US" dirty="0" err="1" smtClean="0"/>
              <a:t>챕터</a:t>
            </a:r>
            <a:r>
              <a:rPr lang="ko-KR" altLang="en-US" dirty="0" smtClean="0"/>
              <a:t> 제목</a:t>
            </a:r>
            <a:endParaRPr lang="ko-KR" altLang="en-US" dirty="0"/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492500" y="3645024"/>
            <a:ext cx="52562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5148713" y="6374085"/>
            <a:ext cx="3600000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ko-KR" altLang="en-US" dirty="0" smtClean="0"/>
              <a:t>문서 제목</a:t>
            </a:r>
          </a:p>
        </p:txBody>
      </p:sp>
    </p:spTree>
    <p:extLst>
      <p:ext uri="{BB962C8B-B14F-4D97-AF65-F5344CB8AC3E}">
        <p14:creationId xmlns:p14="http://schemas.microsoft.com/office/powerpoint/2010/main" xmlns="" val="380436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1644" y="297261"/>
            <a:ext cx="8640712" cy="83951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7" y="1412776"/>
            <a:ext cx="3097213" cy="49685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F3702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2500" y="1412776"/>
            <a:ext cx="5256212" cy="4968552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25000"/>
              </a:lnSpc>
              <a:buFont typeface="+mj-lt"/>
              <a:buAutoNum type="arabicPeriod"/>
              <a:defRPr sz="2200" b="1">
                <a:solidFill>
                  <a:srgbClr val="F37021"/>
                </a:solidFill>
              </a:defRPr>
            </a:lvl1pPr>
            <a:lvl2pPr marL="625475" indent="-266700">
              <a:lnSpc>
                <a:spcPct val="125000"/>
              </a:lnSpc>
              <a:defRPr sz="1800" b="0"/>
            </a:lvl2pPr>
            <a:lvl3pPr marL="808038" indent="-182563">
              <a:lnSpc>
                <a:spcPct val="125000"/>
              </a:lnSpc>
              <a:defRPr sz="1600" b="0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  <a:endParaRPr lang="ko-KR" altLang="en-US" dirty="0"/>
          </a:p>
        </p:txBody>
      </p:sp>
      <p:pic>
        <p:nvPicPr>
          <p:cNvPr id="8195" name="Picture 3" descr="\\psf\Host\Volumes\Seagate Sli\WVK CI\World Vision Korea Visual Identity Guidelines (2017)\02 VI Guidelines\Application System\디자인 작업본\PPT Pages\wv-logo-new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713" y="404664"/>
            <a:ext cx="1512000" cy="3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403821"/>
            <a:ext cx="683568" cy="31320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54416060-B75C-4152-8C16-7F549FA6A3AD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04664"/>
            <a:ext cx="2737420" cy="312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 smtClean="0"/>
              <a:t>문서 제목</a:t>
            </a:r>
          </a:p>
        </p:txBody>
      </p:sp>
    </p:spTree>
    <p:extLst>
      <p:ext uri="{BB962C8B-B14F-4D97-AF65-F5344CB8AC3E}">
        <p14:creationId xmlns:p14="http://schemas.microsoft.com/office/powerpoint/2010/main" xmlns="" val="52129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Picture 2" descr="\\psf\Host\Volumes\Seagate Sli\WVK CI\World Vision Korea Visual Identity Guidelines (2017)\02 VI Guidelines\Application System\디자인 작업본\PPT Pages\wv-logo-new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98123"/>
            <a:ext cx="1800000" cy="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psf\Host\Volumes\Seagate Sli\WVK CI\World Vision Korea Visual Identity Guidelines (2017)\02 VI Guidelines\Application System\디자인 작업본\PPT Pages\Thankyou Bea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787" y="2852936"/>
            <a:ext cx="5520426" cy="118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54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984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150000"/>
              <a:buFont typeface="Arial" pitchFamily="34" charset="0"/>
              <a:buChar char="•"/>
              <a:defRPr sz="2000" b="1"/>
            </a:lvl1pPr>
            <a:lvl2pPr>
              <a:defRPr sz="19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39552" y="980728"/>
            <a:ext cx="8280920" cy="0"/>
          </a:xfrm>
          <a:prstGeom prst="line">
            <a:avLst/>
          </a:prstGeom>
          <a:ln w="22225">
            <a:solidFill>
              <a:srgbClr val="FF76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로고-테두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56184" cy="702966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3707904" y="6381328"/>
            <a:ext cx="182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E811A"/>
                </a:solidFill>
                <a:latin typeface="Gill Sans MT" pitchFamily="34" charset="0"/>
              </a:rPr>
              <a:t>WV KOREA</a:t>
            </a:r>
            <a:r>
              <a:rPr lang="en-US" altLang="ko-KR" baseline="0" dirty="0" smtClean="0">
                <a:solidFill>
                  <a:srgbClr val="FE811A"/>
                </a:solidFill>
                <a:latin typeface="Gill Sans MT" pitchFamily="34" charset="0"/>
              </a:rPr>
              <a:t>   </a:t>
            </a:r>
            <a:fld id="{757D5B7B-F7E8-4A45-9E81-9402DE7D6225}" type="slidenum">
              <a:rPr lang="en-US" altLang="ko-KR" smtClean="0">
                <a:solidFill>
                  <a:schemeClr val="tx1"/>
                </a:solidFill>
                <a:latin typeface="Gill Sans MT" pitchFamily="34" charset="0"/>
              </a:rPr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49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914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505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012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55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621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578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558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06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,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411760" y="2428433"/>
            <a:ext cx="48699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latin typeface="Gill Sans MT" pitchFamily="34" charset="0"/>
              </a:rPr>
              <a:t>Thank You</a:t>
            </a:r>
            <a:br>
              <a:rPr lang="en-US" altLang="ko-KR" sz="8800" dirty="0" smtClean="0">
                <a:latin typeface="Gill Sans MT" pitchFamily="34" charset="0"/>
              </a:rPr>
            </a:br>
            <a:endParaRPr lang="ko-KR" altLang="en-US" sz="8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467544" y="3883437"/>
            <a:ext cx="8280920" cy="45719"/>
          </a:xfrm>
          <a:prstGeom prst="rect">
            <a:avLst/>
          </a:prstGeom>
          <a:solidFill>
            <a:srgbClr val="FF7619"/>
          </a:solidFill>
          <a:ln>
            <a:solidFill>
              <a:srgbClr val="FF7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7619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467544" y="2310706"/>
            <a:ext cx="8280920" cy="45719"/>
          </a:xfrm>
          <a:prstGeom prst="rect">
            <a:avLst/>
          </a:prstGeom>
          <a:solidFill>
            <a:srgbClr val="FF7619"/>
          </a:solidFill>
          <a:ln>
            <a:solidFill>
              <a:srgbClr val="FF7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7619"/>
              </a:solidFill>
            </a:endParaRPr>
          </a:p>
        </p:txBody>
      </p:sp>
      <p:pic>
        <p:nvPicPr>
          <p:cNvPr id="13" name="그림 12" descr="로고-테두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56184" cy="70296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33226" y="6381328"/>
            <a:ext cx="621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95897D"/>
                </a:solidFill>
                <a:latin typeface="Gill Sans MT" pitchFamily="34" charset="0"/>
              </a:rPr>
              <a:t>Our vision for every child, life in all its fullness. Our prayer for every heart, the will to make it so.</a:t>
            </a:r>
            <a:endParaRPr lang="ko-KR" altLang="en-US" sz="1200" dirty="0">
              <a:solidFill>
                <a:srgbClr val="95897D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62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623D-93D9-4701-BCC0-CBDF26CF48F1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7691-670D-4F37-8316-3C878FA5D3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75" r:id="rId2"/>
    <p:sldLayoutId id="2147483691" r:id="rId3"/>
    <p:sldLayoutId id="214748365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267C-7AD4-4024-948B-796D03CB5ECB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FE79-3737-4444-B631-DB8880FC67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623D-93D9-4701-BCC0-CBDF26CF48F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7691-670D-4F37-8316-3C878FA5D31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43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418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FA5D9630-35DE-DF48-8544-16E553B75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F7D2A015-FB2E-B348-8BD0-97FBA1702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2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8064896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/>
              <a:t>Global Standard</a:t>
            </a:r>
            <a:r>
              <a:rPr lang="ko-KR" altLang="en-US" sz="3600" dirty="0" smtClean="0"/>
              <a:t>에 기반한 </a:t>
            </a:r>
            <a:r>
              <a:rPr lang="ko-KR" altLang="en-US" sz="3600" dirty="0" err="1" smtClean="0"/>
              <a:t>거버넌스</a:t>
            </a:r>
            <a:r>
              <a:rPr lang="ko-KR" altLang="en-US" sz="3600" dirty="0" smtClean="0"/>
              <a:t> 운영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2400" dirty="0" smtClean="0"/>
              <a:t>- </a:t>
            </a:r>
            <a:r>
              <a:rPr lang="ko-KR" altLang="en-US" sz="2400" dirty="0" smtClean="0"/>
              <a:t>월드비전 사례 중심 </a:t>
            </a:r>
            <a:r>
              <a:rPr lang="en-US" altLang="ko-KR" sz="2400" dirty="0" smtClean="0"/>
              <a:t>-</a:t>
            </a:r>
            <a:endParaRPr lang="ko-KR" altLang="en-US" sz="36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1259632" y="5589240"/>
            <a:ext cx="6400800" cy="86409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(2017. 11. 8)</a:t>
            </a:r>
          </a:p>
          <a:p>
            <a:r>
              <a:rPr lang="ko-KR" altLang="en-US" sz="2000" dirty="0" err="1" smtClean="0"/>
              <a:t>총무팀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지역포럼</a:t>
            </a:r>
            <a:r>
              <a:rPr lang="en-US" altLang="ko-KR" dirty="0" smtClean="0"/>
              <a:t>(Regional Forum)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1184987"/>
            <a:ext cx="874846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2000" b="1" dirty="0" smtClean="0">
                <a:solidFill>
                  <a:prstClr val="black"/>
                </a:solidFill>
              </a:rPr>
              <a:t>1.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 주요기</a:t>
            </a:r>
            <a:r>
              <a:rPr lang="ko-KR" altLang="en-US" sz="2000" b="1" dirty="0">
                <a:solidFill>
                  <a:prstClr val="black"/>
                </a:solidFill>
              </a:rPr>
              <a:t>능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prstClr val="black"/>
                </a:solidFill>
              </a:rPr>
              <a:t> </a:t>
            </a:r>
            <a:r>
              <a:rPr lang="ko-KR" altLang="en-US" b="1" dirty="0" smtClean="0">
                <a:solidFill>
                  <a:prstClr val="black"/>
                </a:solidFill>
              </a:rPr>
              <a:t>지역포럼은 </a:t>
            </a:r>
            <a:r>
              <a:rPr lang="en-US" altLang="ko-KR" b="1" dirty="0" smtClean="0">
                <a:solidFill>
                  <a:prstClr val="black"/>
                </a:solidFill>
              </a:rPr>
              <a:t>NO </a:t>
            </a:r>
            <a:r>
              <a:rPr lang="ko-KR" altLang="en-US" b="1" dirty="0" smtClean="0">
                <a:solidFill>
                  <a:prstClr val="black"/>
                </a:solidFill>
              </a:rPr>
              <a:t>및 </a:t>
            </a:r>
            <a:r>
              <a:rPr lang="en-US" altLang="ko-KR" b="1" dirty="0" smtClean="0">
                <a:solidFill>
                  <a:prstClr val="black"/>
                </a:solidFill>
              </a:rPr>
              <a:t>SO </a:t>
            </a:r>
            <a:r>
              <a:rPr lang="ko-KR" altLang="en-US" b="1" dirty="0" smtClean="0">
                <a:solidFill>
                  <a:prstClr val="black"/>
                </a:solidFill>
              </a:rPr>
              <a:t>를 비롯한 지역사무소 회장단</a:t>
            </a:r>
            <a:r>
              <a:rPr lang="en-US" altLang="ko-KR" b="1" dirty="0" smtClean="0">
                <a:solidFill>
                  <a:prstClr val="black"/>
                </a:solidFill>
              </a:rPr>
              <a:t>/</a:t>
            </a:r>
            <a:r>
              <a:rPr lang="ko-KR" altLang="en-US" b="1" dirty="0" smtClean="0">
                <a:solidFill>
                  <a:prstClr val="black"/>
                </a:solidFill>
              </a:rPr>
              <a:t>대표단 모임</a:t>
            </a:r>
            <a:r>
              <a:rPr lang="en-US" altLang="ko-KR" b="1" dirty="0" smtClean="0">
                <a:solidFill>
                  <a:prstClr val="black"/>
                </a:solidFill>
              </a:rPr>
              <a:t/>
            </a:r>
            <a:br>
              <a:rPr lang="en-US" altLang="ko-KR" b="1" dirty="0" smtClean="0">
                <a:solidFill>
                  <a:prstClr val="black"/>
                </a:solidFill>
              </a:rPr>
            </a:b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dirty="0" smtClean="0">
                <a:solidFill>
                  <a:prstClr val="black"/>
                </a:solidFill>
              </a:rPr>
              <a:t>총 </a:t>
            </a:r>
            <a:r>
              <a:rPr lang="en-US" altLang="ko-KR" dirty="0" smtClean="0">
                <a:solidFill>
                  <a:prstClr val="black"/>
                </a:solidFill>
              </a:rPr>
              <a:t>7</a:t>
            </a:r>
            <a:r>
              <a:rPr lang="ko-KR" altLang="en-US" dirty="0" smtClean="0">
                <a:solidFill>
                  <a:prstClr val="black"/>
                </a:solidFill>
              </a:rPr>
              <a:t>개 대륙에서 순차적으로 지역포럼 개최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 </a:t>
            </a:r>
            <a:r>
              <a:rPr lang="ko-KR" altLang="en-US" b="1" dirty="0" smtClean="0">
                <a:solidFill>
                  <a:srgbClr val="FF6600"/>
                </a:solidFill>
              </a:rPr>
              <a:t>국제이사 선출</a:t>
            </a:r>
            <a:endParaRPr lang="en-US" altLang="ko-KR" b="1" dirty="0" smtClean="0">
              <a:solidFill>
                <a:srgbClr val="FF6600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prstClr val="black"/>
                </a:solidFill>
              </a:rPr>
              <a:t> </a:t>
            </a:r>
            <a:r>
              <a:rPr lang="ko-KR" altLang="en-US" b="1" dirty="0" err="1" smtClean="0">
                <a:solidFill>
                  <a:srgbClr val="FF6600"/>
                </a:solidFill>
              </a:rPr>
              <a:t>국제파트너십</a:t>
            </a:r>
            <a:r>
              <a:rPr lang="ko-KR" altLang="en-US" b="1" dirty="0" smtClean="0">
                <a:solidFill>
                  <a:srgbClr val="FF6600"/>
                </a:solidFill>
              </a:rPr>
              <a:t> 전략의 모범사례 공유</a:t>
            </a:r>
            <a:r>
              <a:rPr lang="en-US" altLang="ko-KR" b="1" dirty="0" smtClean="0">
                <a:solidFill>
                  <a:prstClr val="black"/>
                </a:solidFill>
              </a:rPr>
              <a:t>(</a:t>
            </a:r>
            <a:r>
              <a:rPr lang="ko-KR" altLang="en-US" b="1" dirty="0" err="1" smtClean="0">
                <a:solidFill>
                  <a:prstClr val="black"/>
                </a:solidFill>
              </a:rPr>
              <a:t>거버넌스</a:t>
            </a:r>
            <a:r>
              <a:rPr lang="ko-KR" altLang="en-US" b="1" dirty="0" smtClean="0">
                <a:solidFill>
                  <a:prstClr val="black"/>
                </a:solidFill>
              </a:rPr>
              <a:t> 발전 및 역량강화</a:t>
            </a:r>
            <a:r>
              <a:rPr lang="en-US" altLang="ko-KR" b="1" dirty="0" smtClean="0">
                <a:solidFill>
                  <a:prstClr val="black"/>
                </a:solidFill>
              </a:rPr>
              <a:t>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prstClr val="black"/>
                </a:solidFill>
              </a:rPr>
              <a:t> 국제본부 경</a:t>
            </a:r>
            <a:r>
              <a:rPr lang="ko-KR" altLang="en-US" b="1" dirty="0">
                <a:solidFill>
                  <a:prstClr val="black"/>
                </a:solidFill>
              </a:rPr>
              <a:t>영</a:t>
            </a:r>
            <a:r>
              <a:rPr lang="ko-KR" altLang="en-US" b="1" dirty="0" smtClean="0">
                <a:solidFill>
                  <a:prstClr val="black"/>
                </a:solidFill>
              </a:rPr>
              <a:t>진과 이사회의 친교 및 기독교 </a:t>
            </a:r>
            <a:r>
              <a:rPr lang="ko-KR" altLang="en-US" b="1" dirty="0" err="1" smtClean="0">
                <a:solidFill>
                  <a:prstClr val="black"/>
                </a:solidFill>
              </a:rPr>
              <a:t>공동체성</a:t>
            </a:r>
            <a:r>
              <a:rPr lang="ko-KR" altLang="en-US" b="1" dirty="0" smtClean="0">
                <a:solidFill>
                  <a:prstClr val="black"/>
                </a:solidFill>
              </a:rPr>
              <a:t> 도모</a:t>
            </a:r>
            <a:endParaRPr lang="en-US" altLang="ko-KR" b="1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ko-KR" b="1" dirty="0">
              <a:solidFill>
                <a:prstClr val="black"/>
              </a:solidFill>
            </a:endParaRPr>
          </a:p>
          <a:p>
            <a:r>
              <a:rPr lang="en-US" altLang="ko-KR" sz="2000" b="1" dirty="0" smtClean="0">
                <a:solidFill>
                  <a:prstClr val="black"/>
                </a:solidFill>
              </a:rPr>
              <a:t>     2. 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개최시기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: 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년마다 개최</a:t>
            </a:r>
            <a:r>
              <a:rPr lang="en-US" altLang="ko-KR" sz="2000" b="1" dirty="0">
                <a:solidFill>
                  <a:prstClr val="black"/>
                </a:solidFill>
              </a:rPr>
              <a:t/>
            </a:r>
            <a:br>
              <a:rPr lang="en-US" altLang="ko-KR" sz="2000" b="1" dirty="0">
                <a:solidFill>
                  <a:prstClr val="black"/>
                </a:solidFill>
              </a:rPr>
            </a:br>
            <a:r>
              <a:rPr lang="en-US" altLang="ko-KR" sz="2000" b="1" dirty="0" smtClean="0">
                <a:solidFill>
                  <a:prstClr val="black"/>
                </a:solidFill>
              </a:rPr>
              <a:t>         - </a:t>
            </a:r>
            <a:r>
              <a:rPr lang="en-US" altLang="ko-KR" dirty="0" smtClean="0">
                <a:solidFill>
                  <a:prstClr val="black"/>
                </a:solidFill>
              </a:rPr>
              <a:t>3</a:t>
            </a:r>
            <a:r>
              <a:rPr lang="ko-KR" altLang="en-US" dirty="0" err="1" smtClean="0">
                <a:solidFill>
                  <a:prstClr val="black"/>
                </a:solidFill>
              </a:rPr>
              <a:t>년차</a:t>
            </a:r>
            <a:r>
              <a:rPr lang="ko-KR" altLang="en-US" dirty="0" smtClean="0">
                <a:solidFill>
                  <a:prstClr val="black"/>
                </a:solidFill>
              </a:rPr>
              <a:t> 총회 </a:t>
            </a:r>
            <a:r>
              <a:rPr lang="en-US" altLang="ko-KR" dirty="0" smtClean="0">
                <a:solidFill>
                  <a:prstClr val="black"/>
                </a:solidFill>
              </a:rPr>
              <a:t>1</a:t>
            </a:r>
            <a:r>
              <a:rPr lang="ko-KR" altLang="en-US" dirty="0" err="1" smtClean="0">
                <a:solidFill>
                  <a:prstClr val="black"/>
                </a:solidFill>
              </a:rPr>
              <a:t>년전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</a:rPr>
              <a:t>대륙별로</a:t>
            </a:r>
            <a:r>
              <a:rPr lang="ko-KR" altLang="en-US" dirty="0" smtClean="0">
                <a:solidFill>
                  <a:prstClr val="black"/>
                </a:solidFill>
              </a:rPr>
              <a:t> 개최 </a:t>
            </a:r>
            <a:r>
              <a:rPr lang="en-US" altLang="ko-KR" dirty="0" smtClean="0">
                <a:solidFill>
                  <a:prstClr val="black"/>
                </a:solidFill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</a:rPr>
              <a:t>총회와의 가교역할</a:t>
            </a:r>
            <a:endParaRPr lang="ko-KR" altLang="ko-KR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prstClr val="black"/>
                </a:solidFill>
              </a:rPr>
              <a:t>      </a:t>
            </a:r>
            <a:endParaRPr lang="ko-KR" altLang="ko-KR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 descr="Z:\e-총무팀\전진문서(업무관련)\법인행정\이사회\WVI Regional Forum(지역포럼)\WVI Regional Forum(지역포럼) 2015\사진\0R6B6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8" y="5175290"/>
            <a:ext cx="2328664" cy="16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e-총무팀\전진문서(업무관련)\법인행정\이사회\WVI Regional Forum(지역포럼)\WVI Regional Forum(지역포럼) 2015\사진\Session 9 - Forum Business Session 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222" y="5175290"/>
            <a:ext cx="2406186" cy="16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e-총무팀\전진문서(업무관련)\법인행정\이사회\WVI Regional Forum(지역포럼)\WVI Regional Forum(지역포럼) 2015\사진\Welcome Dinner-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344" y="5175289"/>
            <a:ext cx="2382484" cy="16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e-총무팀\전진문서(업무관련)\법인행정\이사회\WVI Regional Forum(지역포럼)\WVI Regional Forum(지역포럼) 2015\사진\사진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684" y="4005064"/>
            <a:ext cx="190331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0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직선 연결선 73"/>
          <p:cNvCxnSpPr/>
          <p:nvPr/>
        </p:nvCxnSpPr>
        <p:spPr>
          <a:xfrm flipH="1">
            <a:off x="5014663" y="4336517"/>
            <a:ext cx="1" cy="369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n-ea"/>
              </a:rPr>
              <a:t/>
            </a:r>
            <a:br>
              <a:rPr lang="en-US" altLang="ko-KR" dirty="0">
                <a:latin typeface="+mn-ea"/>
              </a:rPr>
            </a:br>
            <a:endParaRPr lang="ko-KR" altLang="en-US" dirty="0"/>
          </a:p>
        </p:txBody>
      </p:sp>
      <p:sp>
        <p:nvSpPr>
          <p:cNvPr id="4" name="_s1033"/>
          <p:cNvSpPr>
            <a:spLocks noChangeArrowheads="1"/>
          </p:cNvSpPr>
          <p:nvPr/>
        </p:nvSpPr>
        <p:spPr bwMode="auto">
          <a:xfrm>
            <a:off x="3781176" y="1462507"/>
            <a:ext cx="24384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ko-KR" altLang="ko-KR" sz="8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23776" y="2910307"/>
            <a:ext cx="8382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ko-KR" sz="1400" b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66776" y="2910307"/>
            <a:ext cx="8382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ko-KR" sz="14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09776" y="2910307"/>
            <a:ext cx="8382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ko-KR" sz="1400" b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52776" y="2910307"/>
            <a:ext cx="8382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ko-KR" sz="1400" b="1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95776" y="2910307"/>
            <a:ext cx="8382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ko-KR" sz="1400" b="1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38776" y="2910307"/>
            <a:ext cx="1159768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altLang="ko-KR" sz="1400" b="1">
              <a:solidFill>
                <a:prstClr val="black"/>
              </a:solidFill>
            </a:endParaRPr>
          </a:p>
        </p:txBody>
      </p:sp>
      <p:sp>
        <p:nvSpPr>
          <p:cNvPr id="11" name="_s1033"/>
          <p:cNvSpPr>
            <a:spLocks noChangeArrowheads="1"/>
          </p:cNvSpPr>
          <p:nvPr/>
        </p:nvSpPr>
        <p:spPr bwMode="auto">
          <a:xfrm>
            <a:off x="3848304" y="4041639"/>
            <a:ext cx="2438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12" name="_s1033"/>
          <p:cNvSpPr>
            <a:spLocks noChangeArrowheads="1"/>
          </p:cNvSpPr>
          <p:nvPr/>
        </p:nvSpPr>
        <p:spPr bwMode="auto">
          <a:xfrm>
            <a:off x="792652" y="4869733"/>
            <a:ext cx="1511696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13" name="_s1033"/>
          <p:cNvSpPr>
            <a:spLocks noChangeArrowheads="1"/>
          </p:cNvSpPr>
          <p:nvPr/>
        </p:nvSpPr>
        <p:spPr bwMode="auto">
          <a:xfrm>
            <a:off x="2380548" y="4869733"/>
            <a:ext cx="9906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14" name="_s1033"/>
          <p:cNvSpPr>
            <a:spLocks noChangeArrowheads="1"/>
          </p:cNvSpPr>
          <p:nvPr/>
        </p:nvSpPr>
        <p:spPr bwMode="auto">
          <a:xfrm>
            <a:off x="3447348" y="4869733"/>
            <a:ext cx="9906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15" name="_s1033"/>
          <p:cNvSpPr>
            <a:spLocks noChangeArrowheads="1"/>
          </p:cNvSpPr>
          <p:nvPr/>
        </p:nvSpPr>
        <p:spPr bwMode="auto">
          <a:xfrm>
            <a:off x="4514148" y="4869733"/>
            <a:ext cx="9906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16" name="_s1033"/>
          <p:cNvSpPr>
            <a:spLocks noChangeArrowheads="1"/>
          </p:cNvSpPr>
          <p:nvPr/>
        </p:nvSpPr>
        <p:spPr bwMode="auto">
          <a:xfrm>
            <a:off x="5580948" y="4869733"/>
            <a:ext cx="9906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17" name="_s1033"/>
          <p:cNvSpPr>
            <a:spLocks noChangeArrowheads="1"/>
          </p:cNvSpPr>
          <p:nvPr/>
        </p:nvSpPr>
        <p:spPr bwMode="auto">
          <a:xfrm>
            <a:off x="6647748" y="4869733"/>
            <a:ext cx="9906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18" name="_s1033"/>
          <p:cNvSpPr>
            <a:spLocks noChangeArrowheads="1"/>
          </p:cNvSpPr>
          <p:nvPr/>
        </p:nvSpPr>
        <p:spPr bwMode="auto">
          <a:xfrm>
            <a:off x="7714548" y="4869733"/>
            <a:ext cx="11430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19" name="_s1033"/>
          <p:cNvSpPr>
            <a:spLocks noChangeArrowheads="1"/>
          </p:cNvSpPr>
          <p:nvPr/>
        </p:nvSpPr>
        <p:spPr bwMode="auto">
          <a:xfrm>
            <a:off x="1313748" y="5784133"/>
            <a:ext cx="9906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20" name="_s1033"/>
          <p:cNvSpPr>
            <a:spLocks noChangeArrowheads="1"/>
          </p:cNvSpPr>
          <p:nvPr/>
        </p:nvSpPr>
        <p:spPr bwMode="auto">
          <a:xfrm>
            <a:off x="2456748" y="5784133"/>
            <a:ext cx="9906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21" name="_s1033"/>
          <p:cNvSpPr>
            <a:spLocks noChangeArrowheads="1"/>
          </p:cNvSpPr>
          <p:nvPr/>
        </p:nvSpPr>
        <p:spPr bwMode="auto">
          <a:xfrm>
            <a:off x="6647748" y="5784133"/>
            <a:ext cx="9906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22" name="_s1033"/>
          <p:cNvSpPr>
            <a:spLocks noChangeArrowheads="1"/>
          </p:cNvSpPr>
          <p:nvPr/>
        </p:nvSpPr>
        <p:spPr bwMode="auto">
          <a:xfrm>
            <a:off x="7790748" y="5784133"/>
            <a:ext cx="9906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ko-KR" altLang="ko-KR" sz="1400" b="1">
              <a:solidFill>
                <a:prstClr val="black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647576" y="2748159"/>
            <a:ext cx="1006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</a:rPr>
              <a:t>실행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</a:rPr>
              <a:t>위원회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790576" y="2910307"/>
            <a:ext cx="1006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>
                <a:solidFill>
                  <a:prstClr val="black"/>
                </a:solidFill>
                <a:latin typeface="맑은 고딕"/>
              </a:rPr>
              <a:t>감사평가 </a:t>
            </a:r>
            <a:r>
              <a:rPr lang="en-US" altLang="ko-KR" sz="1400" b="1">
                <a:solidFill>
                  <a:prstClr val="black"/>
                </a:solidFill>
                <a:latin typeface="맑은 고딕"/>
              </a:rPr>
              <a:t>&amp; </a:t>
            </a:r>
            <a:r>
              <a:rPr lang="ko-KR" altLang="en-US" sz="1400" b="1">
                <a:solidFill>
                  <a:prstClr val="black"/>
                </a:solidFill>
                <a:latin typeface="맑은 고딕"/>
              </a:rPr>
              <a:t>위기관리 위원회</a:t>
            </a:r>
            <a:endParaRPr lang="en-US" altLang="ko-KR" sz="1400" b="1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933576" y="2797825"/>
            <a:ext cx="1006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청지기직분 위원회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152776" y="3015535"/>
            <a:ext cx="85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인사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위원회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857376" y="1480651"/>
            <a:ext cx="2314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800" b="1" dirty="0">
                <a:solidFill>
                  <a:prstClr val="black"/>
                </a:solidFill>
                <a:latin typeface="맑은 고딕"/>
              </a:rPr>
              <a:t>국제 이사회</a:t>
            </a:r>
            <a:endParaRPr lang="en-US" altLang="ko-KR" sz="18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맑은 고딕"/>
              </a:rPr>
              <a:t>24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</a:rPr>
              <a:t>명의 이사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</a:rPr>
              <a:t> </a:t>
            </a:r>
            <a:endParaRPr lang="en-US" altLang="ko-KR" sz="1600" b="1" dirty="0" smtClean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en-US" altLang="ko-KR" sz="1600" b="1" dirty="0" smtClean="0">
                <a:solidFill>
                  <a:prstClr val="black"/>
                </a:solidFill>
                <a:latin typeface="맑은 고딕"/>
              </a:rPr>
              <a:t>(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</a:rPr>
              <a:t>국제총재 포함 </a:t>
            </a:r>
            <a:r>
              <a:rPr lang="en-US" altLang="ko-KR" sz="1600" dirty="0">
                <a:solidFill>
                  <a:prstClr val="black"/>
                </a:solidFill>
                <a:latin typeface="맑은 고딕"/>
              </a:rPr>
              <a:t>)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219576" y="2808709"/>
            <a:ext cx="1006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사업전략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위원회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394581" y="2910307"/>
            <a:ext cx="12359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 err="1">
                <a:solidFill>
                  <a:prstClr val="black"/>
                </a:solidFill>
                <a:latin typeface="맑은 고딕"/>
              </a:rPr>
              <a:t>파트너십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통치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</a:rPr>
              <a:t>/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지배구조 위원회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857376" y="4071050"/>
            <a:ext cx="231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600" b="1" dirty="0">
                <a:solidFill>
                  <a:prstClr val="black"/>
                </a:solidFill>
                <a:latin typeface="맑은 고딕"/>
              </a:rPr>
              <a:t>지역 </a:t>
            </a:r>
            <a:r>
              <a:rPr lang="ko-KR" altLang="en-US" sz="1600" b="1" dirty="0" smtClean="0">
                <a:solidFill>
                  <a:prstClr val="black"/>
                </a:solidFill>
                <a:latin typeface="맑은 고딕"/>
              </a:rPr>
              <a:t>포럼 </a:t>
            </a:r>
            <a:r>
              <a:rPr lang="en-US" altLang="ko-KR" sz="1600" b="1" dirty="0" smtClean="0">
                <a:solidFill>
                  <a:prstClr val="black"/>
                </a:solidFill>
                <a:latin typeface="맑은 고딕"/>
              </a:rPr>
              <a:t>(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</a:rPr>
              <a:t>후보 선출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</a:rPr>
              <a:t>)</a:t>
            </a:r>
          </a:p>
          <a:p>
            <a:pPr algn="ctr"/>
            <a:endParaRPr lang="en-US" altLang="ko-KR" sz="16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92652" y="4869733"/>
            <a:ext cx="1511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</a:rPr>
              <a:t>오세아니아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en-US" altLang="ko-KR" sz="1400" b="1" dirty="0" smtClean="0">
                <a:solidFill>
                  <a:srgbClr val="FF6600"/>
                </a:solidFill>
                <a:latin typeface="맑은 고딕"/>
              </a:rPr>
              <a:t>(3)</a:t>
            </a:r>
            <a:endParaRPr lang="en-US" altLang="ko-KR" sz="1400" b="1" dirty="0">
              <a:solidFill>
                <a:srgbClr val="FF6600"/>
              </a:solidFill>
              <a:latin typeface="맑은 고딕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380548" y="486973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아시아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</a:rPr>
              <a:t>1</a:t>
            </a:r>
          </a:p>
          <a:p>
            <a:pPr algn="ctr"/>
            <a:r>
              <a:rPr lang="en-US" altLang="ko-KR" sz="1400" b="1" dirty="0" smtClean="0">
                <a:solidFill>
                  <a:srgbClr val="FF6600"/>
                </a:solidFill>
                <a:latin typeface="맑은 고딕"/>
              </a:rPr>
              <a:t>(3)</a:t>
            </a:r>
            <a:endParaRPr lang="en-US" altLang="ko-KR" sz="1400" b="1" dirty="0">
              <a:solidFill>
                <a:srgbClr val="FF6600"/>
              </a:solidFill>
              <a:latin typeface="맑은 고딕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447348" y="4885556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아시아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</a:rPr>
              <a:t>2</a:t>
            </a:r>
          </a:p>
          <a:p>
            <a:pPr algn="ctr"/>
            <a:r>
              <a:rPr lang="en-US" altLang="ko-KR" sz="1400" b="1" dirty="0" smtClean="0">
                <a:solidFill>
                  <a:srgbClr val="FF6600"/>
                </a:solidFill>
                <a:latin typeface="맑은 고딕"/>
              </a:rPr>
              <a:t>(3)</a:t>
            </a:r>
            <a:endParaRPr lang="en-US" altLang="ko-KR" sz="1400" b="1" dirty="0">
              <a:solidFill>
                <a:srgbClr val="FF6600"/>
              </a:solidFill>
              <a:latin typeface="맑은 고딕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514148" y="486973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아프리카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en-US" altLang="ko-KR" sz="1400" b="1" dirty="0">
                <a:solidFill>
                  <a:srgbClr val="FF6600"/>
                </a:solidFill>
                <a:latin typeface="맑은 고딕"/>
              </a:rPr>
              <a:t>(</a:t>
            </a:r>
            <a:r>
              <a:rPr lang="en-US" altLang="ko-KR" sz="1400" b="1" dirty="0" smtClean="0">
                <a:solidFill>
                  <a:srgbClr val="FF6600"/>
                </a:solidFill>
                <a:latin typeface="맑은 고딕"/>
              </a:rPr>
              <a:t>3)</a:t>
            </a:r>
            <a:endParaRPr lang="en-US" altLang="ko-KR" sz="1400" b="1" dirty="0">
              <a:solidFill>
                <a:srgbClr val="FF6600"/>
              </a:solidFill>
              <a:latin typeface="맑은 고딕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580948" y="486973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유럽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</a:rPr>
              <a:t>&amp;</a:t>
            </a:r>
          </a:p>
          <a:p>
            <a:pPr algn="ctr"/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</a:rPr>
              <a:t>중동</a:t>
            </a:r>
            <a:r>
              <a:rPr lang="ko-KR" altLang="en-US" sz="1400" b="1" dirty="0" smtClean="0">
                <a:solidFill>
                  <a:srgbClr val="FF6600"/>
                </a:solidFill>
                <a:latin typeface="맑은 고딕"/>
              </a:rPr>
              <a:t> </a:t>
            </a:r>
            <a:r>
              <a:rPr lang="en-US" altLang="ko-KR" sz="1400" b="1" dirty="0" smtClean="0">
                <a:solidFill>
                  <a:srgbClr val="FF6600"/>
                </a:solidFill>
                <a:latin typeface="맑은 고딕"/>
              </a:rPr>
              <a:t>(3)</a:t>
            </a:r>
            <a:endParaRPr lang="en-US" altLang="ko-KR" sz="1400" b="1" dirty="0">
              <a:solidFill>
                <a:srgbClr val="FF6600"/>
              </a:solidFill>
              <a:latin typeface="맑은 고딕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647748" y="486973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북미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en-US" altLang="ko-KR" sz="1400" b="1" dirty="0" smtClean="0">
                <a:solidFill>
                  <a:srgbClr val="FF6600"/>
                </a:solidFill>
                <a:latin typeface="맑은 고딕"/>
              </a:rPr>
              <a:t>(5)</a:t>
            </a:r>
            <a:endParaRPr lang="en-US" altLang="ko-KR" sz="1400" b="1" dirty="0">
              <a:solidFill>
                <a:srgbClr val="FF6600"/>
              </a:solidFill>
              <a:latin typeface="맑은 고딕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516780" y="4851973"/>
            <a:ext cx="1538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</a:rPr>
              <a:t>라틴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</a:rPr>
              <a:t>&amp; 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 err="1" smtClean="0">
                <a:solidFill>
                  <a:prstClr val="black"/>
                </a:solidFill>
                <a:latin typeface="맑은 고딕"/>
              </a:rPr>
              <a:t>카리브해</a:t>
            </a:r>
            <a:r>
              <a:rPr lang="en-US" altLang="ko-KR" sz="1400" b="1" dirty="0" smtClean="0">
                <a:solidFill>
                  <a:srgbClr val="FF6600"/>
                </a:solidFill>
                <a:latin typeface="맑은 고딕"/>
              </a:rPr>
              <a:t>(3)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</a:rPr>
              <a:t> 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1313748" y="5860333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>
                <a:solidFill>
                  <a:prstClr val="black"/>
                </a:solidFill>
                <a:latin typeface="맑은 고딕"/>
              </a:rPr>
              <a:t>뉴질랜드</a:t>
            </a:r>
            <a:endParaRPr lang="en-US" altLang="ko-KR" sz="1400" b="1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456748" y="5860333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>
                <a:solidFill>
                  <a:prstClr val="black"/>
                </a:solidFill>
                <a:latin typeface="맑은 고딕"/>
              </a:rPr>
              <a:t>호주</a:t>
            </a:r>
            <a:endParaRPr lang="en-US" altLang="ko-KR" sz="1400" b="1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647748" y="563899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  <a:p>
            <a:pPr algn="ctr"/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미국</a:t>
            </a:r>
            <a:endParaRPr lang="en-US" altLang="ko-KR" sz="14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790748" y="5860333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ko-KR" altLang="en-US" sz="1400" b="1">
                <a:solidFill>
                  <a:prstClr val="black"/>
                </a:solidFill>
                <a:latin typeface="맑은 고딕"/>
              </a:rPr>
              <a:t>캐나다</a:t>
            </a:r>
            <a:endParaRPr lang="en-US" altLang="ko-KR" sz="1400" b="1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656976" y="1919707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56976" y="4358107"/>
            <a:ext cx="320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656976" y="1919707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1847148" y="4717333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1847148" y="471733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2837748" y="471733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3904548" y="471733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6038148" y="471733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104948" y="471733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8247948" y="471733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2180976" y="2605507"/>
            <a:ext cx="563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5000376" y="230070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180976" y="260550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3323976" y="260550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4466976" y="260550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5609976" y="260550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752976" y="260550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7819776" y="260550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1847148" y="5403133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1847148" y="5631733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2913948" y="563173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7104948" y="5631733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7104948" y="5403133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8171748" y="563173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 sz="1400" b="1">
              <a:solidFill>
                <a:prstClr val="black"/>
              </a:solidFill>
            </a:endParaRPr>
          </a:p>
        </p:txBody>
      </p:sp>
      <p:cxnSp>
        <p:nvCxnSpPr>
          <p:cNvPr id="68" name="직선 연결선 67"/>
          <p:cNvCxnSpPr/>
          <p:nvPr/>
        </p:nvCxnSpPr>
        <p:spPr>
          <a:xfrm flipH="1" flipV="1">
            <a:off x="4971348" y="4717333"/>
            <a:ext cx="14288" cy="25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451718" y="6375832"/>
            <a:ext cx="2603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</a:rPr>
              <a:t>* ( ) </a:t>
            </a:r>
            <a:r>
              <a:rPr lang="ko-KR" altLang="en-US" sz="1400" dirty="0" smtClean="0">
                <a:solidFill>
                  <a:prstClr val="black"/>
                </a:solidFill>
              </a:rPr>
              <a:t>각 </a:t>
            </a:r>
            <a:r>
              <a:rPr lang="ko-KR" altLang="en-US" sz="1400" dirty="0" err="1" smtClean="0">
                <a:solidFill>
                  <a:prstClr val="black"/>
                </a:solidFill>
              </a:rPr>
              <a:t>지역포럼별</a:t>
            </a:r>
            <a:r>
              <a:rPr lang="ko-KR" altLang="en-US" sz="1400" dirty="0" smtClean="0">
                <a:solidFill>
                  <a:prstClr val="black"/>
                </a:solidFill>
              </a:rPr>
              <a:t> 이사의 수 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44694" y="980728"/>
            <a:ext cx="6560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>
                <a:solidFill>
                  <a:prstClr val="black"/>
                </a:solidFill>
              </a:rPr>
              <a:t>국제 월드비전 이사회</a:t>
            </a:r>
            <a:r>
              <a:rPr lang="en-US" altLang="ko-KR" b="1" dirty="0">
                <a:solidFill>
                  <a:prstClr val="black"/>
                </a:solidFill>
              </a:rPr>
              <a:t> (The WVI Board) </a:t>
            </a:r>
            <a:r>
              <a:rPr lang="ko-KR" altLang="en-US" b="1" dirty="0">
                <a:solidFill>
                  <a:prstClr val="black"/>
                </a:solidFill>
              </a:rPr>
              <a:t>구조</a:t>
            </a:r>
          </a:p>
        </p:txBody>
      </p:sp>
      <p:sp>
        <p:nvSpPr>
          <p:cNvPr id="77" name="제목 1"/>
          <p:cNvSpPr txBox="1">
            <a:spLocks/>
          </p:cNvSpPr>
          <p:nvPr/>
        </p:nvSpPr>
        <p:spPr>
          <a:xfrm>
            <a:off x="457200" y="325502"/>
            <a:ext cx="8229600" cy="10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sz="3300" dirty="0" smtClean="0">
                <a:solidFill>
                  <a:prstClr val="black"/>
                </a:solidFill>
              </a:rPr>
              <a:t>월드비전 </a:t>
            </a:r>
            <a:r>
              <a:rPr lang="ko-KR" altLang="ko-KR" sz="3300" dirty="0" err="1" smtClean="0">
                <a:solidFill>
                  <a:prstClr val="black"/>
                </a:solidFill>
              </a:rPr>
              <a:t>파트너십</a:t>
            </a:r>
            <a:r>
              <a:rPr lang="ko-KR" altLang="ko-KR" sz="2400" dirty="0" smtClean="0">
                <a:solidFill>
                  <a:prstClr val="black"/>
                </a:solidFill>
              </a:rPr>
              <a:t/>
            </a:r>
            <a:br>
              <a:rPr lang="ko-KR" altLang="ko-KR" sz="2400" dirty="0" smtClean="0">
                <a:solidFill>
                  <a:prstClr val="black"/>
                </a:solidFill>
              </a:rPr>
            </a:br>
            <a:endParaRPr lang="ko-KR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6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 smtClean="0"/>
              <a:t>Chapter 2.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2924174"/>
            <a:ext cx="6192688" cy="720850"/>
          </a:xfrm>
        </p:spPr>
        <p:txBody>
          <a:bodyPr>
            <a:normAutofit/>
          </a:bodyPr>
          <a:lstStyle/>
          <a:p>
            <a:pPr algn="ctr"/>
            <a:r>
              <a:rPr lang="ko-KR" altLang="en-US" smtClean="0"/>
              <a:t>한국월드비전 이사회 운영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572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 이사회 운영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67544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구성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18</a:t>
            </a:r>
            <a:r>
              <a:rPr lang="ko-KR" altLang="en-US" dirty="0" smtClean="0"/>
              <a:t>명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이사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감사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  <a:r>
              <a:rPr lang="en-US" altLang="ko-KR" sz="2000" b="0" dirty="0">
                <a:solidFill>
                  <a:prstClr val="black"/>
                </a:solidFill>
              </a:rPr>
              <a:t/>
            </a:r>
            <a:br>
              <a:rPr lang="en-US" altLang="ko-KR" sz="2000" b="0" dirty="0">
                <a:solidFill>
                  <a:prstClr val="black"/>
                </a:solidFill>
              </a:rPr>
            </a:br>
            <a:endParaRPr lang="en-US" altLang="ko-KR" sz="9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운영방</a:t>
            </a:r>
            <a:r>
              <a:rPr lang="ko-KR" altLang="en-US" dirty="0"/>
              <a:t>법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 smtClean="0"/>
              <a:t>1</a:t>
            </a:r>
            <a:r>
              <a:rPr lang="ko-KR" altLang="en-US" dirty="0" smtClean="0"/>
              <a:t>년에 </a:t>
            </a:r>
            <a:r>
              <a:rPr lang="en-US" altLang="ko-KR" dirty="0" smtClean="0"/>
              <a:t>3</a:t>
            </a:r>
            <a:r>
              <a:rPr lang="ko-KR" altLang="en-US" dirty="0" smtClean="0"/>
              <a:t>회</a:t>
            </a:r>
            <a:r>
              <a:rPr lang="en-US" altLang="ko-KR" dirty="0" smtClean="0"/>
              <a:t>(3, 7, 11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국내</a:t>
            </a:r>
            <a:r>
              <a:rPr lang="en-US" altLang="ko-KR" dirty="0" smtClean="0"/>
              <a:t>/</a:t>
            </a:r>
            <a:r>
              <a:rPr lang="ko-KR" altLang="en-US" dirty="0" smtClean="0"/>
              <a:t>해외사업장 방문 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smtClean="0"/>
              <a:t>소위원회 구성 및 운영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err="1" smtClean="0"/>
              <a:t>통치워크샵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법인행정감사 수행</a:t>
            </a: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en-US" altLang="ko-KR" sz="9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소위원회 종류와 기능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6361071"/>
              </p:ext>
            </p:extLst>
          </p:nvPr>
        </p:nvGraphicFramePr>
        <p:xfrm>
          <a:off x="755576" y="3789040"/>
          <a:ext cx="7704856" cy="29561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40"/>
                <a:gridCol w="5544616"/>
              </a:tblGrid>
              <a:tr h="4074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소위원회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위원회 기능</a:t>
                      </a:r>
                      <a:endParaRPr lang="ko-KR" altLang="en-US" dirty="0"/>
                    </a:p>
                  </a:txBody>
                  <a:tcPr/>
                </a:tc>
              </a:tr>
              <a:tr h="6362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발전위원회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이사회 발전방안 정책수립</a:t>
                      </a:r>
                      <a:endParaRPr lang="en-US" altLang="ko-KR" sz="1600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dirty="0" smtClean="0"/>
                        <a:t>이사선임</a:t>
                      </a:r>
                      <a:r>
                        <a:rPr lang="en-US" altLang="ko-KR" sz="1800" b="1" dirty="0" smtClean="0"/>
                        <a:t>/</a:t>
                      </a:r>
                      <a:r>
                        <a:rPr lang="ko-KR" altLang="en-US" sz="1800" b="1" dirty="0" smtClean="0"/>
                        <a:t>회장선임</a:t>
                      </a:r>
                      <a:r>
                        <a:rPr lang="en-US" altLang="ko-KR" sz="1800" b="1" dirty="0" smtClean="0"/>
                        <a:t>, </a:t>
                      </a:r>
                      <a:r>
                        <a:rPr lang="ko-KR" altLang="en-US" sz="1800" b="1" dirty="0" err="1" smtClean="0"/>
                        <a:t>평가</a:t>
                      </a:r>
                      <a:r>
                        <a:rPr lang="ko-KR" altLang="en-US" sz="1600" dirty="0" err="1" smtClean="0"/>
                        <a:t>을</a:t>
                      </a:r>
                      <a:r>
                        <a:rPr lang="ko-KR" altLang="en-US" sz="1600" dirty="0" smtClean="0"/>
                        <a:t> 위한 기준 마련</a:t>
                      </a:r>
                      <a:endParaRPr lang="ko-KR" altLang="en-US" sz="1600" dirty="0"/>
                    </a:p>
                  </a:txBody>
                  <a:tcPr/>
                </a:tc>
              </a:tr>
              <a:tr h="6362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사업발전위원회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사업목표 및 수행결과에 대한 모니터링</a:t>
                      </a:r>
                      <a:endParaRPr lang="en-US" altLang="ko-KR" sz="1600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dirty="0" smtClean="0"/>
                        <a:t>중장기 사업 전략 </a:t>
                      </a:r>
                      <a:r>
                        <a:rPr lang="ko-KR" altLang="en-US" sz="1600" dirty="0" smtClean="0"/>
                        <a:t>검토</a:t>
                      </a:r>
                      <a:endParaRPr lang="ko-KR" altLang="en-US" sz="1600" dirty="0"/>
                    </a:p>
                  </a:txBody>
                  <a:tcPr/>
                </a:tc>
              </a:tr>
              <a:tr h="6362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자원개발위원회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모금계획 및 전략에 관한 검토</a:t>
                      </a:r>
                      <a:endParaRPr lang="en-US" altLang="ko-KR" sz="1600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교회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기업 등 자원개발을 위한 </a:t>
                      </a:r>
                      <a:r>
                        <a:rPr lang="ko-KR" altLang="en-US" sz="1600" b="1" dirty="0" err="1" smtClean="0"/>
                        <a:t>네트웍</a:t>
                      </a:r>
                      <a:r>
                        <a:rPr lang="ko-KR" altLang="en-US" sz="1600" b="1" dirty="0" smtClean="0"/>
                        <a:t> 구성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6362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감사위원회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dirty="0" smtClean="0"/>
                        <a:t>예</a:t>
                      </a:r>
                      <a:r>
                        <a:rPr lang="en-US" altLang="ko-KR" sz="1800" b="1" dirty="0" smtClean="0"/>
                        <a:t>,</a:t>
                      </a:r>
                      <a:r>
                        <a:rPr lang="ko-KR" altLang="en-US" sz="1800" b="1" dirty="0" smtClean="0"/>
                        <a:t>결산 재무에 관한 검토 및 승인</a:t>
                      </a:r>
                      <a:endParaRPr lang="en-US" altLang="ko-KR" sz="1800" b="1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외부감사기관 선임 및 </a:t>
                      </a:r>
                      <a:r>
                        <a:rPr lang="ko-KR" altLang="en-US" sz="1800" b="1" dirty="0" smtClean="0"/>
                        <a:t>행정감사 수행</a:t>
                      </a:r>
                      <a:endParaRPr lang="ko-KR" alt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41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385529" y="332656"/>
            <a:ext cx="8229600" cy="58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prstClr val="black"/>
                </a:solidFill>
              </a:rPr>
              <a:t>이사회의 주요 역할과 책임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124744"/>
            <a:ext cx="4800600" cy="5381298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>
            <a:lvl1pPr marL="342820" indent="-342820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defTabSz="9141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33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25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19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12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전략방향 설정</a:t>
            </a:r>
            <a:endParaRPr lang="en-US" sz="2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• 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사명과 목적 결정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최고의사결정기구</a:t>
            </a:r>
            <a:endParaRPr lang="en-US" sz="1600" b="1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• 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계획의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효과성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담보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• 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정체성과 목적성을 지켜나감</a:t>
            </a:r>
            <a:endParaRPr 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필요한 자원 확보</a:t>
            </a:r>
            <a:endParaRPr lang="en-US" sz="2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충분한 재원 마련 </a:t>
            </a:r>
            <a:endParaRPr lang="en-US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회장 선임</a:t>
            </a:r>
            <a:endParaRPr 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역량 있는 이사회 세우기</a:t>
            </a:r>
            <a:endParaRPr lang="en-US" sz="2000" b="1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기관의 입지 향상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932040" y="1139010"/>
            <a:ext cx="411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8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</a:rPr>
              <a:t>3.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감독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  <a:p>
            <a:pPr marL="800100" lvl="1" indent="-342900" defTabSz="914186" latinLnBrk="0">
              <a:buFont typeface="Arial" panose="020B0604020202020204" pitchFamily="34" charset="0"/>
              <a:buChar char="•"/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사업 및 서비스 모니터링 및 강화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  <a:p>
            <a:pPr marL="800100" lvl="1" indent="-342900" defTabSz="914186" latinLnBrk="0">
              <a:buFont typeface="Arial" panose="020B0604020202020204" pitchFamily="34" charset="0"/>
              <a:buChar char="•"/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자산보호 및 재무감독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  <a:p>
            <a:pPr marL="800100" lvl="1" indent="-342900" defTabSz="914186" latinLnBrk="0">
              <a:buFont typeface="Arial" panose="020B0604020202020204" pitchFamily="34" charset="0"/>
              <a:buChar char="•"/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윤리적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법적 청렴도 확보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  <a:p>
            <a:pPr marL="800100" lvl="1" indent="-342900" defTabSz="914186" latinLnBrk="0">
              <a:buFont typeface="Arial" panose="020B0604020202020204" pitchFamily="34" charset="0"/>
              <a:buChar char="•"/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회장 지원 및 평가 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/>
            </a:r>
            <a:b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en-US" altLang="ko-KR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 </a:t>
            </a:r>
            <a:r>
              <a:rPr kumimoji="0" lang="ko-KR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직원설문조사</a:t>
            </a:r>
            <a:endParaRPr kumimoji="0" lang="en-US" altLang="ko-KR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800100" lvl="1" indent="-342900" defTabSz="914186" latinLnBrk="0">
              <a:buFont typeface="Arial" panose="020B0604020202020204" pitchFamily="34" charset="0"/>
              <a:buChar char="•"/>
            </a:pPr>
            <a:r>
              <a:rPr lang="ko-KR" altLang="en-US" sz="2000" kern="0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파트너십의</a:t>
            </a:r>
            <a:r>
              <a:rPr lang="ko-KR" altLang="en-US" sz="2000" kern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2000" kern="0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책무성</a:t>
            </a:r>
            <a:r>
              <a:rPr lang="ko-KR" altLang="en-US" sz="2000" kern="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준수</a:t>
            </a:r>
            <a:endParaRPr lang="en-US" altLang="ko-KR" sz="2000" kern="0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800100" lvl="1" indent="-342900" defTabSz="914186" latinLnBrk="0"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맑은 고딕" panose="020B0503020000020004" pitchFamily="50" charset="-127"/>
              </a:rPr>
              <a:t>Our Voice 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맑은 고딕" panose="020B0503020000020004" pitchFamily="50" charset="-127"/>
              </a:rPr>
              <a:t>결과 검토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4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385529" y="332656"/>
            <a:ext cx="8229600" cy="58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solidFill>
                  <a:prstClr val="black"/>
                </a:solidFill>
              </a:rPr>
              <a:t>이사회의 </a:t>
            </a:r>
            <a:r>
              <a:rPr lang="ko-KR" altLang="en-US" sz="2400" dirty="0" err="1" smtClean="0">
                <a:solidFill>
                  <a:prstClr val="black"/>
                </a:solidFill>
              </a:rPr>
              <a:t>효과성을</a:t>
            </a:r>
            <a:r>
              <a:rPr lang="ko-KR" altLang="en-US" sz="2400" dirty="0" smtClean="0">
                <a:solidFill>
                  <a:prstClr val="black"/>
                </a:solidFill>
              </a:rPr>
              <a:t> 우리는 어떻게 평가하는가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719" y="1988840"/>
            <a:ext cx="3581400" cy="4081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주요한 성공요소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/</a:t>
            </a: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특성과 성과지표등급을 정의함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연중 일정을 미리 정하여 각 사무소가 매년 평가를 받음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개별 이사회와 </a:t>
            </a:r>
            <a:r>
              <a:rPr kumimoji="0" lang="ko-KR" alt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파트너십</a:t>
            </a: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 전체의 동향에 따라 성과측정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피어리뷰</a:t>
            </a: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 결과를 활용하여 성과보고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b="1" u="sng" kern="0" dirty="0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이사회 </a:t>
            </a:r>
            <a:r>
              <a:rPr lang="ko-KR" altLang="en-US" b="1" u="sng" kern="0" dirty="0" err="1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효과성</a:t>
            </a:r>
            <a:r>
              <a:rPr lang="ko-KR" altLang="en-US" b="1" u="sng" kern="0" dirty="0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 평가</a:t>
            </a:r>
            <a:r>
              <a:rPr lang="en-US" altLang="ko-KR" b="1" u="sng" kern="0" dirty="0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, </a:t>
            </a:r>
            <a:r>
              <a:rPr lang="ko-KR" altLang="en-US" b="1" u="sng" kern="0" dirty="0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회의평가</a:t>
            </a:r>
            <a:r>
              <a:rPr lang="en-US" altLang="ko-KR" b="1" kern="0" dirty="0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, </a:t>
            </a:r>
            <a:r>
              <a:rPr lang="en-US" altLang="ko-KR" sz="1600" b="1" kern="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/>
            </a:r>
            <a:br>
              <a:rPr lang="en-US" altLang="ko-KR" sz="1600" b="1" kern="0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</a:br>
            <a:r>
              <a:rPr lang="ko-KR" altLang="en-US" b="1" u="sng" kern="0" dirty="0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이사회 동료평가</a:t>
            </a:r>
            <a:r>
              <a:rPr lang="en-US" altLang="ko-KR" b="1" u="sng" kern="0" dirty="0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, </a:t>
            </a:r>
            <a:r>
              <a:rPr lang="ko-KR" altLang="en-US" b="1" u="sng" kern="0" dirty="0" smtClean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</a:rPr>
              <a:t>자기평가 등</a:t>
            </a:r>
            <a:endParaRPr lang="en-US" altLang="ko-KR" b="1" u="sng" kern="0" dirty="0" smtClean="0">
              <a:solidFill>
                <a:prstClr val="black"/>
              </a:solidFill>
              <a:latin typeface="+mj-lt"/>
              <a:ea typeface="맑은 고딕" panose="020B0503020000020004" pitchFamily="50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976" y="2060848"/>
            <a:ext cx="3987800" cy="3992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09976" y="1238594"/>
            <a:ext cx="3987800" cy="4542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이사회 효과성의 주요한 성공요소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893" y="1238594"/>
            <a:ext cx="3657600" cy="4542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이사회 평가 수행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385529" y="332656"/>
            <a:ext cx="8229600" cy="58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>
                <a:solidFill>
                  <a:prstClr val="black"/>
                </a:solidFill>
              </a:rPr>
              <a:t>피어리뷰</a:t>
            </a:r>
            <a:r>
              <a:rPr lang="en-US" altLang="ko-KR" dirty="0" smtClean="0">
                <a:solidFill>
                  <a:prstClr val="black"/>
                </a:solidFill>
              </a:rPr>
              <a:t>(Peer Review) 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12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ko-KR" altLang="en-US" sz="1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피어리뷰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통치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지배구조 시스템 수행과 </a:t>
            </a:r>
            <a:r>
              <a:rPr lang="ko-KR" altLang="en-US" sz="1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효과성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월드비전 핵심문서와의 연계성을 검증하는 국제월드비전 </a:t>
            </a:r>
            <a:r>
              <a:rPr lang="ko-KR" altLang="en-US" sz="1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파트너십의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절차 </a:t>
            </a:r>
            <a:endParaRPr lang="en-US" sz="1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이사회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자문위원회가 있는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월드비전의 전 사무소가 개별적으로 평가를 받음 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항목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통치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지배구조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핵심문서와 정책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atinLnBrk="0">
              <a:lnSpc>
                <a:spcPct val="150000"/>
              </a:lnSpc>
            </a:pP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주기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 </a:t>
            </a:r>
            <a:r>
              <a:rPr lang="en-US" altLang="ko-KR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sz="1800" b="1" i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latinLnBrk="0">
              <a:lnSpc>
                <a:spcPct val="150000"/>
              </a:lnSpc>
              <a:buFont typeface="Arial" pitchFamily="34" charset="0"/>
              <a:buNone/>
            </a:pPr>
            <a:endParaRPr lang="en-US" sz="2800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3429000"/>
            <a:ext cx="8075577" cy="332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79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2007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피어리뷰</a:t>
            </a:r>
            <a:r>
              <a:rPr lang="ko-KR" altLang="en-US" sz="2400" dirty="0" smtClean="0"/>
              <a:t> 권고사항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이사회 활성화</a:t>
            </a:r>
            <a:endParaRPr lang="ko-KR" altLang="en-US" sz="24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036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ko-KR" altLang="en-US" sz="1800" b="0" dirty="0" smtClean="0"/>
              <a:t>권고사항</a:t>
            </a:r>
            <a:r>
              <a:rPr lang="en-US" altLang="ko-KR" sz="1800" b="0" dirty="0" smtClean="0"/>
              <a:t>: </a:t>
            </a:r>
            <a:r>
              <a:rPr lang="ko-KR" altLang="en-US" sz="1800" b="0" dirty="0" smtClean="0"/>
              <a:t>이사회 참여수준 개선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이사회 활동 모니터링 및 이사 구성원 다양성 강화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사임이사 참여구조 수립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집행부 감독 역할 강화</a:t>
            </a:r>
            <a:r>
              <a:rPr lang="en-US" altLang="ko-KR" sz="1800" b="0" dirty="0" smtClean="0"/>
              <a:t> </a:t>
            </a:r>
            <a:endParaRPr lang="ko-KR" altLang="en-US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802597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prstClr val="black"/>
                </a:solidFill>
              </a:rPr>
              <a:t>이사회 참석률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2007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년 대비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30% 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이상 증가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0978197"/>
              </p:ext>
            </p:extLst>
          </p:nvPr>
        </p:nvGraphicFramePr>
        <p:xfrm>
          <a:off x="1763688" y="2420888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003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2007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피어리뷰</a:t>
            </a:r>
            <a:r>
              <a:rPr lang="ko-KR" altLang="en-US" sz="2400" dirty="0" smtClean="0"/>
              <a:t> 권고사항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이사회 활성화</a:t>
            </a:r>
            <a:endParaRPr lang="ko-KR" altLang="en-US" sz="24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036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ko-KR" altLang="en-US" sz="1800" b="0" dirty="0" smtClean="0"/>
              <a:t>권고사항</a:t>
            </a:r>
            <a:r>
              <a:rPr lang="en-US" altLang="ko-KR" sz="1800" b="0" dirty="0" smtClean="0"/>
              <a:t>: </a:t>
            </a:r>
            <a:r>
              <a:rPr lang="ko-KR" altLang="en-US" sz="1800" b="0" dirty="0" smtClean="0"/>
              <a:t>이사회 참여수준 개선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이사회 활동 모니터링 및 이사 구성원 다양성 강화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사임이사 참여구조 수립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집행부 감독 역할 강화</a:t>
            </a:r>
            <a:r>
              <a:rPr lang="en-US" altLang="ko-KR" sz="1800" b="0" dirty="0" smtClean="0"/>
              <a:t> </a:t>
            </a:r>
            <a:endParaRPr lang="ko-KR" altLang="en-US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49289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prstClr val="black"/>
                </a:solidFill>
              </a:rPr>
              <a:t>2009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년 이사회 평가 등의 조항 포함한 이사회 규정 수립</a:t>
            </a: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prstClr val="black"/>
                </a:solidFill>
              </a:rPr>
              <a:t>이사회 활성화 방안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(2008), 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이사회 발전계획안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(2012) 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수립</a:t>
            </a: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prstClr val="black"/>
                </a:solidFill>
              </a:rPr>
              <a:t>이사회 통치매뉴얼 배포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,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 운영매뉴얼 제정</a:t>
            </a: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prstClr val="black"/>
                </a:solidFill>
              </a:rPr>
              <a:t>2012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년 명예이사제도 수립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, 2013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년 사외이사제도 도입에 따른 </a:t>
            </a:r>
            <a:r>
              <a:rPr lang="ko-KR" altLang="en-US" sz="2000" b="1" dirty="0" err="1" smtClean="0">
                <a:solidFill>
                  <a:prstClr val="black"/>
                </a:solidFill>
              </a:rPr>
              <a:t>비등기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 이사제도 수립</a:t>
            </a: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prstClr val="black"/>
                </a:solidFill>
              </a:rPr>
              <a:t>2008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년 상임위원 평가규정 제정</a:t>
            </a: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prstClr val="black"/>
                </a:solidFill>
              </a:rPr>
              <a:t>감사소위원회 활동 강화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연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2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회 정기 감사 실시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)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2007 </a:t>
            </a:r>
            <a:r>
              <a:rPr lang="ko-KR" altLang="en-US" sz="2400" dirty="0" err="1" smtClean="0"/>
              <a:t>피어리뷰</a:t>
            </a:r>
            <a:r>
              <a:rPr lang="ko-KR" altLang="en-US" sz="2400" dirty="0" smtClean="0"/>
              <a:t> 권고사항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급성장에 따른 변화관리 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7924" y="199626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이사회</a:t>
            </a:r>
            <a:r>
              <a:rPr lang="en-US" altLang="ko-KR" dirty="0"/>
              <a:t>:</a:t>
            </a:r>
            <a:endParaRPr lang="en-US" altLang="ko-KR" dirty="0" smtClean="0"/>
          </a:p>
          <a:p>
            <a:pPr lvl="1"/>
            <a:r>
              <a:rPr lang="en-US" altLang="ko-KR" b="0" dirty="0" smtClean="0"/>
              <a:t>2008</a:t>
            </a:r>
            <a:r>
              <a:rPr lang="ko-KR" altLang="en-US" b="0" dirty="0" smtClean="0"/>
              <a:t>년 이사회 활성화 방안</a:t>
            </a:r>
            <a:r>
              <a:rPr lang="en-US" altLang="ko-KR" b="0" dirty="0" smtClean="0"/>
              <a:t>, 2012</a:t>
            </a:r>
            <a:r>
              <a:rPr lang="ko-KR" altLang="en-US" b="0" dirty="0" smtClean="0"/>
              <a:t>년 이사회 발전계획안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수립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2009</a:t>
            </a:r>
            <a:r>
              <a:rPr lang="ko-KR" altLang="en-US" b="0" dirty="0" smtClean="0"/>
              <a:t>년 이사회 규정 신설, 신임임원 선임 절차 강화</a:t>
            </a:r>
            <a:endParaRPr lang="en-US" altLang="ko-KR" b="0" dirty="0" smtClean="0"/>
          </a:p>
          <a:p>
            <a:r>
              <a:rPr lang="ko-KR" altLang="en-US" dirty="0" smtClean="0"/>
              <a:t>신임회장 선임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b="0" dirty="0" smtClean="0"/>
              <a:t>2008</a:t>
            </a:r>
            <a:r>
              <a:rPr lang="ko-KR" altLang="en-US" b="0" dirty="0" smtClean="0"/>
              <a:t>년 상임위원 평가규정 신설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2011</a:t>
            </a:r>
            <a:r>
              <a:rPr lang="ko-KR" altLang="en-US" b="0" dirty="0" smtClean="0"/>
              <a:t>년 공개채용 통한 신임회장 선임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전임 회장과 </a:t>
            </a:r>
            <a:r>
              <a:rPr lang="en-US" altLang="ko-KR" b="0" dirty="0" smtClean="0"/>
              <a:t>5</a:t>
            </a:r>
            <a:r>
              <a:rPr lang="ko-KR" altLang="en-US" b="0" dirty="0" smtClean="0"/>
              <a:t>개월에 걸친 업무 인수인계</a:t>
            </a:r>
            <a:endParaRPr lang="en-US" altLang="ko-KR" b="0" dirty="0" smtClean="0"/>
          </a:p>
          <a:p>
            <a:r>
              <a:rPr lang="ko-KR" altLang="en-US" dirty="0" smtClean="0"/>
              <a:t>성과평가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전략실행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보상체계 연계 강화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b="0" dirty="0" smtClean="0"/>
              <a:t>2012</a:t>
            </a:r>
            <a:r>
              <a:rPr lang="ko-KR" altLang="en-US" b="0" dirty="0" smtClean="0"/>
              <a:t>년 </a:t>
            </a:r>
            <a:r>
              <a:rPr lang="en-US" altLang="ko-KR" b="0" dirty="0" smtClean="0"/>
              <a:t>HR </a:t>
            </a:r>
            <a:r>
              <a:rPr lang="ko-KR" altLang="en-US" b="0" dirty="0" smtClean="0"/>
              <a:t>컨설팅 실시 후 전략실행여부를 개인성과평가까지 연동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연공서열 위주 급여 체계를 직무 및 직책 위주로 재설계</a:t>
            </a:r>
            <a:endParaRPr lang="en-US" altLang="ko-KR" b="0" dirty="0" smtClean="0"/>
          </a:p>
          <a:p>
            <a:r>
              <a:rPr lang="ko-KR" altLang="en-US" dirty="0" smtClean="0"/>
              <a:t>국내사업 전략 수립</a:t>
            </a:r>
            <a:endParaRPr lang="en-US" altLang="ko-KR" dirty="0" smtClean="0"/>
          </a:p>
          <a:p>
            <a:pPr lvl="1"/>
            <a:r>
              <a:rPr lang="ko-KR" altLang="en-US" b="0" dirty="0" smtClean="0"/>
              <a:t>국내 상황 변화에 따른 국내사업 방향성 재설정 및 사업모델 개발</a:t>
            </a:r>
            <a:r>
              <a:rPr lang="en-US" altLang="ko-KR" b="0" dirty="0" smtClean="0"/>
              <a:t>, 2013</a:t>
            </a:r>
            <a:r>
              <a:rPr lang="ko-KR" altLang="en-US" b="0" dirty="0" smtClean="0"/>
              <a:t>년부터 파일럿 사업 시행 중</a:t>
            </a:r>
            <a:endParaRPr lang="en-US" altLang="ko-KR" b="0" dirty="0" smtClean="0"/>
          </a:p>
          <a:p>
            <a:r>
              <a:rPr lang="ko-KR" altLang="en-US" dirty="0" smtClean="0"/>
              <a:t>전략수립 과정 강화</a:t>
            </a:r>
            <a:endParaRPr lang="en-US" altLang="ko-KR" dirty="0" smtClean="0"/>
          </a:p>
          <a:p>
            <a:pPr lvl="1"/>
            <a:r>
              <a:rPr lang="ko-KR" altLang="en-US" b="0" dirty="0" smtClean="0"/>
              <a:t>기획실 인원 </a:t>
            </a:r>
            <a:r>
              <a:rPr lang="en-US" altLang="ko-KR" b="0" dirty="0" smtClean="0"/>
              <a:t>2007</a:t>
            </a:r>
            <a:r>
              <a:rPr lang="ko-KR" altLang="en-US" b="0" dirty="0" smtClean="0"/>
              <a:t>년 대비 </a:t>
            </a:r>
            <a:r>
              <a:rPr lang="en-US" altLang="ko-KR" b="0" dirty="0" smtClean="0"/>
              <a:t>3</a:t>
            </a:r>
            <a:r>
              <a:rPr lang="ko-KR" altLang="en-US" b="0" dirty="0" smtClean="0"/>
              <a:t>배 이상 증가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각 부서 </a:t>
            </a:r>
            <a:r>
              <a:rPr lang="ko-KR" altLang="en-US" b="0" dirty="0" err="1" smtClean="0"/>
              <a:t>전략팀</a:t>
            </a:r>
            <a:r>
              <a:rPr lang="ko-KR" altLang="en-US" b="0" dirty="0" smtClean="0"/>
              <a:t> 신설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국제월드비전과 협업하여 </a:t>
            </a:r>
            <a:r>
              <a:rPr lang="en-US" altLang="ko-KR" b="0" dirty="0" smtClean="0"/>
              <a:t>2008, 2013</a:t>
            </a:r>
            <a:r>
              <a:rPr lang="ko-KR" altLang="en-US" b="0" dirty="0" smtClean="0"/>
              <a:t>년 중장기 전략 수립</a:t>
            </a:r>
            <a:endParaRPr lang="en-US" altLang="ko-KR" b="0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13983" y="1124744"/>
            <a:ext cx="828092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권고사항</a:t>
            </a:r>
            <a:r>
              <a:rPr lang="en-US" altLang="ko-KR" dirty="0" smtClean="0">
                <a:solidFill>
                  <a:prstClr val="black"/>
                </a:solidFill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</a:rPr>
              <a:t>조직의 각 부문에서 변화를 적극적으로 관리하기 위한 전략적인 계획을 수립한다</a:t>
            </a:r>
            <a:r>
              <a:rPr lang="en-US" altLang="ko-KR" dirty="0">
                <a:solidFill>
                  <a:prstClr val="black"/>
                </a:solidFill>
              </a:rPr>
              <a:t>(Strategic plans at all levels to manage change) .  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2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07704" y="2492896"/>
            <a:ext cx="5328840" cy="1152898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/>
              <a:t>Governance</a:t>
            </a:r>
            <a:endParaRPr lang="ko-KR" altLang="en-US" sz="66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094723" y="4595226"/>
            <a:ext cx="727280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solidFill>
                  <a:schemeClr val="accent6"/>
                </a:solidFill>
              </a:rPr>
              <a:t>통치라는 것은 권한의 조정</a:t>
            </a:r>
            <a:r>
              <a:rPr lang="en-US" altLang="ko-KR" sz="2400" dirty="0" smtClean="0">
                <a:solidFill>
                  <a:schemeClr val="accent6"/>
                </a:solidFill>
              </a:rPr>
              <a:t>, </a:t>
            </a:r>
            <a:r>
              <a:rPr lang="ko-KR" altLang="en-US" sz="2400" dirty="0" smtClean="0">
                <a:solidFill>
                  <a:schemeClr val="accent6"/>
                </a:solidFill>
              </a:rPr>
              <a:t>통제</a:t>
            </a:r>
            <a:r>
              <a:rPr lang="en-US" altLang="ko-KR" sz="2400" dirty="0" smtClean="0">
                <a:solidFill>
                  <a:schemeClr val="accent6"/>
                </a:solidFill>
              </a:rPr>
              <a:t>, </a:t>
            </a:r>
            <a:r>
              <a:rPr lang="ko-KR" altLang="en-US" sz="2400" dirty="0" smtClean="0">
                <a:solidFill>
                  <a:schemeClr val="accent6"/>
                </a:solidFill>
              </a:rPr>
              <a:t>영향력 행사</a:t>
            </a:r>
            <a:endParaRPr lang="en-US" altLang="ko-KR" sz="2400" dirty="0" smtClean="0">
              <a:solidFill>
                <a:schemeClr val="accent6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solidFill>
                  <a:schemeClr val="accent6"/>
                </a:solidFill>
              </a:rPr>
              <a:t>한 국가 또는 다른 조직의 합법적인 권한 분배를 시스템 전반에 걸쳐 처리하는 것</a:t>
            </a:r>
            <a:endParaRPr lang="ko-KR" alt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3492500" y="2276872"/>
            <a:ext cx="5256213" cy="431800"/>
          </a:xfrm>
        </p:spPr>
        <p:txBody>
          <a:bodyPr/>
          <a:lstStyle/>
          <a:p>
            <a:r>
              <a:rPr lang="en-US" altLang="ko-KR" dirty="0" smtClean="0"/>
              <a:t>Chapter </a:t>
            </a:r>
            <a:r>
              <a:rPr lang="en-US" altLang="ko-KR" dirty="0"/>
              <a:t>1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41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2007 </a:t>
            </a:r>
            <a:r>
              <a:rPr lang="ko-KR" altLang="en-US" sz="2400" dirty="0" err="1" smtClean="0"/>
              <a:t>피어리뷰</a:t>
            </a:r>
            <a:r>
              <a:rPr lang="ko-KR" altLang="en-US" sz="2400" dirty="0" smtClean="0"/>
              <a:t> 권고사항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직원의 복리증진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485728" y="1124744"/>
            <a:ext cx="828092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권고사항</a:t>
            </a:r>
            <a:r>
              <a:rPr lang="en-US" altLang="ko-KR" dirty="0" smtClean="0">
                <a:solidFill>
                  <a:prstClr val="black"/>
                </a:solidFill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</a:rPr>
              <a:t>일과 가정의 균형문제를 해결한다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29" y="1844824"/>
            <a:ext cx="83523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0808"/>
            <a:ext cx="1922213" cy="69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타원 7"/>
          <p:cNvSpPr/>
          <p:nvPr/>
        </p:nvSpPr>
        <p:spPr>
          <a:xfrm>
            <a:off x="1979712" y="3121631"/>
            <a:ext cx="1584176" cy="3600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5724128" y="3573016"/>
            <a:ext cx="792088" cy="302433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0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385529" y="332656"/>
            <a:ext cx="8229600" cy="58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prstClr val="black"/>
                </a:solidFill>
              </a:rPr>
              <a:t>On boarding program   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036462"/>
            <a:ext cx="2843107" cy="188848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572" y="3019048"/>
            <a:ext cx="2851693" cy="1944216"/>
          </a:xfrm>
          <a:prstGeom prst="rect">
            <a:avLst/>
          </a:prstGeom>
        </p:spPr>
      </p:pic>
      <p:sp>
        <p:nvSpPr>
          <p:cNvPr id="6" name="아래쪽 화살표 5"/>
          <p:cNvSpPr/>
          <p:nvPr/>
        </p:nvSpPr>
        <p:spPr>
          <a:xfrm>
            <a:off x="2339920" y="1202575"/>
            <a:ext cx="864096" cy="4192738"/>
          </a:xfrm>
          <a:prstGeom prst="downArrow">
            <a:avLst/>
          </a:prstGeom>
          <a:solidFill>
            <a:srgbClr val="6666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/>
              <a:ea typeface="나눔바른고딕"/>
              <a:cs typeface="+mn-cs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11560" y="1506880"/>
            <a:ext cx="4320480" cy="3168352"/>
          </a:xfrm>
          <a:prstGeom prst="roundRect">
            <a:avLst/>
          </a:prstGeom>
          <a:solidFill>
            <a:srgbClr val="666666">
              <a:alpha val="4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/>
              <a:ea typeface="나눔바른고딕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2435488"/>
            <a:ext cx="3456720" cy="576064"/>
          </a:xfrm>
          <a:prstGeom prst="rect">
            <a:avLst/>
          </a:prstGeom>
          <a:solidFill>
            <a:srgbClr val="F3702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900" b="1" kern="0" dirty="0" smtClean="0">
                <a:solidFill>
                  <a:prstClr val="white"/>
                </a:solidFill>
                <a:latin typeface="+mj-ea"/>
                <a:ea typeface="+mj-ea"/>
              </a:rPr>
              <a:t>이사회 사업장방문</a:t>
            </a:r>
            <a:r>
              <a:rPr lang="en-US" altLang="ko-KR" sz="1900" b="1" kern="0" dirty="0" smtClean="0">
                <a:solidFill>
                  <a:prstClr val="white"/>
                </a:solidFill>
                <a:latin typeface="+mj-ea"/>
                <a:ea typeface="+mj-ea"/>
              </a:rPr>
              <a:t>(</a:t>
            </a:r>
            <a:r>
              <a:rPr lang="ko-KR" altLang="en-US" sz="1900" b="1" kern="0" dirty="0" smtClean="0">
                <a:solidFill>
                  <a:prstClr val="white"/>
                </a:solidFill>
                <a:latin typeface="+mj-ea"/>
                <a:ea typeface="+mj-ea"/>
              </a:rPr>
              <a:t>해외</a:t>
            </a:r>
            <a:r>
              <a:rPr lang="en-US" altLang="ko-KR" sz="1900" b="1" kern="0" dirty="0" smtClean="0">
                <a:solidFill>
                  <a:prstClr val="white"/>
                </a:solidFill>
                <a:latin typeface="+mj-ea"/>
                <a:ea typeface="+mj-ea"/>
              </a:rPr>
              <a:t>/</a:t>
            </a:r>
            <a:r>
              <a:rPr lang="ko-KR" altLang="en-US" sz="1900" b="1" kern="0" dirty="0" smtClean="0">
                <a:solidFill>
                  <a:prstClr val="white"/>
                </a:solidFill>
                <a:latin typeface="+mj-ea"/>
                <a:ea typeface="+mj-ea"/>
              </a:rPr>
              <a:t>국내</a:t>
            </a:r>
            <a:r>
              <a:rPr lang="en-US" altLang="ko-KR" sz="1900" b="1" kern="0" dirty="0" smtClean="0">
                <a:solidFill>
                  <a:prstClr val="white"/>
                </a:solidFill>
                <a:latin typeface="+mj-ea"/>
                <a:ea typeface="+mj-ea"/>
              </a:rPr>
              <a:t>)</a:t>
            </a:r>
            <a:endParaRPr kumimoji="0" lang="ko-KR" altLang="en-US" sz="19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43608" y="3185160"/>
            <a:ext cx="3456720" cy="576064"/>
          </a:xfrm>
          <a:prstGeom prst="rect">
            <a:avLst/>
          </a:prstGeom>
          <a:solidFill>
            <a:srgbClr val="F3702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0" dirty="0" smtClean="0">
                <a:solidFill>
                  <a:prstClr val="white"/>
                </a:solidFill>
                <a:latin typeface="+mj-ea"/>
                <a:ea typeface="+mj-ea"/>
              </a:rPr>
              <a:t>이사회 </a:t>
            </a:r>
            <a:r>
              <a:rPr lang="ko-KR" altLang="en-US" sz="2000" b="1" kern="0" dirty="0" err="1" smtClean="0">
                <a:solidFill>
                  <a:prstClr val="white"/>
                </a:solidFill>
                <a:latin typeface="+mj-ea"/>
                <a:ea typeface="+mj-ea"/>
              </a:rPr>
              <a:t>통치워크샵</a:t>
            </a:r>
            <a:r>
              <a:rPr lang="ko-KR" altLang="en-US" sz="2000" b="1" kern="0" dirty="0" smtClean="0">
                <a:solidFill>
                  <a:prstClr val="white"/>
                </a:solidFill>
                <a:latin typeface="+mj-ea"/>
                <a:ea typeface="+mj-ea"/>
              </a:rPr>
              <a:t> 진행</a:t>
            </a:r>
            <a:endParaRPr kumimoji="0" lang="ko-KR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43607" y="1672992"/>
            <a:ext cx="3456721" cy="576064"/>
          </a:xfrm>
          <a:prstGeom prst="rect">
            <a:avLst/>
          </a:prstGeom>
          <a:solidFill>
            <a:srgbClr val="F3702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0" dirty="0" smtClean="0">
                <a:solidFill>
                  <a:prstClr val="white"/>
                </a:solidFill>
                <a:latin typeface="+mj-ea"/>
                <a:ea typeface="+mj-ea"/>
              </a:rPr>
              <a:t>신임이사 오리엔테이션 진행</a:t>
            </a:r>
            <a:endParaRPr kumimoji="0" lang="ko-KR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43608" y="3955152"/>
            <a:ext cx="3456720" cy="576064"/>
          </a:xfrm>
          <a:prstGeom prst="rect">
            <a:avLst/>
          </a:prstGeom>
          <a:solidFill>
            <a:srgbClr val="F3702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명예이사 제도 운영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544522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본회 사업에 대한 이해와 충성도 증가</a:t>
            </a:r>
            <a:endParaRPr lang="en-US" altLang="ko-KR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기관에 대한 청지기 역할</a:t>
            </a:r>
            <a:endParaRPr lang="ko-KR" altLang="en-US" b="1" dirty="0"/>
          </a:p>
        </p:txBody>
      </p:sp>
      <p:pic>
        <p:nvPicPr>
          <p:cNvPr id="1026" name="Picture 2" descr="http://www.wvdb.or.kr/files/attach/images/165/517/260/IMG_3810%20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572" y="5060860"/>
            <a:ext cx="2851693" cy="16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7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88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dirty="0">
              <a:solidFill>
                <a:prstClr val="white"/>
              </a:solidFill>
              <a:ea typeface="나눔고딕 ExtraBold" panose="020D0904000000000000" pitchFamily="50" charset="-127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226733"/>
            <a:ext cx="767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80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 &amp; A</a:t>
            </a:r>
            <a:endParaRPr lang="en-US" sz="8000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dirty="0">
              <a:solidFill>
                <a:prstClr val="white"/>
              </a:solidFill>
              <a:ea typeface="나눔고딕 ExtraBold" panose="020D0904000000000000" pitchFamily="50" charset="-127"/>
            </a:endParaRPr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488" y="6157376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dirty="0">
              <a:solidFill>
                <a:prstClr val="white"/>
              </a:solidFill>
              <a:ea typeface="나눔고딕 ExtraBold" panose="020D0904000000000000" pitchFamily="50" charset="-127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dirty="0">
              <a:solidFill>
                <a:prstClr val="white"/>
              </a:solidFill>
              <a:ea typeface="나눔고딕 ExtraBold" panose="020D0904000000000000" pitchFamily="50" charset="-127"/>
            </a:endParaRPr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840" y="6143725"/>
            <a:ext cx="1154839" cy="277890"/>
          </a:xfrm>
          <a:prstGeom prst="rect">
            <a:avLst/>
          </a:prstGeom>
        </p:spPr>
      </p:pic>
      <p:sp>
        <p:nvSpPr>
          <p:cNvPr id="8" name="부제목 2"/>
          <p:cNvSpPr txBox="1">
            <a:spLocks/>
          </p:cNvSpPr>
          <p:nvPr/>
        </p:nvSpPr>
        <p:spPr>
          <a:xfrm>
            <a:off x="0" y="2162410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defTabSz="45720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ko-KR" sz="36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mes New Roman" pitchFamily="18" charset="0"/>
              </a:rPr>
              <a:t>2017</a:t>
            </a:r>
            <a:r>
              <a:rPr lang="ko-KR" altLang="en-US" sz="36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mes New Roman" pitchFamily="18" charset="0"/>
              </a:rPr>
              <a:t>년 기빙코리아 자리에 함께 해주신 </a:t>
            </a:r>
            <a:endParaRPr lang="en-US" altLang="ko-KR" sz="3600" b="1" dirty="0" smtClean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mes New Roman" pitchFamily="18" charset="0"/>
            </a:endParaRPr>
          </a:p>
          <a:p>
            <a:pPr marL="342900" indent="-342900" algn="ctr" defTabSz="45720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ko-KR" altLang="en-US" sz="36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mes New Roman" pitchFamily="18" charset="0"/>
              </a:rPr>
              <a:t>모든 분들께 감사 드립니다</a:t>
            </a:r>
            <a:r>
              <a:rPr lang="en-US" altLang="ko-KR" sz="3600" b="1" dirty="0" smtClean="0">
                <a:solidFill>
                  <a:srgbClr val="F4A1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mes New Roman" pitchFamily="18" charset="0"/>
              </a:rPr>
              <a:t>.</a:t>
            </a:r>
          </a:p>
          <a:p>
            <a:pPr marL="342900" indent="-342900" algn="ctr" defTabSz="457200" latinLnBrk="0">
              <a:lnSpc>
                <a:spcPct val="150000"/>
              </a:lnSpc>
              <a:spcBef>
                <a:spcPct val="20000"/>
              </a:spcBef>
              <a:defRPr/>
            </a:pPr>
            <a:endParaRPr lang="ko-KR" altLang="en-US" sz="3600" dirty="0">
              <a:solidFill>
                <a:srgbClr val="F4A1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mes New Roman" pitchFamily="18" charset="0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590640" y="4086474"/>
            <a:ext cx="7992533" cy="156925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작성하신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평가서는 안내데스크에 제출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해주시기 바랍니다</a:t>
            </a:r>
            <a:endParaRPr lang="en-US" altLang="ko-KR" sz="2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  <a:buNone/>
            </a:pP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 다운로드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기부문화연구소 홈페이지 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research.beautifulfund.org</a:t>
            </a:r>
          </a:p>
          <a:p>
            <a:pPr>
              <a:lnSpc>
                <a:spcPct val="150000"/>
              </a:lnSpc>
              <a:buNone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월드비전 </a:t>
            </a:r>
            <a:r>
              <a:rPr lang="ko-KR" altLang="en-US" dirty="0" err="1" smtClean="0"/>
              <a:t>파트너십과</a:t>
            </a:r>
            <a:r>
              <a:rPr lang="ko-KR" altLang="en-US" dirty="0" smtClean="0"/>
              <a:t> 구성요소</a:t>
            </a:r>
            <a:endParaRPr lang="ko-KR" altLang="en-US" dirty="0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103020" y="2768599"/>
            <a:ext cx="3881438" cy="3729038"/>
            <a:chOff x="2496" y="768"/>
            <a:chExt cx="2829" cy="3357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3984" y="1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4464" y="1104"/>
              <a:ext cx="28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3168" y="1104"/>
              <a:ext cx="33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3168" y="2909"/>
              <a:ext cx="601" cy="5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255" y="2116"/>
              <a:ext cx="500" cy="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979" y="2746"/>
              <a:ext cx="63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984" y="292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783" y="1680"/>
              <a:ext cx="2376" cy="2376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ko-KR" sz="4000">
                <a:ea typeface="MS PGothic" pitchFamily="34" charset="-128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592" y="1726"/>
              <a:ext cx="816" cy="770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MS PGothic" pitchFamily="34" charset="-128"/>
                </a:rPr>
                <a:t>National 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ea typeface="MS PGothic" pitchFamily="34" charset="-128"/>
                </a:rPr>
                <a:t>Office</a:t>
              </a:r>
              <a:endParaRPr lang="en-US" altLang="ko-KR" sz="1400" b="1" dirty="0">
                <a:ea typeface="MS PGothic" pitchFamily="34" charset="-128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983" y="1776"/>
              <a:ext cx="1" cy="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464" y="273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4320" y="2121"/>
              <a:ext cx="405" cy="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155" y="2933"/>
              <a:ext cx="645" cy="5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311" y="768"/>
              <a:ext cx="1344" cy="38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 b="1" dirty="0" smtClean="0">
                  <a:ea typeface="MS PGothic" pitchFamily="34" charset="-128"/>
                </a:rPr>
                <a:t>국제총회</a:t>
              </a:r>
              <a:endParaRPr lang="en-US" altLang="ko-KR" sz="1400" b="1" dirty="0">
                <a:ea typeface="MS PGothic" pitchFamily="34" charset="-128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792" y="1491"/>
              <a:ext cx="381" cy="38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MS PGothic" pitchFamily="34" charset="-128"/>
                </a:rPr>
                <a:t>NO</a:t>
              </a: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592" y="2544"/>
              <a:ext cx="381" cy="38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ea typeface="MS PGothic" pitchFamily="34" charset="-128"/>
                </a:rPr>
                <a:t>NO</a:t>
              </a: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496" y="3363"/>
              <a:ext cx="768" cy="693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MS PGothic" pitchFamily="34" charset="-128"/>
                </a:rPr>
                <a:t>National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ea typeface="MS PGothic" pitchFamily="34" charset="-128"/>
                </a:rPr>
                <a:t>Office</a:t>
              </a:r>
              <a:endParaRPr lang="en-US" altLang="ko-KR" sz="1400" b="1" dirty="0">
                <a:ea typeface="MS PGothic" pitchFamily="34" charset="-128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792" y="3744"/>
              <a:ext cx="381" cy="38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ea typeface="MS PGothic" pitchFamily="34" charset="-128"/>
                </a:rPr>
                <a:t>NO</a:t>
              </a: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707" y="3360"/>
              <a:ext cx="381" cy="38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ea typeface="MS PGothic" pitchFamily="34" charset="-128"/>
                </a:rPr>
                <a:t>NO</a:t>
              </a: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4944" y="2496"/>
              <a:ext cx="381" cy="38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ea typeface="MS PGothic" pitchFamily="34" charset="-128"/>
                </a:rPr>
                <a:t>NO</a:t>
              </a: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224" y="1632"/>
              <a:ext cx="911" cy="816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MS PGothic" pitchFamily="34" charset="-128"/>
                </a:rPr>
                <a:t>National </a:t>
              </a:r>
              <a:r>
                <a:rPr lang="en-US" altLang="ko-KR" sz="1400" b="1" dirty="0" smtClean="0">
                  <a:solidFill>
                    <a:schemeClr val="bg1"/>
                  </a:solidFill>
                  <a:ea typeface="MS PGothic" pitchFamily="34" charset="-128"/>
                </a:rPr>
                <a:t>Office</a:t>
              </a:r>
              <a:endParaRPr lang="en-US" altLang="ko-KR" sz="14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468" y="2496"/>
              <a:ext cx="996" cy="69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a typeface="MS PGothic" pitchFamily="34" charset="-128"/>
                </a:rPr>
                <a:t>국제본</a:t>
              </a:r>
              <a:r>
                <a:rPr lang="ko-KR" altLang="en-US" sz="1400" b="1" dirty="0">
                  <a:solidFill>
                    <a:schemeClr val="bg1"/>
                  </a:solidFill>
                  <a:ea typeface="MS PGothic" pitchFamily="34" charset="-128"/>
                </a:rPr>
                <a:t>부</a:t>
              </a:r>
              <a:endParaRPr lang="en-US" altLang="ko-KR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ea typeface="MS PGothic" pitchFamily="34" charset="-128"/>
                </a:rPr>
                <a:t>[</a:t>
              </a:r>
              <a:r>
                <a:rPr lang="ko-KR" altLang="en-US" sz="1400" b="1" dirty="0" smtClean="0">
                  <a:solidFill>
                    <a:schemeClr val="bg1"/>
                  </a:solidFill>
                  <a:ea typeface="MS PGothic" pitchFamily="34" charset="-128"/>
                </a:rPr>
                <a:t>국제이사회</a:t>
              </a:r>
              <a:r>
                <a:rPr lang="en-US" altLang="ko-KR" sz="1400" b="1" dirty="0" smtClean="0">
                  <a:solidFill>
                    <a:schemeClr val="bg1"/>
                  </a:solidFill>
                  <a:ea typeface="MS PGothic" pitchFamily="34" charset="-128"/>
                </a:rPr>
                <a:t>]</a:t>
              </a:r>
              <a:endParaRPr lang="en-US" altLang="ko-KR" sz="14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29" name="내용 개체 틀 28"/>
          <p:cNvSpPr txBox="1">
            <a:spLocks noGrp="1"/>
          </p:cNvSpPr>
          <p:nvPr>
            <p:ph idx="1"/>
          </p:nvPr>
        </p:nvSpPr>
        <p:spPr>
          <a:xfrm>
            <a:off x="899592" y="3782787"/>
            <a:ext cx="4148893" cy="239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dirty="0" smtClean="0"/>
              <a:t>월드비전 회원국 </a:t>
            </a:r>
            <a:r>
              <a:rPr lang="en-US" altLang="ko-KR" sz="1800" dirty="0" smtClean="0"/>
              <a:t>(National Office)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dirty="0" smtClean="0"/>
              <a:t>국제월드비전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국제본부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dirty="0" smtClean="0"/>
              <a:t>국제총회</a:t>
            </a:r>
            <a:r>
              <a:rPr lang="en-US" altLang="ko-KR" sz="1800" dirty="0" smtClean="0"/>
              <a:t>(3</a:t>
            </a:r>
            <a:r>
              <a:rPr lang="ko-KR" altLang="en-US" sz="1800" dirty="0" err="1" smtClean="0"/>
              <a:t>년차</a:t>
            </a:r>
            <a:r>
              <a:rPr lang="ko-KR" altLang="en-US" sz="1800" dirty="0" smtClean="0"/>
              <a:t> 총회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dirty="0" smtClean="0"/>
              <a:t>국제월드비전 이사회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 dirty="0" smtClean="0"/>
              <a:t>국제월드비전 사무국</a:t>
            </a:r>
            <a:endParaRPr lang="en-US" altLang="ko-KR" sz="18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11560" y="119675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월드비전 </a:t>
            </a:r>
            <a:r>
              <a:rPr lang="ko-KR" altLang="en-US" sz="2400" b="1" dirty="0" err="1" smtClean="0"/>
              <a:t>파트너십이란</a:t>
            </a:r>
            <a:r>
              <a:rPr lang="en-US" altLang="ko-KR" sz="2400" b="1" dirty="0" smtClean="0"/>
              <a:t>? </a:t>
            </a:r>
            <a:endParaRPr lang="ko-KR" alt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1560" y="334089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2. </a:t>
            </a:r>
            <a:r>
              <a:rPr lang="ko-KR" altLang="en-US" sz="2400" b="1" dirty="0" err="1" smtClean="0"/>
              <a:t>파트너십의</a:t>
            </a:r>
            <a:r>
              <a:rPr lang="ko-KR" altLang="en-US" sz="2400" b="1" dirty="0" smtClean="0"/>
              <a:t> 구성 요소</a:t>
            </a:r>
            <a:endParaRPr lang="ko-KR" altLang="en-US" sz="2400" b="1" dirty="0"/>
          </a:p>
        </p:txBody>
      </p:sp>
      <p:sp>
        <p:nvSpPr>
          <p:cNvPr id="3" name="직사각형 2"/>
          <p:cNvSpPr/>
          <p:nvPr/>
        </p:nvSpPr>
        <p:spPr>
          <a:xfrm>
            <a:off x="960664" y="1660215"/>
            <a:ext cx="76986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86" latinLnBrk="0">
              <a:lnSpc>
                <a:spcPct val="150000"/>
              </a:lnSpc>
            </a:pPr>
            <a:r>
              <a:rPr lang="ko-KR" altLang="en-US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비상호의존적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(Intermediate)</a:t>
            </a: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상호의존적 </a:t>
            </a: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사무소 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(interdependent)</a:t>
            </a:r>
          </a:p>
          <a:p>
            <a:pPr lvl="0" defTabSz="914186" latinLnBrk="0">
              <a:lnSpc>
                <a:spcPct val="15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- 1995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월드비전 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년차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총회에서 결정</a:t>
            </a:r>
            <a:endParaRPr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파트너십의</a:t>
            </a:r>
            <a:r>
              <a:rPr lang="ko-KR" altLang="en-US" dirty="0" smtClean="0"/>
              <a:t> 연방주의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1196752"/>
            <a:ext cx="864096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연방주의 원칙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국제본부와 회원국 간의 권위와 권력 분산에 대해 도출한 합의</a:t>
            </a:r>
            <a:endParaRPr lang="en-US" altLang="ko-KR" b="1" dirty="0" smtClean="0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xmlns="" val="1090571554"/>
              </p:ext>
            </p:extLst>
          </p:nvPr>
        </p:nvGraphicFramePr>
        <p:xfrm>
          <a:off x="683568" y="2060848"/>
          <a:ext cx="453650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user\AppData\Local\Microsoft\Windows\Temporary Internet Files\Content.IE5\QDGFLY58\MC90005678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697432" cy="25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59208" y="5098871"/>
            <a:ext cx="836959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b="1" dirty="0" smtClean="0">
                <a:solidFill>
                  <a:prstClr val="black"/>
                </a:solidFill>
              </a:rPr>
              <a:t>월드비전은</a:t>
            </a:r>
            <a:r>
              <a:rPr lang="en-US" altLang="ko-KR" b="1" dirty="0" smtClean="0">
                <a:solidFill>
                  <a:prstClr val="black"/>
                </a:solidFill>
              </a:rPr>
              <a:t> </a:t>
            </a:r>
            <a:r>
              <a:rPr lang="en-US" altLang="ko-KR" b="1" dirty="0">
                <a:solidFill>
                  <a:prstClr val="black"/>
                </a:solidFill>
              </a:rPr>
              <a:t>2012</a:t>
            </a:r>
            <a:r>
              <a:rPr lang="ko-KR" altLang="ko-KR" b="1" dirty="0">
                <a:solidFill>
                  <a:prstClr val="black"/>
                </a:solidFill>
              </a:rPr>
              <a:t>년 국제</a:t>
            </a:r>
            <a:r>
              <a:rPr lang="en-US" altLang="ko-KR" b="1" dirty="0">
                <a:solidFill>
                  <a:prstClr val="black"/>
                </a:solidFill>
              </a:rPr>
              <a:t> NGO </a:t>
            </a:r>
            <a:r>
              <a:rPr lang="ko-KR" altLang="ko-KR" b="1" dirty="0">
                <a:solidFill>
                  <a:prstClr val="black"/>
                </a:solidFill>
              </a:rPr>
              <a:t>현황 조사 결과 수입</a:t>
            </a:r>
            <a:r>
              <a:rPr lang="en-US" altLang="ko-KR" b="1" dirty="0">
                <a:solidFill>
                  <a:prstClr val="black"/>
                </a:solidFill>
              </a:rPr>
              <a:t>/</a:t>
            </a:r>
            <a:r>
              <a:rPr lang="ko-KR" altLang="ko-KR" b="1" dirty="0">
                <a:solidFill>
                  <a:prstClr val="black"/>
                </a:solidFill>
              </a:rPr>
              <a:t>사업비 규모 면에서 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b="1" dirty="0" smtClean="0">
                <a:solidFill>
                  <a:prstClr val="black"/>
                </a:solidFill>
              </a:rPr>
              <a:t>가장 </a:t>
            </a:r>
            <a:r>
              <a:rPr lang="ko-KR" altLang="ko-KR" b="1" dirty="0">
                <a:solidFill>
                  <a:prstClr val="black"/>
                </a:solidFill>
              </a:rPr>
              <a:t>큰 </a:t>
            </a:r>
            <a:r>
              <a:rPr lang="ko-KR" altLang="ko-KR" b="1" dirty="0" smtClean="0">
                <a:solidFill>
                  <a:prstClr val="black"/>
                </a:solidFill>
              </a:rPr>
              <a:t>국제</a:t>
            </a:r>
            <a:r>
              <a:rPr lang="en-US" altLang="ko-KR" b="1" dirty="0" smtClean="0">
                <a:solidFill>
                  <a:prstClr val="black"/>
                </a:solidFill>
              </a:rPr>
              <a:t> </a:t>
            </a:r>
            <a:r>
              <a:rPr lang="en-US" altLang="ko-KR" b="1" dirty="0">
                <a:solidFill>
                  <a:prstClr val="black"/>
                </a:solidFill>
              </a:rPr>
              <a:t>NGO</a:t>
            </a:r>
            <a:r>
              <a:rPr lang="ko-KR" altLang="en-US" b="1" dirty="0">
                <a:solidFill>
                  <a:prstClr val="black"/>
                </a:solidFill>
              </a:rPr>
              <a:t>이며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ko-KR" b="1" dirty="0">
                <a:solidFill>
                  <a:schemeClr val="accent6">
                    <a:lumMod val="75000"/>
                  </a:schemeClr>
                </a:solidFill>
              </a:rPr>
              <a:t>타 기관이 국제본부 중심의 지배구조를 가지는데 반해 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b="1" dirty="0" smtClean="0">
                <a:solidFill>
                  <a:schemeClr val="accent6">
                    <a:lumMod val="75000"/>
                  </a:schemeClr>
                </a:solidFill>
              </a:rPr>
              <a:t>월드비전은 연방주의 </a:t>
            </a:r>
            <a:r>
              <a:rPr lang="ko-KR" altLang="ko-KR" b="1" dirty="0">
                <a:solidFill>
                  <a:schemeClr val="accent6">
                    <a:lumMod val="75000"/>
                  </a:schemeClr>
                </a:solidFill>
              </a:rPr>
              <a:t>모델을 취한다는 점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에서 가장 큰 차이점</a:t>
            </a:r>
            <a:r>
              <a:rPr lang="ko-KR" altLang="en-US" b="1" dirty="0">
                <a:solidFill>
                  <a:prstClr val="black"/>
                </a:solidFill>
              </a:rPr>
              <a:t>을 </a:t>
            </a:r>
            <a:r>
              <a:rPr lang="ko-KR" altLang="en-US" b="1" dirty="0" smtClean="0">
                <a:solidFill>
                  <a:prstClr val="black"/>
                </a:solidFill>
              </a:rPr>
              <a:t>보임 </a:t>
            </a:r>
            <a:endParaRPr lang="ko-KR" altLang="ko-KR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0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월드비전 회</a:t>
            </a:r>
            <a:r>
              <a:rPr lang="ko-KR" altLang="en-US" dirty="0"/>
              <a:t>원</a:t>
            </a:r>
            <a:r>
              <a:rPr lang="ko-KR" altLang="en-US" dirty="0" smtClean="0"/>
              <a:t>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121" y="1501824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1. National Office : 99</a:t>
            </a:r>
            <a:r>
              <a:rPr lang="ko-KR" altLang="en-US" dirty="0" smtClean="0"/>
              <a:t>개국</a:t>
            </a:r>
            <a:r>
              <a:rPr lang="en-US" altLang="ko-KR" dirty="0" smtClean="0"/>
              <a:t>, 136</a:t>
            </a:r>
            <a:r>
              <a:rPr lang="ko-KR" altLang="en-US" dirty="0" smtClean="0"/>
              <a:t>개 사무소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Support Office : 20</a:t>
            </a:r>
            <a:r>
              <a:rPr lang="ko-KR" altLang="en-US" dirty="0" smtClean="0"/>
              <a:t>개국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미국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캐나다</a:t>
            </a:r>
            <a:endParaRPr lang="en-US" altLang="ko-KR" dirty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호주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뉴질랜드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영국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아일랜드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네덜란드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덴마크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스위스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스페인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오스트리아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프랑스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핀란드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한국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싱가폴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말레이시아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3. 2016</a:t>
            </a:r>
            <a:r>
              <a:rPr lang="ko-KR" altLang="en-US" dirty="0" smtClean="0"/>
              <a:t>년 기준 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smtClean="0"/>
              <a:t>예산 </a:t>
            </a:r>
            <a:r>
              <a:rPr lang="en-US" altLang="ko-KR" dirty="0" smtClean="0"/>
              <a:t>: 3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천억원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err="1" smtClean="0"/>
              <a:t>직원수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: 42,227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smtClean="0"/>
              <a:t>수혜자 </a:t>
            </a:r>
            <a:r>
              <a:rPr lang="en-US" altLang="ko-KR" dirty="0" smtClean="0"/>
              <a:t>: 1</a:t>
            </a:r>
            <a:r>
              <a:rPr lang="ko-KR" altLang="en-US" dirty="0" err="1" smtClean="0"/>
              <a:t>억명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114" y="4437112"/>
            <a:ext cx="17922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15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국제월드비전</a:t>
            </a:r>
            <a:r>
              <a:rPr lang="en-US" altLang="ko-KR" dirty="0" smtClean="0"/>
              <a:t>(World Vision Intl’)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Global Center _ </a:t>
            </a:r>
            <a:r>
              <a:rPr lang="ko-KR" altLang="en-US" dirty="0" smtClean="0"/>
              <a:t>영국 런던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 </a:t>
            </a:r>
            <a:r>
              <a:rPr lang="ko-KR" altLang="en-US" dirty="0" err="1" smtClean="0"/>
              <a:t>몬로비아</a:t>
            </a:r>
            <a:endParaRPr lang="en-US" altLang="ko-KR" dirty="0" smtClean="0"/>
          </a:p>
          <a:p>
            <a:pPr marL="457200" indent="-457200">
              <a:buAutoNum type="arabicPeriod"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국제연락사무소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스위스 제네바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지역사무소 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아시아 태평양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태국 방콕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서남아시아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싱가폴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동아프리카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케냐 나이로비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서아프리카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세네갈 </a:t>
            </a:r>
            <a:r>
              <a:rPr lang="ko-KR" altLang="en-US" dirty="0" err="1" smtClean="0"/>
              <a:t>다카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남아프리카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잠비아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루사카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중남미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코스타리카 </a:t>
            </a:r>
            <a:r>
              <a:rPr lang="ko-KR" altLang="en-US" dirty="0" err="1" smtClean="0"/>
              <a:t>산호세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중동</a:t>
            </a:r>
            <a:r>
              <a:rPr lang="en-US" altLang="ko-KR" dirty="0" smtClean="0"/>
              <a:t>·</a:t>
            </a:r>
            <a:r>
              <a:rPr lang="ko-KR" altLang="en-US" dirty="0" smtClean="0"/>
              <a:t>동유럽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싸이프러스</a:t>
            </a:r>
            <a:endParaRPr lang="ko-KR" altLang="en-US" dirty="0"/>
          </a:p>
        </p:txBody>
      </p:sp>
      <p:pic>
        <p:nvPicPr>
          <p:cNvPr id="4" name="그림 3" descr="istock-social-ne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20888"/>
            <a:ext cx="3275856" cy="40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1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Global Centre</a:t>
            </a:r>
            <a:endParaRPr lang="ko-KR" alt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11126" y="1087440"/>
            <a:ext cx="8977313" cy="5694361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20" indent="-342820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defTabSz="9141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33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25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19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12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683377" y="1270002"/>
            <a:ext cx="24050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234950" indent="-2349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월드비전 전략개발 및 국제표준 정의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비전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및 방향 제시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리더십 발휘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핵심문서와의 연계성 확보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전략방향의 변화 주도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570665" y="4405315"/>
            <a:ext cx="24225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234950" indent="-2349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소명헌장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비전헌장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핵심문서 작성 및 실현도모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강력한 월드비전 정체성 및 브랜드 개발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월드비전의 기독교 정체성 추구 및 보호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03366"/>
              </a:buClr>
              <a:buFont typeface="Webdings" pitchFamily="18" charset="2"/>
              <a:buChar char="4"/>
            </a:pPr>
            <a:endParaRPr lang="en-US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03366"/>
              </a:buClr>
              <a:buFont typeface="Webdings" pitchFamily="18" charset="2"/>
              <a:buChar char="4"/>
            </a:pPr>
            <a:endParaRPr lang="en-US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11127" y="1362311"/>
            <a:ext cx="2740025" cy="17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234950" indent="-2349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국제전략 이행 지원 역량을 갖춘 인력배치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간부급 직원 배치</a:t>
            </a:r>
            <a:r>
              <a:rPr lang="en-US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학습하는 기관으로서 지식성장 및 모범사례 공유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국제적 인프라 개발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3508375"/>
            <a:ext cx="2355850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234950" indent="-2349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전략적 우선순위에 따라 자원배분 결정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전략적 우선순위에 따른 모금전략개발 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월드비전 상표보호 및 계약 승인</a:t>
            </a:r>
            <a:endParaRPr lang="en-US" altLang="en-US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714502" y="5534026"/>
            <a:ext cx="52339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234950" indent="-2349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재무와 사업</a:t>
            </a:r>
            <a:r>
              <a:rPr lang="en-US" altLang="ko-KR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전략</a:t>
            </a:r>
            <a:r>
              <a:rPr lang="en-US" altLang="ko-KR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소명의 연계를 위한 모니터링 및 통제 실시 </a:t>
            </a:r>
            <a:endParaRPr lang="en-US" altLang="en-US" sz="13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3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파트너십</a:t>
            </a: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3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협약서와의</a:t>
            </a: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연계성 추</a:t>
            </a:r>
            <a:r>
              <a:rPr lang="ko-KR" altLang="en-US" sz="1300" dirty="0">
                <a:solidFill>
                  <a:prstClr val="black"/>
                </a:solidFill>
                <a:latin typeface="맑은 고딕" panose="020B0503020000020004" pitchFamily="50" charset="-127"/>
              </a:rPr>
              <a:t>구</a:t>
            </a:r>
            <a:endParaRPr lang="en-US" altLang="en-US" sz="13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국제적 청지기 정신 도모 </a:t>
            </a:r>
            <a:r>
              <a:rPr lang="en-US" altLang="ko-KR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핵심 변수에 대한 측정</a:t>
            </a:r>
            <a:r>
              <a:rPr lang="en-US" altLang="ko-KR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보고</a:t>
            </a:r>
            <a:r>
              <a:rPr lang="en-US" altLang="ko-KR" sz="13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및 통제</a:t>
            </a:r>
            <a:endParaRPr lang="en-US" altLang="en-US" sz="13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단계별 갈등조정시스템 가동</a:t>
            </a:r>
            <a:endParaRPr lang="en-US" altLang="en-US" sz="13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국제이사회를 통해 사무소간의 연계성 실현</a:t>
            </a:r>
            <a:endParaRPr lang="en-US" altLang="en-US" sz="13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14186" eaLnBrk="0" latinLnBrk="0" hangingPunct="0">
              <a:buClr>
                <a:srgbClr val="0B1F65"/>
              </a:buClr>
              <a:buFont typeface="Wingdings" pitchFamily="2" charset="2"/>
              <a:buChar char="§"/>
            </a:pPr>
            <a:r>
              <a:rPr lang="ko-KR" altLang="en-US" sz="13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리스크</a:t>
            </a:r>
            <a:r>
              <a:rPr lang="ko-KR" altLang="en-US" sz="1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이해 및 관리</a:t>
            </a:r>
            <a:endParaRPr lang="en-US" altLang="en-US" sz="13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701925" y="1325565"/>
            <a:ext cx="3871913" cy="3963987"/>
          </a:xfrm>
          <a:prstGeom prst="ellipse">
            <a:avLst/>
          </a:prstGeom>
          <a:solidFill>
            <a:sysClr val="windowText" lastClr="000000"/>
          </a:solidFill>
          <a:ln w="12700">
            <a:solidFill>
              <a:sysClr val="windowText" lastClr="000000"/>
            </a:solidFill>
            <a:round/>
            <a:headEnd/>
            <a:tailEnd/>
          </a:ln>
        </p:spPr>
        <p:txBody>
          <a:bodyPr lIns="91418" tIns="45709" rIns="91418" bIns="45709"/>
          <a:lstStyle/>
          <a:p>
            <a:pPr marL="0" marR="0" lvl="0" indent="0" defTabSz="91418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2681289" y="1304925"/>
            <a:ext cx="3871912" cy="3963988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</p:spPr>
        <p:txBody>
          <a:bodyPr lIns="91418" tIns="45709" rIns="91418" bIns="45709"/>
          <a:lstStyle/>
          <a:p>
            <a:pPr marL="0" marR="0" lvl="0" indent="0" defTabSz="91418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363913" y="1962151"/>
            <a:ext cx="2609850" cy="2673350"/>
          </a:xfrm>
          <a:prstGeom prst="ellipse">
            <a:avLst/>
          </a:prstGeom>
          <a:solidFill>
            <a:srgbClr val="F79646">
              <a:lumMod val="75000"/>
            </a:srgbClr>
          </a:solidFill>
          <a:ln w="19050">
            <a:solidFill>
              <a:sysClr val="windowText" lastClr="000000"/>
            </a:solidFill>
            <a:prstDash val="dash"/>
            <a:round/>
            <a:headEnd/>
            <a:tailEnd/>
          </a:ln>
        </p:spPr>
        <p:txBody>
          <a:bodyPr lIns="91418" tIns="45709" rIns="91418" bIns="45709"/>
          <a:lstStyle/>
          <a:p>
            <a:pPr marL="0" marR="0" lvl="0" indent="0" defTabSz="91418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4665663" y="1976440"/>
            <a:ext cx="0" cy="129857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09" rIns="91418" bIns="45709" anchor="ctr"/>
          <a:lstStyle/>
          <a:p>
            <a:pPr marL="0" marR="0" lvl="0" indent="0" defTabSz="9141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3427415" y="2897189"/>
            <a:ext cx="1222375" cy="3937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09" rIns="91418" bIns="45709" anchor="ctr"/>
          <a:lstStyle/>
          <a:p>
            <a:pPr marL="0" marR="0" lvl="0" indent="0" defTabSz="9141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3906838" y="3290890"/>
            <a:ext cx="738187" cy="110807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09" rIns="91418" bIns="45709" anchor="ctr"/>
          <a:lstStyle/>
          <a:p>
            <a:pPr marL="0" marR="0" lvl="0" indent="0" defTabSz="9141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 flipV="1">
            <a:off x="4649789" y="3290890"/>
            <a:ext cx="811212" cy="110807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09" rIns="91418" bIns="45709" anchor="ctr"/>
          <a:lstStyle/>
          <a:p>
            <a:pPr marL="0" marR="0" lvl="0" indent="0" defTabSz="9141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4649790" y="2882900"/>
            <a:ext cx="1289050" cy="407988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09" rIns="91418" bIns="45709" anchor="ctr"/>
          <a:lstStyle/>
          <a:p>
            <a:pPr marL="0" marR="0" lvl="0" indent="0" defTabSz="9141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887788" y="3095626"/>
            <a:ext cx="1529225" cy="311347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</p:spPr>
        <p:txBody>
          <a:bodyPr wrap="none" lIns="90468" tIns="44440" rIns="90468" bIns="44440">
            <a:spAutoFit/>
          </a:bodyPr>
          <a:lstStyle/>
          <a:p>
            <a:pPr marL="0" marR="0" lvl="0" indent="0" defTabSz="9141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Global Centre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3767138" y="4000500"/>
            <a:ext cx="1804987" cy="1562100"/>
            <a:chOff x="1145" y="2909"/>
            <a:chExt cx="918" cy="810"/>
          </a:xfrm>
          <a:solidFill>
            <a:srgbClr val="F79646"/>
          </a:solidFill>
        </p:grpSpPr>
        <p:sp>
          <p:nvSpPr>
            <p:cNvPr id="28" name="Arc 20"/>
            <p:cNvSpPr>
              <a:spLocks/>
            </p:cNvSpPr>
            <p:nvPr/>
          </p:nvSpPr>
          <p:spPr bwMode="auto">
            <a:xfrm>
              <a:off x="1145" y="2909"/>
              <a:ext cx="918" cy="810"/>
            </a:xfrm>
            <a:custGeom>
              <a:avLst/>
              <a:gdLst>
                <a:gd name="T0" fmla="*/ 0 w 25408"/>
                <a:gd name="T1" fmla="*/ 0 h 21600"/>
                <a:gd name="T2" fmla="*/ 0 w 25408"/>
                <a:gd name="T3" fmla="*/ 0 h 21600"/>
                <a:gd name="T4" fmla="*/ 0 w 254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5408"/>
                <a:gd name="T10" fmla="*/ 0 h 21600"/>
                <a:gd name="T11" fmla="*/ 25408 w 254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8" h="21600" fill="none" extrusionOk="0">
                  <a:moveTo>
                    <a:pt x="25408" y="17482"/>
                  </a:moveTo>
                  <a:cubicBezTo>
                    <a:pt x="21719" y="20158"/>
                    <a:pt x="17279" y="21599"/>
                    <a:pt x="12722" y="21600"/>
                  </a:cubicBezTo>
                  <a:cubicBezTo>
                    <a:pt x="8149" y="21600"/>
                    <a:pt x="3695" y="20149"/>
                    <a:pt x="0" y="17455"/>
                  </a:cubicBezTo>
                </a:path>
                <a:path w="25408" h="21600" stroke="0" extrusionOk="0">
                  <a:moveTo>
                    <a:pt x="25408" y="17482"/>
                  </a:moveTo>
                  <a:cubicBezTo>
                    <a:pt x="21719" y="20158"/>
                    <a:pt x="17279" y="21599"/>
                    <a:pt x="12722" y="21600"/>
                  </a:cubicBezTo>
                  <a:cubicBezTo>
                    <a:pt x="8149" y="21600"/>
                    <a:pt x="3695" y="20149"/>
                    <a:pt x="0" y="17455"/>
                  </a:cubicBezTo>
                  <a:lnTo>
                    <a:pt x="12722" y="0"/>
                  </a:lnTo>
                  <a:lnTo>
                    <a:pt x="25408" y="17482"/>
                  </a:lnTo>
                  <a:close/>
                </a:path>
              </a:pathLst>
            </a:cu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1148" y="2909"/>
              <a:ext cx="451" cy="665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1603" y="2920"/>
              <a:ext cx="451" cy="646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5410201" y="2971802"/>
            <a:ext cx="1538288" cy="1751013"/>
            <a:chOff x="1980" y="2418"/>
            <a:chExt cx="781" cy="907"/>
          </a:xfrm>
          <a:solidFill>
            <a:srgbClr val="F79646"/>
          </a:solidFill>
        </p:grpSpPr>
        <p:sp>
          <p:nvSpPr>
            <p:cNvPr id="32" name="Arc 24"/>
            <p:cNvSpPr>
              <a:spLocks/>
            </p:cNvSpPr>
            <p:nvPr/>
          </p:nvSpPr>
          <p:spPr bwMode="auto">
            <a:xfrm>
              <a:off x="1980" y="2418"/>
              <a:ext cx="781" cy="907"/>
            </a:xfrm>
            <a:custGeom>
              <a:avLst/>
              <a:gdLst>
                <a:gd name="T0" fmla="*/ 0 w 21600"/>
                <a:gd name="T1" fmla="*/ 0 h 24184"/>
                <a:gd name="T2" fmla="*/ 0 w 21600"/>
                <a:gd name="T3" fmla="*/ 0 h 24184"/>
                <a:gd name="T4" fmla="*/ 0 w 21600"/>
                <a:gd name="T5" fmla="*/ 0 h 241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184"/>
                <a:gd name="T11" fmla="*/ 21600 w 21600"/>
                <a:gd name="T12" fmla="*/ 24184 h 24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184" fill="none" extrusionOk="0">
                  <a:moveTo>
                    <a:pt x="20533" y="0"/>
                  </a:moveTo>
                  <a:cubicBezTo>
                    <a:pt x="21240" y="2163"/>
                    <a:pt x="21600" y="4425"/>
                    <a:pt x="21600" y="6702"/>
                  </a:cubicBezTo>
                  <a:cubicBezTo>
                    <a:pt x="21600" y="13620"/>
                    <a:pt x="18285" y="20120"/>
                    <a:pt x="12686" y="24184"/>
                  </a:cubicBezTo>
                </a:path>
                <a:path w="21600" h="24184" stroke="0" extrusionOk="0">
                  <a:moveTo>
                    <a:pt x="20533" y="0"/>
                  </a:moveTo>
                  <a:cubicBezTo>
                    <a:pt x="21240" y="2163"/>
                    <a:pt x="21600" y="4425"/>
                    <a:pt x="21600" y="6702"/>
                  </a:cubicBezTo>
                  <a:cubicBezTo>
                    <a:pt x="21600" y="13620"/>
                    <a:pt x="18285" y="20120"/>
                    <a:pt x="12686" y="24184"/>
                  </a:cubicBezTo>
                  <a:lnTo>
                    <a:pt x="0" y="6702"/>
                  </a:lnTo>
                  <a:lnTo>
                    <a:pt x="20533" y="0"/>
                  </a:lnTo>
                  <a:close/>
                </a:path>
              </a:pathLst>
            </a:cu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1989" y="2677"/>
              <a:ext cx="447" cy="644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V="1">
              <a:off x="1989" y="2418"/>
              <a:ext cx="727" cy="256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35" name="Arc 27"/>
          <p:cNvSpPr>
            <a:spLocks/>
          </p:cNvSpPr>
          <p:nvPr/>
        </p:nvSpPr>
        <p:spPr bwMode="auto">
          <a:xfrm>
            <a:off x="5218113" y="1325565"/>
            <a:ext cx="1463675" cy="1560513"/>
          </a:xfrm>
          <a:custGeom>
            <a:avLst/>
            <a:gdLst>
              <a:gd name="T0" fmla="*/ 0 w 20562"/>
              <a:gd name="T1" fmla="*/ 0 h 21600"/>
              <a:gd name="T2" fmla="*/ 2147483647 w 20562"/>
              <a:gd name="T3" fmla="*/ 2147483647 h 21600"/>
              <a:gd name="T4" fmla="*/ 2147483647 w 20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0562"/>
              <a:gd name="T10" fmla="*/ 0 h 21600"/>
              <a:gd name="T11" fmla="*/ 20562 w 20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62" h="21600" fill="none" extrusionOk="0">
                <a:moveTo>
                  <a:pt x="0" y="0"/>
                </a:moveTo>
                <a:cubicBezTo>
                  <a:pt x="9" y="0"/>
                  <a:pt x="18" y="-1"/>
                  <a:pt x="28" y="0"/>
                </a:cubicBezTo>
                <a:cubicBezTo>
                  <a:pt x="9375" y="0"/>
                  <a:pt x="17661" y="6012"/>
                  <a:pt x="20561" y="14898"/>
                </a:cubicBezTo>
              </a:path>
              <a:path w="20562" h="21600" stroke="0" extrusionOk="0">
                <a:moveTo>
                  <a:pt x="0" y="0"/>
                </a:moveTo>
                <a:cubicBezTo>
                  <a:pt x="9" y="0"/>
                  <a:pt x="18" y="-1"/>
                  <a:pt x="28" y="0"/>
                </a:cubicBezTo>
                <a:cubicBezTo>
                  <a:pt x="9375" y="0"/>
                  <a:pt x="17661" y="6012"/>
                  <a:pt x="20561" y="14898"/>
                </a:cubicBezTo>
                <a:lnTo>
                  <a:pt x="2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  <a:ln w="12700">
            <a:solidFill>
              <a:sysClr val="windowText" lastClr="000000"/>
            </a:solidFill>
            <a:round/>
            <a:headEnd/>
            <a:tailEnd/>
          </a:ln>
        </p:spPr>
        <p:txBody>
          <a:bodyPr lIns="91418" tIns="45709" rIns="91418" bIns="45709"/>
          <a:lstStyle/>
          <a:p>
            <a:pPr marL="0" marR="0" lvl="0" indent="0" defTabSz="9141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V="1">
            <a:off x="5235575" y="1284288"/>
            <a:ext cx="0" cy="1565275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8" tIns="45709" rIns="91418" bIns="45709"/>
          <a:lstStyle/>
          <a:p>
            <a:pPr marL="0" marR="0" lvl="0" indent="0" defTabSz="9141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V="1">
            <a:off x="5233988" y="2362202"/>
            <a:ext cx="1447800" cy="498475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8" tIns="45709" rIns="91418" bIns="45709"/>
          <a:lstStyle/>
          <a:p>
            <a:pPr marL="0" marR="0" lvl="0" indent="0" defTabSz="9141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4114801" y="4800601"/>
            <a:ext cx="1142902" cy="2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68" tIns="44440" rIns="90468" bIns="44440">
            <a:spAutoFit/>
          </a:bodyPr>
          <a:lstStyle/>
          <a:p>
            <a:pPr marL="0" marR="0" lvl="0" indent="0" defTabSz="9141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책무성</a:t>
            </a: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실현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191127" y="1905000"/>
            <a:ext cx="1339850" cy="4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8" tIns="44440" rIns="90468" bIns="44440">
            <a:spAutoFit/>
          </a:bodyPr>
          <a:lstStyle/>
          <a:p>
            <a:pPr marL="0" marR="0" lvl="0" indent="0" defTabSz="9141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전략적 우선순위 설정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718175" y="3561054"/>
            <a:ext cx="1444625" cy="4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8" tIns="44440" rIns="90468" bIns="44440">
            <a:spAutoFit/>
          </a:bodyPr>
          <a:lstStyle/>
          <a:p>
            <a:pPr marL="0" marR="0" lvl="0" indent="0" defTabSz="9141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월드비전 방식 고수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grpSp>
        <p:nvGrpSpPr>
          <p:cNvPr id="41" name="Group 33"/>
          <p:cNvGrpSpPr>
            <a:grpSpLocks/>
          </p:cNvGrpSpPr>
          <p:nvPr/>
        </p:nvGrpSpPr>
        <p:grpSpPr bwMode="auto">
          <a:xfrm>
            <a:off x="2614615" y="1311277"/>
            <a:ext cx="1468437" cy="1560513"/>
            <a:chOff x="560" y="1416"/>
            <a:chExt cx="746" cy="810"/>
          </a:xfrm>
          <a:solidFill>
            <a:srgbClr val="F79646"/>
          </a:solidFill>
        </p:grpSpPr>
        <p:sp>
          <p:nvSpPr>
            <p:cNvPr id="42" name="Arc 34"/>
            <p:cNvSpPr>
              <a:spLocks/>
            </p:cNvSpPr>
            <p:nvPr/>
          </p:nvSpPr>
          <p:spPr bwMode="auto">
            <a:xfrm>
              <a:off x="560" y="1416"/>
              <a:ext cx="746" cy="810"/>
            </a:xfrm>
            <a:custGeom>
              <a:avLst/>
              <a:gdLst>
                <a:gd name="T0" fmla="*/ 0 w 20540"/>
                <a:gd name="T1" fmla="*/ 0 h 21600"/>
                <a:gd name="T2" fmla="*/ 0 w 20540"/>
                <a:gd name="T3" fmla="*/ 0 h 21600"/>
                <a:gd name="T4" fmla="*/ 0 w 205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40"/>
                <a:gd name="T10" fmla="*/ 0 h 21600"/>
                <a:gd name="T11" fmla="*/ 20540 w 20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40" h="21600" fill="none" extrusionOk="0">
                  <a:moveTo>
                    <a:pt x="0" y="14916"/>
                  </a:moveTo>
                  <a:cubicBezTo>
                    <a:pt x="2891" y="6030"/>
                    <a:pt x="11168" y="12"/>
                    <a:pt x="20512" y="0"/>
                  </a:cubicBezTo>
                </a:path>
                <a:path w="20540" h="21600" stroke="0" extrusionOk="0">
                  <a:moveTo>
                    <a:pt x="0" y="14916"/>
                  </a:moveTo>
                  <a:cubicBezTo>
                    <a:pt x="2891" y="6030"/>
                    <a:pt x="11168" y="12"/>
                    <a:pt x="20512" y="0"/>
                  </a:cubicBezTo>
                  <a:lnTo>
                    <a:pt x="20540" y="21600"/>
                  </a:lnTo>
                  <a:lnTo>
                    <a:pt x="0" y="14916"/>
                  </a:lnTo>
                  <a:close/>
                </a:path>
              </a:pathLst>
            </a:cu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1300" y="1417"/>
              <a:ext cx="0" cy="800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561" y="1977"/>
              <a:ext cx="735" cy="240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2851151" y="1922464"/>
            <a:ext cx="900848" cy="2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68" tIns="44440" rIns="90468" bIns="44440">
            <a:spAutoFit/>
          </a:bodyPr>
          <a:lstStyle/>
          <a:p>
            <a:pPr marL="0" marR="0" lvl="0" indent="0" defTabSz="9141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역량개발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grpSp>
        <p:nvGrpSpPr>
          <p:cNvPr id="46" name="Group 38"/>
          <p:cNvGrpSpPr>
            <a:grpSpLocks/>
          </p:cNvGrpSpPr>
          <p:nvPr/>
        </p:nvGrpSpPr>
        <p:grpSpPr bwMode="auto">
          <a:xfrm>
            <a:off x="2466975" y="3089275"/>
            <a:ext cx="1538288" cy="1758950"/>
            <a:chOff x="485" y="2437"/>
            <a:chExt cx="781" cy="912"/>
          </a:xfrm>
          <a:solidFill>
            <a:srgbClr val="F79646"/>
          </a:solidFill>
        </p:grpSpPr>
        <p:sp>
          <p:nvSpPr>
            <p:cNvPr id="47" name="Arc 39"/>
            <p:cNvSpPr>
              <a:spLocks/>
            </p:cNvSpPr>
            <p:nvPr/>
          </p:nvSpPr>
          <p:spPr bwMode="auto">
            <a:xfrm>
              <a:off x="485" y="2437"/>
              <a:ext cx="781" cy="911"/>
            </a:xfrm>
            <a:custGeom>
              <a:avLst/>
              <a:gdLst>
                <a:gd name="T0" fmla="*/ 0 w 21600"/>
                <a:gd name="T1" fmla="*/ 0 h 24150"/>
                <a:gd name="T2" fmla="*/ 0 w 21600"/>
                <a:gd name="T3" fmla="*/ 0 h 24150"/>
                <a:gd name="T4" fmla="*/ 0 w 21600"/>
                <a:gd name="T5" fmla="*/ 0 h 24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150"/>
                <a:gd name="T11" fmla="*/ 21600 w 21600"/>
                <a:gd name="T12" fmla="*/ 24150 h 24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150" fill="none" extrusionOk="0">
                  <a:moveTo>
                    <a:pt x="8869" y="24150"/>
                  </a:moveTo>
                  <a:cubicBezTo>
                    <a:pt x="3296" y="20083"/>
                    <a:pt x="0" y="13599"/>
                    <a:pt x="0" y="6700"/>
                  </a:cubicBezTo>
                  <a:cubicBezTo>
                    <a:pt x="-1" y="4424"/>
                    <a:pt x="359" y="2163"/>
                    <a:pt x="1065" y="-1"/>
                  </a:cubicBezTo>
                </a:path>
                <a:path w="21600" h="24150" stroke="0" extrusionOk="0">
                  <a:moveTo>
                    <a:pt x="8869" y="24150"/>
                  </a:moveTo>
                  <a:cubicBezTo>
                    <a:pt x="3296" y="20083"/>
                    <a:pt x="0" y="13599"/>
                    <a:pt x="0" y="6700"/>
                  </a:cubicBezTo>
                  <a:cubicBezTo>
                    <a:pt x="-1" y="4424"/>
                    <a:pt x="359" y="2163"/>
                    <a:pt x="1065" y="-1"/>
                  </a:cubicBezTo>
                  <a:lnTo>
                    <a:pt x="21600" y="6700"/>
                  </a:lnTo>
                  <a:lnTo>
                    <a:pt x="8869" y="24150"/>
                  </a:lnTo>
                  <a:close/>
                </a:path>
              </a:pathLst>
            </a:cu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527" y="2447"/>
              <a:ext cx="721" cy="237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 flipV="1">
              <a:off x="801" y="2687"/>
              <a:ext cx="450" cy="662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1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2514600" y="3561054"/>
            <a:ext cx="1651000" cy="4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8" tIns="44440" rIns="90468" bIns="44440">
            <a:spAutoFit/>
          </a:bodyPr>
          <a:lstStyle/>
          <a:p>
            <a:pPr marL="0" marR="0" lvl="0" indent="0" defTabSz="914186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국제적 청지기 정신 구현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</a:endParaRPr>
          </a:p>
        </p:txBody>
      </p:sp>
      <p:sp>
        <p:nvSpPr>
          <p:cNvPr id="51" name="Oval 43"/>
          <p:cNvSpPr>
            <a:spLocks noChangeAspect="1" noChangeArrowheads="1"/>
          </p:cNvSpPr>
          <p:nvPr/>
        </p:nvSpPr>
        <p:spPr bwMode="gray">
          <a:xfrm>
            <a:off x="5614990" y="1584325"/>
            <a:ext cx="247650" cy="228600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none" lIns="91418" tIns="45709" rIns="91418" bIns="45709" anchor="ctr"/>
          <a:lstStyle/>
          <a:p>
            <a:pPr marL="0" marR="0" lvl="0" indent="0" defTabSz="91418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A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" name="Oval 44"/>
          <p:cNvSpPr>
            <a:spLocks noChangeAspect="1" noChangeArrowheads="1"/>
          </p:cNvSpPr>
          <p:nvPr/>
        </p:nvSpPr>
        <p:spPr bwMode="gray">
          <a:xfrm>
            <a:off x="5634038" y="3335338"/>
            <a:ext cx="246062" cy="228600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none" lIns="91418" tIns="45709" rIns="91418" bIns="45709" anchor="ctr"/>
          <a:lstStyle/>
          <a:p>
            <a:pPr marL="0" marR="0" lvl="0" indent="0" defTabSz="91418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B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3" name="Oval 45"/>
          <p:cNvSpPr>
            <a:spLocks noChangeAspect="1" noChangeArrowheads="1"/>
          </p:cNvSpPr>
          <p:nvPr/>
        </p:nvSpPr>
        <p:spPr bwMode="gray">
          <a:xfrm>
            <a:off x="4419600" y="4495800"/>
            <a:ext cx="247650" cy="228600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none" lIns="91418" tIns="45709" rIns="91418" bIns="45709" anchor="ctr"/>
          <a:lstStyle/>
          <a:p>
            <a:pPr marL="0" marR="0" lvl="0" indent="0" defTabSz="91418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C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" name="Oval 46"/>
          <p:cNvSpPr>
            <a:spLocks noChangeAspect="1" noChangeArrowheads="1"/>
          </p:cNvSpPr>
          <p:nvPr/>
        </p:nvSpPr>
        <p:spPr bwMode="gray">
          <a:xfrm>
            <a:off x="2514602" y="3208892"/>
            <a:ext cx="244475" cy="228600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none" lIns="91418" tIns="45709" rIns="91418" bIns="45709" anchor="ctr"/>
          <a:lstStyle/>
          <a:p>
            <a:pPr marL="0" marR="0" lvl="0" indent="0" defTabSz="91418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D</a:t>
            </a: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Oval 47"/>
          <p:cNvSpPr>
            <a:spLocks noChangeAspect="1" noChangeArrowheads="1"/>
          </p:cNvSpPr>
          <p:nvPr/>
        </p:nvSpPr>
        <p:spPr bwMode="gray">
          <a:xfrm>
            <a:off x="3278188" y="1679575"/>
            <a:ext cx="246062" cy="228600"/>
          </a:xfrm>
          <a:prstGeom prst="ellipse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none" lIns="91418" tIns="45709" rIns="91418" bIns="45709" anchor="ctr"/>
          <a:lstStyle/>
          <a:p>
            <a:pPr marL="0" marR="0" lvl="0" indent="0" defTabSz="91418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E</a:t>
            </a: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449" y="6460486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46438"/>
            <a:ext cx="2133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Slide Number Placeholder 4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FA6523-18F6-4A7C-AFA7-EEE5C75475E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 MT"/>
              </a:rPr>
              <a:pPr/>
              <a:t>7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5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국제총회</a:t>
            </a:r>
            <a:r>
              <a:rPr lang="en-US" altLang="ko-KR" dirty="0" smtClean="0"/>
              <a:t>(WVI Council)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513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구성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76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국제이사회 이사 전원 </a:t>
            </a:r>
            <a:r>
              <a:rPr lang="en-US" altLang="ko-KR" dirty="0" smtClean="0"/>
              <a:t>(24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각 회원국 이사장</a:t>
            </a:r>
            <a:r>
              <a:rPr lang="en-US" altLang="ko-KR" dirty="0" smtClean="0"/>
              <a:t>/</a:t>
            </a:r>
            <a:r>
              <a:rPr lang="ko-KR" altLang="en-US" dirty="0" smtClean="0"/>
              <a:t>운영위원장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/>
              <a:t>총회 대회장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역할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smtClean="0">
                <a:solidFill>
                  <a:srgbClr val="FF6600"/>
                </a:solidFill>
              </a:rPr>
              <a:t>월드비전 목적과 방향 전반에 대한 관리자 역할</a:t>
            </a:r>
            <a:endParaRPr lang="en-US" altLang="ko-KR" dirty="0" smtClean="0">
              <a:solidFill>
                <a:srgbClr val="FF66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 smtClean="0"/>
              <a:t>5</a:t>
            </a:r>
            <a:r>
              <a:rPr lang="ko-KR" altLang="en-US" dirty="0" smtClean="0"/>
              <a:t>가지 핵심문서</a:t>
            </a:r>
            <a:r>
              <a:rPr lang="en-US" altLang="ko-KR" dirty="0" smtClean="0"/>
              <a:t>(Core Documents)</a:t>
            </a:r>
            <a:r>
              <a:rPr lang="ko-KR" altLang="en-US" dirty="0" smtClean="0"/>
              <a:t>의 개정에 대한 고유권한 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smtClean="0"/>
              <a:t>월드비전 사업운영</a:t>
            </a:r>
            <a:r>
              <a:rPr lang="en-US" altLang="ko-KR" dirty="0" smtClean="0"/>
              <a:t>/</a:t>
            </a:r>
            <a:r>
              <a:rPr lang="ko-KR" altLang="en-US" dirty="0" smtClean="0"/>
              <a:t>업무수행에 대한 직접적 권한은 없음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운영방법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 smtClean="0"/>
              <a:t>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총회 개최</a:t>
            </a:r>
            <a:endParaRPr lang="en-US" altLang="ko-KR" dirty="0" smtClean="0"/>
          </a:p>
        </p:txBody>
      </p:sp>
      <p:pic>
        <p:nvPicPr>
          <p:cNvPr id="5123" name="Picture 3" descr="C:\Users\user\AppData\Local\Microsoft\Windows\Temporary Internet Files\Content.IE5\9LIOZQ6W\MC9004343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34472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4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국제이사회</a:t>
            </a:r>
            <a:r>
              <a:rPr lang="en-US" altLang="ko-KR" dirty="0" smtClean="0"/>
              <a:t>(WVI Board meeting)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구성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24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dirty="0" err="1" smtClean="0"/>
              <a:t>대륙별</a:t>
            </a:r>
            <a:r>
              <a:rPr lang="ko-KR" altLang="en-US" dirty="0" smtClean="0"/>
              <a:t> </a:t>
            </a:r>
            <a:r>
              <a:rPr lang="ko-KR" altLang="en-US" sz="2000" dirty="0" smtClean="0">
                <a:solidFill>
                  <a:prstClr val="black"/>
                </a:solidFill>
              </a:rPr>
              <a:t>일정 </a:t>
            </a:r>
            <a:r>
              <a:rPr lang="ko-KR" altLang="en-US" sz="2000" dirty="0">
                <a:solidFill>
                  <a:prstClr val="black"/>
                </a:solidFill>
              </a:rPr>
              <a:t>인원을 </a:t>
            </a:r>
            <a:r>
              <a:rPr lang="ko-KR" altLang="en-US" sz="2000" dirty="0" smtClean="0">
                <a:solidFill>
                  <a:prstClr val="black"/>
                </a:solidFill>
              </a:rPr>
              <a:t>배정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ko-KR" altLang="en-US" dirty="0" smtClean="0">
                <a:solidFill>
                  <a:prstClr val="black"/>
                </a:solidFill>
              </a:rPr>
              <a:t>지역포럼을 통해 국제이사 선출과정 진행</a:t>
            </a:r>
            <a:r>
              <a:rPr lang="en-US" altLang="ko-KR" sz="2000" dirty="0">
                <a:solidFill>
                  <a:prstClr val="black"/>
                </a:solidFill>
              </a:rPr>
              <a:t/>
            </a:r>
            <a:br>
              <a:rPr lang="en-US" altLang="ko-KR" sz="2000" dirty="0">
                <a:solidFill>
                  <a:prstClr val="black"/>
                </a:solidFill>
              </a:rPr>
            </a:b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역할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err="1" smtClean="0">
                <a:solidFill>
                  <a:srgbClr val="FF6600"/>
                </a:solidFill>
              </a:rPr>
              <a:t>파트너십의</a:t>
            </a:r>
            <a:r>
              <a:rPr lang="ko-KR" altLang="en-US" dirty="0" smtClean="0">
                <a:solidFill>
                  <a:srgbClr val="FF6600"/>
                </a:solidFill>
              </a:rPr>
              <a:t> 최종 통치 기관으로 전반적인 운영관리 책임</a:t>
            </a:r>
            <a:endParaRPr lang="en-US" altLang="ko-KR" dirty="0" smtClean="0">
              <a:solidFill>
                <a:srgbClr val="FF66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smtClean="0"/>
              <a:t>국제총재의 관리능력 감독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dirty="0" smtClean="0"/>
              <a:t>회원국들에 대한 관리 및 사업에 대한 수탁적 감독권 행사</a:t>
            </a: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운영방법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 smtClean="0"/>
              <a:t>1</a:t>
            </a:r>
            <a:r>
              <a:rPr lang="ko-KR" altLang="en-US" dirty="0" smtClean="0"/>
              <a:t>년에 </a:t>
            </a:r>
            <a:r>
              <a:rPr lang="en-US" altLang="ko-KR" dirty="0" smtClean="0"/>
              <a:t>2</a:t>
            </a:r>
            <a:r>
              <a:rPr lang="ko-KR" altLang="en-US" dirty="0" smtClean="0"/>
              <a:t>회</a:t>
            </a:r>
            <a:r>
              <a:rPr lang="en-US" altLang="ko-KR" dirty="0" smtClean="0"/>
              <a:t>(5, 11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 – 1</a:t>
            </a:r>
            <a:r>
              <a:rPr lang="ko-KR" altLang="en-US" dirty="0" smtClean="0"/>
              <a:t>주일간</a:t>
            </a:r>
            <a:r>
              <a:rPr lang="en-US" altLang="ko-KR" dirty="0" smtClean="0"/>
              <a:t> / </a:t>
            </a:r>
            <a:r>
              <a:rPr lang="ko-KR" altLang="en-US" dirty="0" smtClean="0"/>
              <a:t>소위원회는 개별 운영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0" dirty="0" smtClean="0"/>
              <a:t>- 2017. 11</a:t>
            </a:r>
            <a:r>
              <a:rPr lang="en-US" altLang="ko-KR" b="0" dirty="0"/>
              <a:t>.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12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~ 16,</a:t>
            </a:r>
            <a:r>
              <a:rPr lang="ko-KR" altLang="en-US" b="0" dirty="0" smtClean="0"/>
              <a:t> 인도</a:t>
            </a:r>
            <a:endParaRPr lang="en-US" altLang="ko-KR" b="0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467544" y="5661248"/>
            <a:ext cx="7992888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한국이사회와의 가장 큰 차이점은 참여도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7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나눔바른고딕">
      <a:majorFont>
        <a:latin typeface="나눔바른고딕"/>
        <a:ea typeface="나눔바른고딕"/>
        <a:cs typeface=""/>
      </a:majorFont>
      <a:minorFont>
        <a:latin typeface="나눔바른고딕"/>
        <a:ea typeface="나눔바른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2049</Words>
  <Application>Microsoft Office PowerPoint</Application>
  <PresentationFormat>화면 슬라이드 쇼(4:3)</PresentationFormat>
  <Paragraphs>372</Paragraphs>
  <Slides>24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Office 테마</vt:lpstr>
      <vt:lpstr>디자인 사용자 지정</vt:lpstr>
      <vt:lpstr>4_Office 테마</vt:lpstr>
      <vt:lpstr>1_Office 테마</vt:lpstr>
      <vt:lpstr>Office Theme</vt:lpstr>
      <vt:lpstr>Global Standard에 기반한 거버넌스 운영 - 월드비전 사례 중심 -</vt:lpstr>
      <vt:lpstr>Governance</vt:lpstr>
      <vt:lpstr>월드비전 파트너십과 구성요소</vt:lpstr>
      <vt:lpstr>파트너십의 연방주의</vt:lpstr>
      <vt:lpstr>월드비전 회원국</vt:lpstr>
      <vt:lpstr>국제월드비전(World Vision Intl’)</vt:lpstr>
      <vt:lpstr>Global Centre</vt:lpstr>
      <vt:lpstr>국제총회(WVI Council)</vt:lpstr>
      <vt:lpstr>국제이사회(WVI Board meeting)</vt:lpstr>
      <vt:lpstr>지역포럼(Regional Forum)</vt:lpstr>
      <vt:lpstr> </vt:lpstr>
      <vt:lpstr>한국월드비전 이사회 운영</vt:lpstr>
      <vt:lpstr>한국 이사회 운영</vt:lpstr>
      <vt:lpstr>슬라이드 14</vt:lpstr>
      <vt:lpstr>슬라이드 15</vt:lpstr>
      <vt:lpstr>슬라이드 16</vt:lpstr>
      <vt:lpstr>2007 피어리뷰 권고사항: 이사회 활성화</vt:lpstr>
      <vt:lpstr>2007 피어리뷰 권고사항 : 이사회 활성화</vt:lpstr>
      <vt:lpstr>2007 피어리뷰 권고사항 : 급성장에 따른 변화관리 </vt:lpstr>
      <vt:lpstr>2007 피어리뷰 권고사항 : 직원의 복리증진</vt:lpstr>
      <vt:lpstr>슬라이드 21</vt:lpstr>
      <vt:lpstr>슬라이드 22</vt:lpstr>
      <vt:lpstr>슬라이드 23</vt:lpstr>
      <vt:lpstr>슬라이드 24</vt:lpstr>
    </vt:vector>
  </TitlesOfParts>
  <Company>wvkorea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wvkorea</dc:creator>
  <cp:lastModifiedBy>BF</cp:lastModifiedBy>
  <cp:revision>282</cp:revision>
  <cp:lastPrinted>2017-11-08T01:59:22Z</cp:lastPrinted>
  <dcterms:created xsi:type="dcterms:W3CDTF">2012-06-04T01:11:28Z</dcterms:created>
  <dcterms:modified xsi:type="dcterms:W3CDTF">2017-11-08T03:36:19Z</dcterms:modified>
</cp:coreProperties>
</file>