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7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8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7" r:id="rId5"/>
    <p:sldId id="258" r:id="rId6"/>
    <p:sldId id="446" r:id="rId7"/>
    <p:sldId id="260" r:id="rId8"/>
    <p:sldId id="261" r:id="rId9"/>
    <p:sldId id="425" r:id="rId10"/>
    <p:sldId id="426" r:id="rId11"/>
    <p:sldId id="447" r:id="rId12"/>
    <p:sldId id="442" r:id="rId13"/>
    <p:sldId id="448" r:id="rId14"/>
    <p:sldId id="429" r:id="rId15"/>
    <p:sldId id="454" r:id="rId16"/>
    <p:sldId id="443" r:id="rId17"/>
    <p:sldId id="449" r:id="rId18"/>
    <p:sldId id="450" r:id="rId19"/>
    <p:sldId id="437" r:id="rId20"/>
    <p:sldId id="455" r:id="rId21"/>
    <p:sldId id="416" r:id="rId22"/>
    <p:sldId id="452" r:id="rId23"/>
    <p:sldId id="456" r:id="rId24"/>
    <p:sldId id="445" r:id="rId25"/>
    <p:sldId id="3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89BD8B-3EE4-09EE-70F9-475595244B0A}" name="Annelotte Walsh" initials="AW" userId="S::annelotte@caps.org::56380b74-10ae-4a63-9367-e9aa222b8340" providerId="AD"/>
  <p188:author id="{8984FADD-27F9-7B9D-FDB0-875EE4BFD6C8}" name="Natalee Hung" initials="NH" userId="S::natalee@caps.org::52ac092a-4218-44bf-9677-af54bd42ef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15A"/>
    <a:srgbClr val="468CA2"/>
    <a:srgbClr val="76425E"/>
    <a:srgbClr val="935376"/>
    <a:srgbClr val="E4A024"/>
    <a:srgbClr val="962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59" autoAdjust="0"/>
  </p:normalViewPr>
  <p:slideViewPr>
    <p:cSldViewPr snapToGrid="0">
      <p:cViewPr varScale="1">
        <p:scale>
          <a:sx n="109" d="100"/>
          <a:sy n="109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lotte Walsh" userId="56380b74-10ae-4a63-9367-e9aa222b8340" providerId="ADAL" clId="{99806E1B-8011-4A47-946E-E41C913DF44D}"/>
    <pc:docChg chg="modSld">
      <pc:chgData name="Annelotte Walsh" userId="56380b74-10ae-4a63-9367-e9aa222b8340" providerId="ADAL" clId="{99806E1B-8011-4A47-946E-E41C913DF44D}" dt="2024-06-20T09:14:05.785" v="15" actId="6549"/>
      <pc:docMkLst>
        <pc:docMk/>
      </pc:docMkLst>
      <pc:sldChg chg="modNotesTx">
        <pc:chgData name="Annelotte Walsh" userId="56380b74-10ae-4a63-9367-e9aa222b8340" providerId="ADAL" clId="{99806E1B-8011-4A47-946E-E41C913DF44D}" dt="2024-06-20T09:12:37.466" v="0" actId="6549"/>
        <pc:sldMkLst>
          <pc:docMk/>
          <pc:sldMk cId="2402498102" sldId="258"/>
        </pc:sldMkLst>
      </pc:sldChg>
      <pc:sldChg chg="modNotesTx">
        <pc:chgData name="Annelotte Walsh" userId="56380b74-10ae-4a63-9367-e9aa222b8340" providerId="ADAL" clId="{99806E1B-8011-4A47-946E-E41C913DF44D}" dt="2024-06-20T09:13:57.479" v="13" actId="6549"/>
        <pc:sldMkLst>
          <pc:docMk/>
          <pc:sldMk cId="2918158668" sldId="416"/>
        </pc:sldMkLst>
      </pc:sldChg>
      <pc:sldChg chg="modNotesTx">
        <pc:chgData name="Annelotte Walsh" userId="56380b74-10ae-4a63-9367-e9aa222b8340" providerId="ADAL" clId="{99806E1B-8011-4A47-946E-E41C913DF44D}" dt="2024-06-20T09:12:58.905" v="2" actId="6549"/>
        <pc:sldMkLst>
          <pc:docMk/>
          <pc:sldMk cId="2741465280" sldId="426"/>
        </pc:sldMkLst>
      </pc:sldChg>
      <pc:sldChg chg="modNotesTx">
        <pc:chgData name="Annelotte Walsh" userId="56380b74-10ae-4a63-9367-e9aa222b8340" providerId="ADAL" clId="{99806E1B-8011-4A47-946E-E41C913DF44D}" dt="2024-06-20T09:13:20.607" v="6" actId="6549"/>
        <pc:sldMkLst>
          <pc:docMk/>
          <pc:sldMk cId="207571897" sldId="429"/>
        </pc:sldMkLst>
      </pc:sldChg>
      <pc:sldChg chg="modNotesTx">
        <pc:chgData name="Annelotte Walsh" userId="56380b74-10ae-4a63-9367-e9aa222b8340" providerId="ADAL" clId="{99806E1B-8011-4A47-946E-E41C913DF44D}" dt="2024-06-20T09:13:49.863" v="11" actId="6549"/>
        <pc:sldMkLst>
          <pc:docMk/>
          <pc:sldMk cId="514767836" sldId="437"/>
        </pc:sldMkLst>
      </pc:sldChg>
      <pc:sldChg chg="modNotesTx">
        <pc:chgData name="Annelotte Walsh" userId="56380b74-10ae-4a63-9367-e9aa222b8340" providerId="ADAL" clId="{99806E1B-8011-4A47-946E-E41C913DF44D}" dt="2024-06-20T09:13:11.216" v="4" actId="6549"/>
        <pc:sldMkLst>
          <pc:docMk/>
          <pc:sldMk cId="2980614227" sldId="442"/>
        </pc:sldMkLst>
      </pc:sldChg>
      <pc:sldChg chg="modNotesTx">
        <pc:chgData name="Annelotte Walsh" userId="56380b74-10ae-4a63-9367-e9aa222b8340" providerId="ADAL" clId="{99806E1B-8011-4A47-946E-E41C913DF44D}" dt="2024-06-20T09:13:32.725" v="8" actId="6549"/>
        <pc:sldMkLst>
          <pc:docMk/>
          <pc:sldMk cId="4286321551" sldId="443"/>
        </pc:sldMkLst>
      </pc:sldChg>
      <pc:sldChg chg="modNotesTx">
        <pc:chgData name="Annelotte Walsh" userId="56380b74-10ae-4a63-9367-e9aa222b8340" providerId="ADAL" clId="{99806E1B-8011-4A47-946E-E41C913DF44D}" dt="2024-06-20T09:12:40.308" v="1" actId="6549"/>
        <pc:sldMkLst>
          <pc:docMk/>
          <pc:sldMk cId="1323032817" sldId="446"/>
        </pc:sldMkLst>
      </pc:sldChg>
      <pc:sldChg chg="modNotesTx">
        <pc:chgData name="Annelotte Walsh" userId="56380b74-10ae-4a63-9367-e9aa222b8340" providerId="ADAL" clId="{99806E1B-8011-4A47-946E-E41C913DF44D}" dt="2024-06-20T09:13:05.143" v="3" actId="6549"/>
        <pc:sldMkLst>
          <pc:docMk/>
          <pc:sldMk cId="3164761480" sldId="447"/>
        </pc:sldMkLst>
      </pc:sldChg>
      <pc:sldChg chg="modNotesTx">
        <pc:chgData name="Annelotte Walsh" userId="56380b74-10ae-4a63-9367-e9aa222b8340" providerId="ADAL" clId="{99806E1B-8011-4A47-946E-E41C913DF44D}" dt="2024-06-20T09:13:15.201" v="5" actId="6549"/>
        <pc:sldMkLst>
          <pc:docMk/>
          <pc:sldMk cId="1207952361" sldId="448"/>
        </pc:sldMkLst>
      </pc:sldChg>
      <pc:sldChg chg="modNotesTx">
        <pc:chgData name="Annelotte Walsh" userId="56380b74-10ae-4a63-9367-e9aa222b8340" providerId="ADAL" clId="{99806E1B-8011-4A47-946E-E41C913DF44D}" dt="2024-06-20T09:13:37.645" v="9" actId="6549"/>
        <pc:sldMkLst>
          <pc:docMk/>
          <pc:sldMk cId="971377099" sldId="449"/>
        </pc:sldMkLst>
      </pc:sldChg>
      <pc:sldChg chg="modNotesTx">
        <pc:chgData name="Annelotte Walsh" userId="56380b74-10ae-4a63-9367-e9aa222b8340" providerId="ADAL" clId="{99806E1B-8011-4A47-946E-E41C913DF44D}" dt="2024-06-20T09:13:42.091" v="10" actId="6549"/>
        <pc:sldMkLst>
          <pc:docMk/>
          <pc:sldMk cId="978923933" sldId="450"/>
        </pc:sldMkLst>
      </pc:sldChg>
      <pc:sldChg chg="modNotesTx">
        <pc:chgData name="Annelotte Walsh" userId="56380b74-10ae-4a63-9367-e9aa222b8340" providerId="ADAL" clId="{99806E1B-8011-4A47-946E-E41C913DF44D}" dt="2024-06-20T09:14:01.765" v="14" actId="6549"/>
        <pc:sldMkLst>
          <pc:docMk/>
          <pc:sldMk cId="3944426923" sldId="452"/>
        </pc:sldMkLst>
      </pc:sldChg>
      <pc:sldChg chg="modNotesTx">
        <pc:chgData name="Annelotte Walsh" userId="56380b74-10ae-4a63-9367-e9aa222b8340" providerId="ADAL" clId="{99806E1B-8011-4A47-946E-E41C913DF44D}" dt="2024-06-20T09:13:29.493" v="7" actId="6549"/>
        <pc:sldMkLst>
          <pc:docMk/>
          <pc:sldMk cId="3593204816" sldId="454"/>
        </pc:sldMkLst>
      </pc:sldChg>
      <pc:sldChg chg="modNotesTx">
        <pc:chgData name="Annelotte Walsh" userId="56380b74-10ae-4a63-9367-e9aa222b8340" providerId="ADAL" clId="{99806E1B-8011-4A47-946E-E41C913DF44D}" dt="2024-06-20T09:13:53.100" v="12" actId="6549"/>
        <pc:sldMkLst>
          <pc:docMk/>
          <pc:sldMk cId="4069311536" sldId="455"/>
        </pc:sldMkLst>
      </pc:sldChg>
      <pc:sldChg chg="modNotesTx">
        <pc:chgData name="Annelotte Walsh" userId="56380b74-10ae-4a63-9367-e9aa222b8340" providerId="ADAL" clId="{99806E1B-8011-4A47-946E-E41C913DF44D}" dt="2024-06-20T09:14:05.785" v="15" actId="6549"/>
        <pc:sldMkLst>
          <pc:docMk/>
          <pc:sldMk cId="1446544428" sldId="45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92687372411779"/>
          <c:y val="0.13144410810418894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4A024"/>
            </a:solidFill>
            <a:ln>
              <a:solidFill>
                <a:srgbClr val="478BA2"/>
              </a:solidFill>
            </a:ln>
          </c:spPr>
          <c:dPt>
            <c:idx val="0"/>
            <c:bubble3D val="0"/>
            <c:spPr>
              <a:solidFill>
                <a:srgbClr val="ECF8F3"/>
              </a:solidFill>
              <a:ln w="19050">
                <a:solidFill>
                  <a:srgbClr val="468CA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C3-401F-A345-A53E8F83CD5D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>
                <a:solidFill>
                  <a:srgbClr val="468CA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C3-401F-A345-A53E8F83CD5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C3-401F-A345-A53E8F83CD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31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1826205547836"/>
          <c:y val="0.1291840358190520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E4A024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5D-442D-81ED-FAC807E59C2D}"/>
              </c:ext>
            </c:extLst>
          </c:dPt>
          <c:dPt>
            <c:idx val="1"/>
            <c:bubble3D val="0"/>
            <c:spPr>
              <a:solidFill>
                <a:srgbClr val="E4A024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805D-442D-81ED-FAC807E59C2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5D-442D-81ED-FAC807E59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8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962F3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13-47DF-9942-AE7495162AC0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13-47DF-9942-AE7495162AC0}"/>
              </c:ext>
            </c:extLst>
          </c:dPt>
          <c:dPt>
            <c:idx val="2"/>
            <c:bubble3D val="0"/>
            <c:spPr>
              <a:solidFill>
                <a:srgbClr val="E4A02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13-47DF-9942-AE7495162AC0}"/>
              </c:ext>
            </c:extLst>
          </c:dPt>
          <c:dPt>
            <c:idx val="3"/>
            <c:bubble3D val="0"/>
            <c:spPr>
              <a:solidFill>
                <a:srgbClr val="17315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C13-47DF-9942-AE7495162AC0}"/>
              </c:ext>
            </c:extLst>
          </c:dPt>
          <c:dPt>
            <c:idx val="4"/>
            <c:bubble3D val="0"/>
            <c:spPr>
              <a:solidFill>
                <a:srgbClr val="93537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FC13-47DF-9942-AE7495162AC0}"/>
              </c:ext>
            </c:extLst>
          </c:dPt>
          <c:cat>
            <c:strRef>
              <c:f>Sheet1!$A$2:$A$6</c:f>
              <c:strCache>
                <c:ptCount val="5"/>
                <c:pt idx="0">
                  <c:v>Domestic</c:v>
                </c:pt>
                <c:pt idx="1">
                  <c:v>Corporate</c:v>
                </c:pt>
                <c:pt idx="2">
                  <c:v>Grants</c:v>
                </c:pt>
                <c:pt idx="3">
                  <c:v>Procurement</c:v>
                </c:pt>
                <c:pt idx="4">
                  <c:v>Sales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</c:v>
                </c:pt>
                <c:pt idx="1">
                  <c:v>16</c:v>
                </c:pt>
                <c:pt idx="2">
                  <c:v>18</c:v>
                </c:pt>
                <c:pt idx="3">
                  <c:v>14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C13-47DF-9942-AE7495162A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6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83313449455182E-2"/>
          <c:y val="0.1291838993610647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468CA2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62-487D-BB58-27F68CD9732D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62-487D-BB58-27F68CD9732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56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62-487D-BB58-27F68CD973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9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1826205547836"/>
          <c:y val="0.1291840358190520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E4A024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F7-4049-B5EC-6CE7D739E9C4}"/>
              </c:ext>
            </c:extLst>
          </c:dPt>
          <c:dPt>
            <c:idx val="1"/>
            <c:bubble3D val="0"/>
            <c:spPr>
              <a:solidFill>
                <a:srgbClr val="E4A024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F7-4049-B5EC-6CE7D739E9C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69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F7-4049-B5EC-6CE7D739E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2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83313449455182E-2"/>
          <c:y val="0.1291838993610647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468CA2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D9-4FE7-AE21-0FEEA043F370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D9-4FE7-AE21-0FEEA043F37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64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D9-4FE7-AE21-0FEEA043F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1826205547836"/>
          <c:y val="0.1291840358190520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E4A024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EF-4860-A6B2-810AB8525A9F}"/>
              </c:ext>
            </c:extLst>
          </c:dPt>
          <c:dPt>
            <c:idx val="1"/>
            <c:bubble3D val="0"/>
            <c:spPr>
              <a:solidFill>
                <a:srgbClr val="E4A024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EF-4860-A6B2-810AB8525A9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84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EF-4860-A6B2-810AB8525A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8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8464991389127"/>
          <c:y val="0.29154620749499749"/>
          <c:w val="0.72607205851016465"/>
          <c:h val="0.59561871172353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 of procurement in SDO budget</c:v>
                </c:pt>
              </c:strCache>
            </c:strRef>
          </c:tx>
          <c:spPr>
            <a:solidFill>
              <a:srgbClr val="112A5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4A02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06-4CA8-A32E-FEE4C35B0F6F}"/>
              </c:ext>
            </c:extLst>
          </c:dPt>
          <c:dPt>
            <c:idx val="1"/>
            <c:invertIfNegative val="0"/>
            <c:bubble3D val="0"/>
            <c:spPr>
              <a:solidFill>
                <a:srgbClr val="005F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06-4CA8-A32E-FEE4C35B0F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2022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0.57999999999999996</c:v>
                </c:pt>
                <c:pt idx="1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06-4CA8-A32E-FEE4C35B0F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overlap val="-39"/>
        <c:axId val="2131705680"/>
        <c:axId val="2131706224"/>
      </c:barChart>
      <c:catAx>
        <c:axId val="213170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pPr>
            <a:endParaRPr lang="ko-KR"/>
          </a:p>
        </c:txPr>
        <c:crossAx val="2131706224"/>
        <c:crosses val="autoZero"/>
        <c:auto val="1"/>
        <c:lblAlgn val="ctr"/>
        <c:lblOffset val="100"/>
        <c:noMultiLvlLbl val="0"/>
      </c:catAx>
      <c:valAx>
        <c:axId val="21317062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3170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83313449455182E-2"/>
          <c:y val="0.1291838993610647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468CA2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4F-4952-B1B0-CD495D670497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4F-4952-B1B0-CD495D67049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4F-4952-B1B0-CD495D670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7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1826205547836"/>
          <c:y val="0.1291840358190520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E4A024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D1-46D6-8C77-8E9907858594}"/>
              </c:ext>
            </c:extLst>
          </c:dPt>
          <c:dPt>
            <c:idx val="1"/>
            <c:bubble3D val="0"/>
            <c:spPr>
              <a:solidFill>
                <a:srgbClr val="E4A024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D1-46D6-8C77-8E990785859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61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D1-46D6-8C77-8E99078585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4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83313449455182E-2"/>
          <c:y val="0.1291838993610647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468CA2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64-4A62-8D2C-1C96DF152E8C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64-4A62-8D2C-1C96DF152E8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41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64-4A62-8D2C-1C96DF152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12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92687372411779"/>
          <c:y val="0.13144410810418894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4A024"/>
            </a:solidFill>
            <a:ln>
              <a:solidFill>
                <a:srgbClr val="478BA2"/>
              </a:solidFill>
            </a:ln>
          </c:spPr>
          <c:dPt>
            <c:idx val="0"/>
            <c:bubble3D val="0"/>
            <c:spPr>
              <a:solidFill>
                <a:srgbClr val="ECF8F3"/>
              </a:solidFill>
              <a:ln w="19050">
                <a:solidFill>
                  <a:srgbClr val="468CA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70-4EE2-ABCF-BA4FF6D9AFA3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>
                <a:solidFill>
                  <a:srgbClr val="468CA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70-4EE2-ABCF-BA4FF6D9AFA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</c:v>
                </c:pt>
                <c:pt idx="1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70-4EE2-ABCF-BA4FF6D9A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6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1826205547836"/>
          <c:y val="0.1291840358190520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E4A024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7B-4D40-8161-1C090874FF46}"/>
              </c:ext>
            </c:extLst>
          </c:dPt>
          <c:dPt>
            <c:idx val="1"/>
            <c:bubble3D val="0"/>
            <c:spPr>
              <a:solidFill>
                <a:srgbClr val="E4A024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7B-4D40-8161-1C090874FF4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39</c:v>
                </c:pt>
                <c:pt idx="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7B-4D40-8161-1C090874F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4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8464991389127"/>
          <c:y val="0.29154620749499749"/>
          <c:w val="0.72607205851016465"/>
          <c:h val="0.59561871172353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 of procurement in SDO budget</c:v>
                </c:pt>
              </c:strCache>
            </c:strRef>
          </c:tx>
          <c:spPr>
            <a:solidFill>
              <a:srgbClr val="112A5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4A02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A3-4209-95A3-39C4FD7A2A13}"/>
              </c:ext>
            </c:extLst>
          </c:dPt>
          <c:dPt>
            <c:idx val="1"/>
            <c:invertIfNegative val="0"/>
            <c:bubble3D val="0"/>
            <c:spPr>
              <a:solidFill>
                <a:srgbClr val="005F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A3-4209-95A3-39C4FD7A2A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2022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0.63</c:v>
                </c:pt>
                <c:pt idx="1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A3-4209-95A3-39C4FD7A2A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overlap val="-39"/>
        <c:axId val="2131705680"/>
        <c:axId val="2131706224"/>
      </c:barChart>
      <c:catAx>
        <c:axId val="213170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pPr>
            <a:endParaRPr lang="ko-KR"/>
          </a:p>
        </c:txPr>
        <c:crossAx val="2131706224"/>
        <c:crosses val="autoZero"/>
        <c:auto val="1"/>
        <c:lblAlgn val="ctr"/>
        <c:lblOffset val="100"/>
        <c:noMultiLvlLbl val="0"/>
      </c:catAx>
      <c:valAx>
        <c:axId val="21317062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3170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83313449455182E-2"/>
          <c:y val="0.1291838993610647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468CA2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86-4E66-A0B1-FF4644BFD93F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286-4E66-A0B1-FF4644BFD93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56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86-4E66-A0B1-FF4644BFD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9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1826205547836"/>
          <c:y val="0.1291840358190520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E4A024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E9-44F3-9AC2-EAB583BC6C20}"/>
              </c:ext>
            </c:extLst>
          </c:dPt>
          <c:dPt>
            <c:idx val="1"/>
            <c:bubble3D val="0"/>
            <c:spPr>
              <a:solidFill>
                <a:srgbClr val="E4A024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E9-44F3-9AC2-EAB583BC6C2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69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E9-44F3-9AC2-EAB583BC6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12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83313449455182E-2"/>
          <c:y val="0.1291838993610647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468CA2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F370-4DD1-BFCA-7780E5A53F99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70-4DD1-BFCA-7780E5A53F9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27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70-4DD1-BFCA-7780E5A53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2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1826205547836"/>
          <c:y val="0.1291840358190520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E4A024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4B-47C3-A3A9-C3DE859311AA}"/>
              </c:ext>
            </c:extLst>
          </c:dPt>
          <c:dPt>
            <c:idx val="1"/>
            <c:bubble3D val="0"/>
            <c:spPr>
              <a:solidFill>
                <a:srgbClr val="E4A024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4B-47C3-A3A9-C3DE859311A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4B-47C3-A3A9-C3DE85931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7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83313449455182E-2"/>
          <c:y val="0.1291838993610647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468CA2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29-480D-9113-07435E15ACAC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29-480D-9113-07435E15ACA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31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29-480D-9113-07435E15A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48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1826205547836"/>
          <c:y val="0.1291840358190520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E4A024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62-4781-A24B-DF42B63D07B5}"/>
              </c:ext>
            </c:extLst>
          </c:dPt>
          <c:dPt>
            <c:idx val="1"/>
            <c:bubble3D val="0"/>
            <c:spPr>
              <a:solidFill>
                <a:srgbClr val="E4A024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62-4781-A24B-DF42B63D07B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62-4781-A24B-DF42B63D07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92687372411779"/>
          <c:y val="0.13144410810418894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4A024"/>
            </a:solidFill>
            <a:ln>
              <a:solidFill>
                <a:srgbClr val="478BA2"/>
              </a:solidFill>
            </a:ln>
          </c:spPr>
          <c:dPt>
            <c:idx val="0"/>
            <c:bubble3D val="0"/>
            <c:spPr>
              <a:solidFill>
                <a:srgbClr val="ECF8F3"/>
              </a:solidFill>
              <a:ln w="19050">
                <a:solidFill>
                  <a:srgbClr val="468CA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77-443C-953B-4B3DD71F8AD2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>
                <a:solidFill>
                  <a:srgbClr val="468CA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77-443C-953B-4B3DD71F8AD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77-443C-953B-4B3DD71F8A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92687372411779"/>
          <c:y val="0.13144410810418894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4A024"/>
            </a:solidFill>
            <a:ln>
              <a:solidFill>
                <a:srgbClr val="E4A024"/>
              </a:solidFill>
            </a:ln>
          </c:spPr>
          <c:dPt>
            <c:idx val="0"/>
            <c:bubble3D val="0"/>
            <c:spPr>
              <a:solidFill>
                <a:srgbClr val="ECF8F3"/>
              </a:solidFill>
              <a:ln w="19050">
                <a:solidFill>
                  <a:srgbClr val="E4A02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6F-4F97-9584-52BAF0A9C00D}"/>
              </c:ext>
            </c:extLst>
          </c:dPt>
          <c:dPt>
            <c:idx val="1"/>
            <c:bubble3D val="0"/>
            <c:spPr>
              <a:solidFill>
                <a:srgbClr val="E4A024"/>
              </a:solidFill>
              <a:ln w="19050">
                <a:solidFill>
                  <a:srgbClr val="E4A02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6F-4F97-9584-52BAF0A9C00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6F-4F97-9584-52BAF0A9C0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1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8464991389127"/>
          <c:y val="0.29154620749499749"/>
          <c:w val="0.72607205851016465"/>
          <c:h val="0.59561871172353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 of procurement in SDO budget</c:v>
                </c:pt>
              </c:strCache>
            </c:strRef>
          </c:tx>
          <c:spPr>
            <a:solidFill>
              <a:srgbClr val="112A5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4A02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F7-43A6-91FE-4F080B1065F1}"/>
              </c:ext>
            </c:extLst>
          </c:dPt>
          <c:dPt>
            <c:idx val="1"/>
            <c:invertIfNegative val="0"/>
            <c:bubble3D val="0"/>
            <c:spPr>
              <a:solidFill>
                <a:srgbClr val="005F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F7-43A6-91FE-4F080B1065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2022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0.36</c:v>
                </c:pt>
                <c:pt idx="1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F7-43A6-91FE-4F080B1065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overlap val="-39"/>
        <c:axId val="2131705680"/>
        <c:axId val="2131706224"/>
      </c:barChart>
      <c:catAx>
        <c:axId val="213170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ko-KR"/>
          </a:p>
        </c:txPr>
        <c:crossAx val="2131706224"/>
        <c:crosses val="autoZero"/>
        <c:auto val="1"/>
        <c:lblAlgn val="ctr"/>
        <c:lblOffset val="100"/>
        <c:noMultiLvlLbl val="0"/>
      </c:catAx>
      <c:valAx>
        <c:axId val="21317062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3170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28464991389127"/>
          <c:y val="0.29154620749499749"/>
          <c:w val="0.72607205851016465"/>
          <c:h val="0.59561871172353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 of procurement in SDO budget</c:v>
                </c:pt>
              </c:strCache>
            </c:strRef>
          </c:tx>
          <c:spPr>
            <a:solidFill>
              <a:srgbClr val="112A5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4A02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FE-48C8-A687-7673120F12E6}"/>
              </c:ext>
            </c:extLst>
          </c:dPt>
          <c:dPt>
            <c:idx val="1"/>
            <c:invertIfNegative val="0"/>
            <c:bubble3D val="0"/>
            <c:spPr>
              <a:solidFill>
                <a:srgbClr val="005F7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7FE-48C8-A687-7673120F12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0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2022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0.39</c:v>
                </c:pt>
                <c:pt idx="1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FE-48C8-A687-7673120F12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overlap val="-39"/>
        <c:axId val="2131705680"/>
        <c:axId val="2131706224"/>
      </c:barChart>
      <c:catAx>
        <c:axId val="213170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pPr>
            <a:endParaRPr lang="ko-KR"/>
          </a:p>
        </c:txPr>
        <c:crossAx val="2131706224"/>
        <c:crosses val="autoZero"/>
        <c:auto val="1"/>
        <c:lblAlgn val="ctr"/>
        <c:lblOffset val="100"/>
        <c:noMultiLvlLbl val="0"/>
      </c:catAx>
      <c:valAx>
        <c:axId val="21317062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3170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83313449455182E-2"/>
          <c:y val="0.1291838993610647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468CA2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F2-46C7-867F-95A191707D70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F2-46C7-867F-95A191707D7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F2-46C7-867F-95A191707D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98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1826205547836"/>
          <c:y val="0.1291840358190520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E4A024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BB4B-4F07-A8F9-EA57C303B061}"/>
              </c:ext>
            </c:extLst>
          </c:dPt>
          <c:dPt>
            <c:idx val="1"/>
            <c:bubble3D val="0"/>
            <c:spPr>
              <a:solidFill>
                <a:srgbClr val="E4A024"/>
              </a:solidFill>
              <a:ln w="19050" cmpd="sng">
                <a:solidFill>
                  <a:srgbClr val="E4A024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BB4B-4F07-A8F9-EA57C303B06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23</c:v>
                </c:pt>
                <c:pt idx="1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4B-4F07-A8F9-EA57C303B0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7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583313449455182E-2"/>
          <c:y val="0.12918389936106472"/>
          <c:w val="0.81762874551272557"/>
          <c:h val="0.9240035599191401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CF8F3"/>
            </a:solidFill>
            <a:ln w="19050" cmpd="sng">
              <a:solidFill>
                <a:srgbClr val="468CA2"/>
              </a:solidFill>
              <a:prstDash val="solid"/>
            </a:ln>
          </c:spPr>
          <c:dPt>
            <c:idx val="0"/>
            <c:bubble3D val="0"/>
            <c:spPr>
              <a:solidFill>
                <a:srgbClr val="ECF8F3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0E-4C65-A286-D69888348CA7}"/>
              </c:ext>
            </c:extLst>
          </c:dPt>
          <c:dPt>
            <c:idx val="1"/>
            <c:bubble3D val="0"/>
            <c:spPr>
              <a:solidFill>
                <a:srgbClr val="468CA2"/>
              </a:solidFill>
              <a:ln w="19050" cmpd="sng">
                <a:solidFill>
                  <a:srgbClr val="468CA2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0E-4C65-A286-D69888348CA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37</c:v>
                </c:pt>
                <c:pt idx="1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0E-4C65-A286-D69888348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27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Avenir Next LT Pro" panose="020B0504020202020204" pitchFamily="34" charset="0"/>
        </a:defRPr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4F8E2-170B-425C-907E-DD5D9E2DF61A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61803-107A-4E05-A5FD-CA0B1CAD2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60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2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69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15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27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12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04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03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15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6D61-317D-41FD-ADF4-BEFBC12D7FE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477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46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CB60-8489-4FF6-8E54-1B2AA77C2D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1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74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836EB-6519-4A28-9437-40118B09EA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5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CB60-8489-4FF6-8E54-1B2AA77C2D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49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CB60-8489-4FF6-8E54-1B2AA77C2D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69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CB60-8489-4FF6-8E54-1B2AA77C2D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43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6D61-317D-41FD-ADF4-BEFBC12D7FE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717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66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08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61803-107A-4E05-A5FD-CA0B1CAD2D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16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8D4C-98B0-4CCD-3327-C3FA0B3A3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25DF4-46F9-45A6-8395-230F454DE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09ADD-CF7C-6789-32B5-904EBDDE3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55EF-67F0-4254-A95D-01BD6EE7EB6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688F4-5CED-1A43-F67F-86411566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A3DC7-2419-DD38-5EE2-A8002703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C21F-4745-4E3C-B16D-85252713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9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F1B5-693A-64A3-5830-287B9391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4283F4-3D5F-DFCF-5EBF-026A3A3DE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DADAD-82FF-B1D1-04E9-88AC0949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55EF-67F0-4254-A95D-01BD6EE7EB6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E83E0-07A5-3322-1D1D-62E620078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BAE76-CD83-1C88-DDFA-8AD252BBB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C21F-4745-4E3C-B16D-85252713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76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753ED1-6522-6405-6E8D-298C6C7D1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3F9F5-BDBA-E1B9-24F0-64B210981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7886B-F2C7-4F6E-5EFA-4975006D0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55EF-67F0-4254-A95D-01BD6EE7EB6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3C319-5A81-A401-9411-1A12C466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D2F80-34E6-EB60-1F10-A3D9A07EC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C21F-4745-4E3C-B16D-85252713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63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1575B-7C4E-E95F-AB1A-24FFD4F74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BFB16-A6E6-0089-D8D5-022A85791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12C71-2D18-36A2-EC01-B79444F2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55EF-67F0-4254-A95D-01BD6EE7EB6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96EEA-92A2-2FBB-4737-1647DD81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2A671-FFDD-857E-A5A8-51868B020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C21F-4745-4E3C-B16D-85252713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0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20D0-0B5E-410A-D2B1-6695BB6C4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0CA9B-9BF0-FAB9-9A35-5F940DDD0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E176F-83E4-9DA4-5351-3C85EDE8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55EF-67F0-4254-A95D-01BD6EE7EB6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4EDC1-09CD-5640-75BA-03218252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83C5A-C603-0EA8-8387-46EA14CE4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C21F-4745-4E3C-B16D-85252713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03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3098-0D92-C9E2-C019-F1ADEAED0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3D9C7-5799-C83F-1665-62EF605C3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2AD95-CE6F-6B8E-4B58-9A611D015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50A91D-AE6B-81D5-6D81-D7B61021E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55EF-67F0-4254-A95D-01BD6EE7EB6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1673E-ACF3-0CB6-321D-7C75809CD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B1589-9B79-A5A5-815A-3B714B843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C21F-4745-4E3C-B16D-85252713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4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3CC8-8505-1EB6-62C5-2F70220C0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DCC4B-9CBF-B9F3-605A-8DB0C0E3B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704E6-F370-EF7C-900F-6C63642CC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6530D5-1549-F1EB-F7D4-B3819A5D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9CB802-1CC7-6611-D8F8-E3C4C2960E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ACD897-CC82-7558-59AB-D9A01563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55EF-67F0-4254-A95D-01BD6EE7EB6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77490-A4D2-7290-2044-96C27B6AE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F85763-6602-7518-7722-64FB337F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C21F-4745-4E3C-B16D-85252713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37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087B5-2642-08D1-9D17-4ECC4ECF8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42505-DF6F-D8E2-D49E-74DAEC33D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55EF-67F0-4254-A95D-01BD6EE7EB6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7E3D5-C597-152F-B8DF-459E6571C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A8477-AE7D-4144-6905-49697D41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C21F-4745-4E3C-B16D-85252713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3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798601-C074-FC91-8AFA-33B1AD432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55EF-67F0-4254-A95D-01BD6EE7EB6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393F2-5F7F-A0CB-5AB5-7418A84AA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BA6FB-8BA7-2392-C0AA-96728C5D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C21F-4745-4E3C-B16D-85252713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4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00003-A63D-4509-4641-FDF19FB77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02F4B-A7C6-7298-5CBD-FA3338E5B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103C8-85B8-0730-D212-E40706A6A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A1CEA-C542-6350-02C3-86937367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55EF-67F0-4254-A95D-01BD6EE7EB6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628AD-0B72-33D7-FB55-BFE767C1F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FADC6-9553-76B7-0D08-BF02619D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C21F-4745-4E3C-B16D-85252713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8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ABCCB-5A2B-A0B8-EC07-1F6155292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3BF13C-0D0A-22A0-DC26-10179E018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B197C-640B-6EE5-C662-92F7AAA5F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7B03E-61DF-350C-A788-E0E87E095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55EF-67F0-4254-A95D-01BD6EE7EB6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910DB8-E8DB-6E41-A8BE-CD852864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9B945-A798-D79C-DE0B-68B63C502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1C21F-4745-4E3C-B16D-85252713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4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896BB-06ED-E71B-F162-612ACBE94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FCFBF-027F-DE85-83E0-B8193418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C30E1-D934-8BE1-6720-EB1E9E2E1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2855EF-67F0-4254-A95D-01BD6EE7EB6C}" type="datetimeFigureOut">
              <a:rPr lang="en-US" smtClean="0"/>
              <a:t>7/4/2024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63EE1-5B92-143E-2647-DD6C1A465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407C2-7CA1-52B4-39EC-8D2C0F13A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61C21F-4745-4E3C-B16D-852527131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6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6EFD39-D7E6-722B-F207-B6425EBA50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a circle&#10;&#10;Description automatically generated">
            <a:extLst>
              <a:ext uri="{FF2B5EF4-FFF2-40B4-BE49-F238E27FC236}">
                <a16:creationId xmlns:a16="http://schemas.microsoft.com/office/drawing/2014/main" id="{95D5BE47-5EAC-E57D-192B-404EF44575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30" y="-1189613"/>
            <a:ext cx="12419860" cy="12419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75EDEB-FB1D-4212-D4B4-2EBDE5AE6811}"/>
              </a:ext>
            </a:extLst>
          </p:cNvPr>
          <p:cNvSpPr txBox="1"/>
          <p:nvPr/>
        </p:nvSpPr>
        <p:spPr>
          <a:xfrm>
            <a:off x="620110" y="2366790"/>
            <a:ext cx="109517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i="0" dirty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DOING GOOD INDEX 2024</a:t>
            </a:r>
          </a:p>
          <a:p>
            <a:pPr algn="ctr"/>
            <a:r>
              <a:rPr lang="ko-KR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공익활동 환경 평가 지수 </a:t>
            </a:r>
            <a:r>
              <a:rPr lang="en-US" altLang="ko-KR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2024</a:t>
            </a:r>
            <a:endParaRPr lang="ko-KR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C8E53-C2A2-66BC-E831-91E75A13617A}"/>
              </a:ext>
            </a:extLst>
          </p:cNvPr>
          <p:cNvSpPr txBox="1"/>
          <p:nvPr/>
        </p:nvSpPr>
        <p:spPr>
          <a:xfrm>
            <a:off x="620110" y="3645932"/>
            <a:ext cx="10951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all" dirty="0">
                <a:solidFill>
                  <a:srgbClr val="0080A4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Examining the Readiness of Asia’s Social Sectors to Thrive</a:t>
            </a:r>
          </a:p>
          <a:p>
            <a:pPr algn="ctr"/>
            <a:r>
              <a:rPr lang="ko-KR" altLang="en-US" sz="2400" cap="all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번영을 위한 아시아의                         소셜 섹터의 준비도 조사</a:t>
            </a:r>
            <a:endParaRPr lang="ko-KR" altLang="en-US" sz="2400" cap="all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DC3EAF-8219-FDE1-F097-615791571A6A}"/>
              </a:ext>
            </a:extLst>
          </p:cNvPr>
          <p:cNvGrpSpPr/>
          <p:nvPr/>
        </p:nvGrpSpPr>
        <p:grpSpPr>
          <a:xfrm>
            <a:off x="4817428" y="1622817"/>
            <a:ext cx="2557141" cy="603681"/>
            <a:chOff x="2805341" y="1578823"/>
            <a:chExt cx="2557141" cy="60368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14D3499-46D2-19B4-E042-E74B659E6527}"/>
                </a:ext>
              </a:extLst>
            </p:cNvPr>
            <p:cNvSpPr/>
            <p:nvPr/>
          </p:nvSpPr>
          <p:spPr>
            <a:xfrm>
              <a:off x="2805343" y="1578823"/>
              <a:ext cx="2557139" cy="603681"/>
            </a:xfrm>
            <a:prstGeom prst="roundRect">
              <a:avLst>
                <a:gd name="adj" fmla="val 50000"/>
              </a:avLst>
            </a:prstGeom>
            <a:solidFill>
              <a:srgbClr val="E4A024"/>
            </a:solidFill>
            <a:ln>
              <a:solidFill>
                <a:srgbClr val="E4A0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F0A193-6901-CE32-3E33-6D0D844A978C}"/>
                </a:ext>
              </a:extLst>
            </p:cNvPr>
            <p:cNvSpPr txBox="1"/>
            <p:nvPr/>
          </p:nvSpPr>
          <p:spPr>
            <a:xfrm>
              <a:off x="2805341" y="1649830"/>
              <a:ext cx="255713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cap="all" dirty="0">
                  <a:solidFill>
                    <a:schemeClr val="bg1"/>
                  </a:solidFill>
                  <a:effectLst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KOREA </a:t>
              </a:r>
              <a:r>
                <a:rPr lang="ko-KR" altLang="en-US" sz="2400" b="1" i="0" cap="all" dirty="0" smtClean="0">
                  <a:solidFill>
                    <a:schemeClr val="bg1"/>
                  </a:solidFill>
                  <a:effectLst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한국</a:t>
              </a:r>
              <a:endParaRPr lang="en-US" sz="2400" b="1" cap="all" dirty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pic>
        <p:nvPicPr>
          <p:cNvPr id="19" name="Picture 18" descr="A logo with a globe and text&#10;&#10;Description automatically generated">
            <a:extLst>
              <a:ext uri="{FF2B5EF4-FFF2-40B4-BE49-F238E27FC236}">
                <a16:creationId xmlns:a16="http://schemas.microsoft.com/office/drawing/2014/main" id="{CD6CD911-3E5C-47E0-D04C-6E0E679737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3" y="159800"/>
            <a:ext cx="1761107" cy="1320830"/>
          </a:xfrm>
          <a:prstGeom prst="rect">
            <a:avLst/>
          </a:prstGeom>
        </p:spPr>
      </p:pic>
      <p:pic>
        <p:nvPicPr>
          <p:cNvPr id="21" name="Picture 20" descr="A blue and black rectangle with white text&#10;&#10;Description automatically generated">
            <a:extLst>
              <a:ext uri="{FF2B5EF4-FFF2-40B4-BE49-F238E27FC236}">
                <a16:creationId xmlns:a16="http://schemas.microsoft.com/office/drawing/2014/main" id="{84DD306B-248E-4AE1-7033-237E85A7A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072" y="159800"/>
            <a:ext cx="2336236" cy="1047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0028DB-A66A-156A-E40F-29EC50EE2408}"/>
              </a:ext>
            </a:extLst>
          </p:cNvPr>
          <p:cNvSpPr txBox="1"/>
          <p:nvPr/>
        </p:nvSpPr>
        <p:spPr>
          <a:xfrm>
            <a:off x="103357" y="4750383"/>
            <a:ext cx="53495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17315A"/>
                </a:solidFill>
                <a:effectLst/>
              </a:rPr>
              <a:t/>
            </a:r>
            <a:br>
              <a:rPr lang="en-US" sz="1800" b="1" dirty="0">
                <a:solidFill>
                  <a:srgbClr val="17315A"/>
                </a:solidFill>
                <a:effectLst/>
              </a:rPr>
            </a:br>
            <a:r>
              <a:rPr lang="en-US" sz="1800" dirty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28 June </a:t>
            </a:r>
            <a:r>
              <a:rPr lang="en-US" sz="1800" dirty="0" smtClean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2024 |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2024</a:t>
            </a: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년 </a:t>
            </a:r>
            <a:r>
              <a:rPr lang="en-US" altLang="ko-K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6</a:t>
            </a: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월 </a:t>
            </a:r>
            <a:r>
              <a:rPr lang="en-US" altLang="ko-K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28</a:t>
            </a: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일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sz="1800" b="1" dirty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/>
            </a:r>
            <a:br>
              <a:rPr lang="en-US" sz="1800" b="1" dirty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en-US" sz="1800" dirty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Dr. Ruth Shapiro and Dr. </a:t>
            </a:r>
            <a:r>
              <a:rPr lang="en-US" sz="1800" dirty="0" err="1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Annelotte</a:t>
            </a:r>
            <a:r>
              <a:rPr lang="en-US" sz="1800" dirty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sz="1800" dirty="0" smtClean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Walsh</a:t>
            </a:r>
            <a:br>
              <a:rPr lang="en-US" sz="1800" dirty="0" smtClean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루스 </a:t>
            </a:r>
            <a:r>
              <a:rPr lang="ko-KR" alt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사피로</a:t>
            </a: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/ </a:t>
            </a:r>
            <a:r>
              <a:rPr lang="ko-KR" alt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아네로테</a:t>
            </a: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웰</a:t>
            </a:r>
            <a:r>
              <a:rPr lang="ko-KR" alt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시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sz="1800" dirty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Centre for Asian Philanthropy and Society (CAPS</a:t>
            </a:r>
            <a:r>
              <a:rPr lang="en-US" sz="1800" dirty="0" smtClean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| </a:t>
            </a: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아시아 </a:t>
            </a:r>
            <a:r>
              <a:rPr lang="ko-KR" alt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필란트로피</a:t>
            </a: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소사이어티</a:t>
            </a:r>
            <a:r>
              <a:rPr lang="ko-KR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센터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8B120D-BFEA-4CA3-4BD1-F33AF9333E6C}"/>
              </a:ext>
            </a:extLst>
          </p:cNvPr>
          <p:cNvCxnSpPr>
            <a:cxnSpLocks/>
          </p:cNvCxnSpPr>
          <p:nvPr/>
        </p:nvCxnSpPr>
        <p:spPr>
          <a:xfrm>
            <a:off x="25300" y="5457935"/>
            <a:ext cx="4937760" cy="0"/>
          </a:xfrm>
          <a:prstGeom prst="line">
            <a:avLst/>
          </a:prstGeom>
          <a:ln w="76200">
            <a:solidFill>
              <a:srgbClr val="E4A0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2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B278AC-0E58-EF4B-B79C-0DA588182F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AF27CB84-7609-FE8C-272F-EA8ED42FC97D}"/>
              </a:ext>
            </a:extLst>
          </p:cNvPr>
          <p:cNvSpPr/>
          <p:nvPr/>
        </p:nvSpPr>
        <p:spPr>
          <a:xfrm>
            <a:off x="544810" y="608849"/>
            <a:ext cx="3559830" cy="1136195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D7FC01E0-C649-1675-22E7-9C6B3D9CCE0B}"/>
              </a:ext>
            </a:extLst>
          </p:cNvPr>
          <p:cNvSpPr/>
          <p:nvPr/>
        </p:nvSpPr>
        <p:spPr>
          <a:xfrm>
            <a:off x="697209" y="452588"/>
            <a:ext cx="3559831" cy="110299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13ED70-2656-F966-B871-5AC127AF717F}"/>
              </a:ext>
            </a:extLst>
          </p:cNvPr>
          <p:cNvSpPr txBox="1"/>
          <p:nvPr/>
        </p:nvSpPr>
        <p:spPr>
          <a:xfrm>
            <a:off x="847907" y="548628"/>
            <a:ext cx="32567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Falling optimism</a:t>
            </a:r>
            <a:endParaRPr lang="en-US" sz="3000" b="1" i="0" dirty="0">
              <a:solidFill>
                <a:schemeClr val="bg1"/>
              </a:solidFill>
              <a:effectLst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24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낙</a:t>
            </a:r>
            <a:r>
              <a:rPr lang="ko-KR" altLang="en-US" sz="2400" b="1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관적 전망 감소</a:t>
            </a:r>
            <a:endParaRPr lang="en-US" sz="2400" b="1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C0C4073-503A-370D-32B3-C1BF17CE8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4443245"/>
              </p:ext>
            </p:extLst>
          </p:nvPr>
        </p:nvGraphicFramePr>
        <p:xfrm>
          <a:off x="1599565" y="2505236"/>
          <a:ext cx="3238496" cy="386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D4B4C3E-E3D6-EAF7-C883-2960DD40067A}"/>
              </a:ext>
            </a:extLst>
          </p:cNvPr>
          <p:cNvSpPr txBox="1"/>
          <p:nvPr/>
        </p:nvSpPr>
        <p:spPr>
          <a:xfrm>
            <a:off x="1245007" y="2047769"/>
            <a:ext cx="394761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30343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SDOs that feel optimistic about the future of </a:t>
            </a:r>
            <a:r>
              <a:rPr lang="en-US" sz="2000" b="1" dirty="0">
                <a:solidFill>
                  <a:srgbClr val="E4A0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their </a:t>
            </a:r>
            <a:r>
              <a:rPr lang="en-US" sz="2000" b="1" dirty="0" smtClean="0">
                <a:solidFill>
                  <a:srgbClr val="E4A0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organization</a:t>
            </a:r>
          </a:p>
          <a:p>
            <a:r>
              <a:rPr lang="ko-KR" altLang="en-US" sz="1600" b="1" dirty="0" smtClean="0">
                <a:solidFill>
                  <a:srgbClr val="E4A0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자신들의</a:t>
            </a:r>
            <a:r>
              <a:rPr lang="ko-KR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미래를 낙관하는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14" name="Separating line">
            <a:extLst>
              <a:ext uri="{FF2B5EF4-FFF2-40B4-BE49-F238E27FC236}">
                <a16:creationId xmlns:a16="http://schemas.microsoft.com/office/drawing/2014/main" id="{9D53E113-8CDC-5487-C858-6AA2FFC24C97}"/>
              </a:ext>
            </a:extLst>
          </p:cNvPr>
          <p:cNvCxnSpPr>
            <a:cxnSpLocks/>
          </p:cNvCxnSpPr>
          <p:nvPr/>
        </p:nvCxnSpPr>
        <p:spPr>
          <a:xfrm>
            <a:off x="6023833" y="2375823"/>
            <a:ext cx="0" cy="3709535"/>
          </a:xfrm>
          <a:prstGeom prst="line">
            <a:avLst/>
          </a:prstGeom>
          <a:ln>
            <a:solidFill>
              <a:srgbClr val="00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F40A48B-F25A-1F64-8E70-9F3313AD3C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9048197"/>
              </p:ext>
            </p:extLst>
          </p:nvPr>
        </p:nvGraphicFramePr>
        <p:xfrm>
          <a:off x="7209604" y="2505236"/>
          <a:ext cx="3238496" cy="386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F72ADFA-7CF8-5A3F-D5CB-9D1A01F69660}"/>
              </a:ext>
            </a:extLst>
          </p:cNvPr>
          <p:cNvSpPr txBox="1"/>
          <p:nvPr/>
        </p:nvSpPr>
        <p:spPr>
          <a:xfrm>
            <a:off x="6855046" y="2047769"/>
            <a:ext cx="394761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30343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SDOs that feel optimistic about the future of </a:t>
            </a:r>
            <a:r>
              <a:rPr lang="en-US" sz="2000" b="1" dirty="0">
                <a:solidFill>
                  <a:srgbClr val="E4A0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 social sector</a:t>
            </a:r>
          </a:p>
          <a:p>
            <a:r>
              <a:rPr lang="ko-KR" altLang="en-US" sz="1600" b="1" dirty="0" smtClean="0">
                <a:solidFill>
                  <a:srgbClr val="E4A02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소셜 섹터의</a:t>
            </a:r>
            <a:r>
              <a:rPr lang="ko-KR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미래를 낙관하는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795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81EEE2-AC5F-F671-7B58-CB3175EC30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B5EE51ED-B27B-DAC4-C2C1-7D1FCEA0A8DB}"/>
              </a:ext>
            </a:extLst>
          </p:cNvPr>
          <p:cNvSpPr/>
          <p:nvPr/>
        </p:nvSpPr>
        <p:spPr>
          <a:xfrm>
            <a:off x="571828" y="608849"/>
            <a:ext cx="4508172" cy="1136195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E20B2B68-A46D-BC1E-C895-9C413A15EF68}"/>
              </a:ext>
            </a:extLst>
          </p:cNvPr>
          <p:cNvSpPr/>
          <p:nvPr/>
        </p:nvSpPr>
        <p:spPr>
          <a:xfrm>
            <a:off x="724229" y="452588"/>
            <a:ext cx="4630092" cy="110299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E6FB5-2504-9418-9692-220E05377829}"/>
              </a:ext>
            </a:extLst>
          </p:cNvPr>
          <p:cNvSpPr txBox="1"/>
          <p:nvPr/>
        </p:nvSpPr>
        <p:spPr>
          <a:xfrm>
            <a:off x="844646" y="540372"/>
            <a:ext cx="4404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0" dirty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Regulations are mixed</a:t>
            </a:r>
          </a:p>
          <a:p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복잡한 규제</a:t>
            </a:r>
            <a:endParaRPr 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754031" y="2620851"/>
            <a:ext cx="4217361" cy="3311389"/>
            <a:chOff x="754031" y="2620851"/>
            <a:chExt cx="4217361" cy="33113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19FFB2-EFEE-6F30-020F-4794B8F62388}"/>
                </a:ext>
              </a:extLst>
            </p:cNvPr>
            <p:cNvSpPr txBox="1"/>
            <p:nvPr/>
          </p:nvSpPr>
          <p:spPr>
            <a:xfrm>
              <a:off x="754031" y="2620851"/>
              <a:ext cx="4217361" cy="11233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200" dirty="0"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Registering as a nonprofit is quick and easy:</a:t>
              </a:r>
            </a:p>
            <a:p>
              <a:r>
                <a:rPr lang="ko-KR" alt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/>
                </a:rPr>
                <a:t>비영리단체 등록은 빠르고 쉬움</a:t>
              </a:r>
              <a:endParaRPr lang="en-US" sz="2200" dirty="0">
                <a:cs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83AC15-9E69-02F3-2895-32E52FDEABCF}"/>
                </a:ext>
              </a:extLst>
            </p:cNvPr>
            <p:cNvSpPr/>
            <p:nvPr/>
          </p:nvSpPr>
          <p:spPr>
            <a:xfrm>
              <a:off x="847893" y="3789584"/>
              <a:ext cx="1943497" cy="1024857"/>
            </a:xfrm>
            <a:prstGeom prst="rect">
              <a:avLst/>
            </a:prstGeom>
            <a:solidFill>
              <a:srgbClr val="E4A024"/>
            </a:solidFill>
            <a:ln>
              <a:solidFill>
                <a:srgbClr val="E4A0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Korea</a:t>
              </a:r>
              <a:r>
                <a:rPr lang="en-US" sz="20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6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한국</a:t>
              </a:r>
              <a:r>
                <a:rPr lang="en-US" sz="2000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 clearances</a:t>
              </a:r>
            </a:p>
            <a:p>
              <a:pPr algn="ctr"/>
              <a:r>
                <a:rPr lang="en-US" altLang="ko-KR" sz="16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회</a:t>
              </a:r>
              <a:r>
                <a:rPr lang="ko-KR" altLang="en-US" sz="16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의 승인 단계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0B2407-37DA-D46B-290E-BFAC161A22E2}"/>
                </a:ext>
              </a:extLst>
            </p:cNvPr>
            <p:cNvSpPr/>
            <p:nvPr/>
          </p:nvSpPr>
          <p:spPr>
            <a:xfrm>
              <a:off x="2885251" y="3789584"/>
              <a:ext cx="1947672" cy="1024128"/>
            </a:xfrm>
            <a:prstGeom prst="rect">
              <a:avLst/>
            </a:prstGeom>
            <a:solidFill>
              <a:srgbClr val="468CA2"/>
            </a:solidFill>
            <a:ln>
              <a:solidFill>
                <a:srgbClr val="468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Asia</a:t>
              </a:r>
              <a:r>
                <a:rPr lang="en-US" sz="20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16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아시아</a:t>
              </a:r>
              <a:r>
                <a:rPr lang="en-US" sz="20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</a:t>
              </a:r>
              <a:r>
                <a:rPr lang="en-US" sz="20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/>
              </a:r>
              <a:br>
                <a:rPr lang="en-US" sz="20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</a:br>
              <a:r>
                <a:rPr lang="en-US" sz="20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3 clearances</a:t>
              </a:r>
            </a:p>
            <a:p>
              <a:pPr algn="ctr"/>
              <a:r>
                <a:rPr lang="en-US" altLang="ko-KR" sz="16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r>
                <a:rPr lang="ko-KR" altLang="en-US" sz="16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회의 승인 단계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01EBA0-0156-7D0D-7AD6-918C0FED4264}"/>
                </a:ext>
              </a:extLst>
            </p:cNvPr>
            <p:cNvSpPr/>
            <p:nvPr/>
          </p:nvSpPr>
          <p:spPr>
            <a:xfrm>
              <a:off x="847892" y="4908112"/>
              <a:ext cx="1947672" cy="1024128"/>
            </a:xfrm>
            <a:prstGeom prst="rect">
              <a:avLst/>
            </a:prstGeom>
            <a:solidFill>
              <a:srgbClr val="E4A024"/>
            </a:solidFill>
            <a:ln>
              <a:solidFill>
                <a:srgbClr val="E4A0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Korea</a:t>
              </a:r>
              <a:r>
                <a:rPr lang="en-US" sz="20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16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한국</a:t>
              </a:r>
              <a:r>
                <a:rPr lang="en-US" sz="20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 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90 days</a:t>
              </a:r>
            </a:p>
            <a:p>
              <a:pPr algn="ctr"/>
              <a:r>
                <a:rPr lang="en-US" altLang="ko-KR" sz="16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90</a:t>
              </a:r>
              <a:r>
                <a:rPr lang="ko-KR" altLang="en-US" sz="16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일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99FAD4-3465-3B7C-95A7-845E4DB84B3D}"/>
                </a:ext>
              </a:extLst>
            </p:cNvPr>
            <p:cNvSpPr/>
            <p:nvPr/>
          </p:nvSpPr>
          <p:spPr>
            <a:xfrm>
              <a:off x="2885250" y="4908111"/>
              <a:ext cx="1947671" cy="1024127"/>
            </a:xfrm>
            <a:prstGeom prst="rect">
              <a:avLst/>
            </a:prstGeom>
            <a:solidFill>
              <a:srgbClr val="468CA2"/>
            </a:solidFill>
            <a:ln>
              <a:solidFill>
                <a:srgbClr val="468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Asia </a:t>
              </a:r>
              <a:r>
                <a:rPr lang="ko-KR" altLang="en-US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한국어</a:t>
              </a:r>
              <a:r>
                <a:rPr lang="en-US" sz="20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:</a:t>
              </a:r>
              <a:br>
                <a:rPr lang="en-US" sz="20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en-US" sz="20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124 days</a:t>
              </a:r>
            </a:p>
            <a:p>
              <a:pPr algn="ctr"/>
              <a:r>
                <a:rPr lang="en-US" altLang="ko-KR" sz="16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124</a:t>
              </a:r>
              <a:r>
                <a:rPr lang="ko-KR" altLang="en-US" sz="1600" dirty="0" smtClean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일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cxnSp>
        <p:nvCxnSpPr>
          <p:cNvPr id="18" name="Separating line">
            <a:extLst>
              <a:ext uri="{FF2B5EF4-FFF2-40B4-BE49-F238E27FC236}">
                <a16:creationId xmlns:a16="http://schemas.microsoft.com/office/drawing/2014/main" id="{41807C24-0268-A1BC-B140-336023649293}"/>
              </a:ext>
            </a:extLst>
          </p:cNvPr>
          <p:cNvCxnSpPr>
            <a:cxnSpLocks/>
          </p:cNvCxnSpPr>
          <p:nvPr/>
        </p:nvCxnSpPr>
        <p:spPr>
          <a:xfrm>
            <a:off x="5335302" y="2312862"/>
            <a:ext cx="0" cy="3709535"/>
          </a:xfrm>
          <a:prstGeom prst="line">
            <a:avLst/>
          </a:prstGeom>
          <a:ln>
            <a:solidFill>
              <a:srgbClr val="00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43A43A-814C-F01E-374C-B7D1AF5DD9DC}"/>
              </a:ext>
            </a:extLst>
          </p:cNvPr>
          <p:cNvSpPr txBox="1"/>
          <p:nvPr/>
        </p:nvSpPr>
        <p:spPr>
          <a:xfrm>
            <a:off x="5837681" y="2805082"/>
            <a:ext cx="6154622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However, SDOs have to coordinate with up to</a:t>
            </a:r>
          </a:p>
          <a:p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/>
              </a:rPr>
              <a:t>그러나 </a:t>
            </a:r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/>
              </a:rPr>
              <a:t>SDO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/>
              </a:rPr>
              <a:t>가 소통해야 하는</a:t>
            </a:r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1BC8C-5682-5FB5-45A0-34F1E661EAC4}"/>
              </a:ext>
            </a:extLst>
          </p:cNvPr>
          <p:cNvSpPr txBox="1"/>
          <p:nvPr/>
        </p:nvSpPr>
        <p:spPr>
          <a:xfrm>
            <a:off x="5837681" y="3683817"/>
            <a:ext cx="496214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AF2C2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43 regulatory bodies</a:t>
            </a:r>
          </a:p>
          <a:p>
            <a:r>
              <a:rPr lang="ko-KR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규제 기관은 </a:t>
            </a:r>
            <a:r>
              <a:rPr lang="en-US" altLang="ko-K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43</a:t>
            </a:r>
            <a:r>
              <a:rPr lang="ko-KR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곳</a:t>
            </a:r>
            <a:endParaRPr lang="ko-KR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57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09D196-DBF0-73AD-4675-D08155D533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02C4B0-5830-70DA-84D0-BD7848C4709E}"/>
              </a:ext>
            </a:extLst>
          </p:cNvPr>
          <p:cNvSpPr/>
          <p:nvPr/>
        </p:nvSpPr>
        <p:spPr>
          <a:xfrm>
            <a:off x="915599" y="3582945"/>
            <a:ext cx="2940452" cy="22276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SDOs that find social sector laws difficult to understand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DF1430-3E50-8DB1-BF98-D5CA59486D30}"/>
              </a:ext>
            </a:extLst>
          </p:cNvPr>
          <p:cNvCxnSpPr>
            <a:cxnSpLocks/>
          </p:cNvCxnSpPr>
          <p:nvPr/>
        </p:nvCxnSpPr>
        <p:spPr>
          <a:xfrm>
            <a:off x="2499699" y="2752762"/>
            <a:ext cx="0" cy="682751"/>
          </a:xfrm>
          <a:prstGeom prst="line">
            <a:avLst/>
          </a:prstGeom>
          <a:ln w="34925" cmpd="dbl">
            <a:solidFill>
              <a:srgbClr val="EAC435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7D9C3F-A788-B4D9-C34D-6F8EE2571D0C}"/>
              </a:ext>
            </a:extLst>
          </p:cNvPr>
          <p:cNvCxnSpPr>
            <a:cxnSpLocks/>
          </p:cNvCxnSpPr>
          <p:nvPr/>
        </p:nvCxnSpPr>
        <p:spPr>
          <a:xfrm>
            <a:off x="2873562" y="2851236"/>
            <a:ext cx="0" cy="640080"/>
          </a:xfrm>
          <a:prstGeom prst="line">
            <a:avLst/>
          </a:prstGeom>
          <a:ln w="34925" cmpd="dbl">
            <a:solidFill>
              <a:srgbClr val="005F7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BDE6FCE-F6A4-E60E-7BDF-285EF5758912}"/>
              </a:ext>
            </a:extLst>
          </p:cNvPr>
          <p:cNvGraphicFramePr/>
          <p:nvPr/>
        </p:nvGraphicFramePr>
        <p:xfrm>
          <a:off x="863931" y="3017236"/>
          <a:ext cx="3017520" cy="301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226B726-8C9C-CA6C-A0A6-4DF054B56D69}"/>
              </a:ext>
            </a:extLst>
          </p:cNvPr>
          <p:cNvGraphicFramePr/>
          <p:nvPr/>
        </p:nvGraphicFramePr>
        <p:xfrm>
          <a:off x="571828" y="2766801"/>
          <a:ext cx="3474720" cy="347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23C19085-BEB4-33EC-0880-BB146A234D79}"/>
              </a:ext>
            </a:extLst>
          </p:cNvPr>
          <p:cNvSpPr/>
          <p:nvPr/>
        </p:nvSpPr>
        <p:spPr>
          <a:xfrm>
            <a:off x="1134251" y="2098389"/>
            <a:ext cx="1502923" cy="856007"/>
          </a:xfrm>
          <a:prstGeom prst="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Korea </a:t>
            </a:r>
            <a:r>
              <a:rPr lang="ko-KR" altLang="en-US" sz="14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한국</a:t>
            </a:r>
            <a:r>
              <a:rPr 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77%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A20635-16B5-B6F1-A750-AFF8BBF79A32}"/>
              </a:ext>
            </a:extLst>
          </p:cNvPr>
          <p:cNvSpPr/>
          <p:nvPr/>
        </p:nvSpPr>
        <p:spPr>
          <a:xfrm>
            <a:off x="2752588" y="2098389"/>
            <a:ext cx="1382880" cy="856008"/>
          </a:xfrm>
          <a:prstGeom prst="rect">
            <a:avLst/>
          </a:prstGeom>
          <a:solidFill>
            <a:srgbClr val="468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Asia </a:t>
            </a:r>
            <a:r>
              <a:rPr lang="ko-KR" altLang="en-US" sz="14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아시아</a:t>
            </a:r>
            <a:r>
              <a:rPr lang="en-US" sz="16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</a:t>
            </a:r>
            <a:r>
              <a:rPr lang="en-US" sz="20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sz="20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55%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C7620E-724D-7DB8-6909-A869DCD4F19B}"/>
              </a:ext>
            </a:extLst>
          </p:cNvPr>
          <p:cNvSpPr txBox="1"/>
          <p:nvPr/>
        </p:nvSpPr>
        <p:spPr>
          <a:xfrm>
            <a:off x="915599" y="6181990"/>
            <a:ext cx="2940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셜 섹터 관련 법령을 어려워하는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25" name="Separating line">
            <a:extLst>
              <a:ext uri="{FF2B5EF4-FFF2-40B4-BE49-F238E27FC236}">
                <a16:creationId xmlns:a16="http://schemas.microsoft.com/office/drawing/2014/main" id="{3D7F30EC-B651-BC44-D416-5E263FD2B481}"/>
              </a:ext>
            </a:extLst>
          </p:cNvPr>
          <p:cNvCxnSpPr>
            <a:cxnSpLocks/>
          </p:cNvCxnSpPr>
          <p:nvPr/>
        </p:nvCxnSpPr>
        <p:spPr>
          <a:xfrm>
            <a:off x="7997222" y="2325220"/>
            <a:ext cx="0" cy="4206240"/>
          </a:xfrm>
          <a:prstGeom prst="line">
            <a:avLst/>
          </a:prstGeom>
          <a:ln>
            <a:solidFill>
              <a:srgbClr val="00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7E78E49-9770-A43C-8CA7-D7810078F2EC}"/>
              </a:ext>
            </a:extLst>
          </p:cNvPr>
          <p:cNvSpPr txBox="1"/>
          <p:nvPr/>
        </p:nvSpPr>
        <p:spPr>
          <a:xfrm>
            <a:off x="8325296" y="2155613"/>
            <a:ext cx="3174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Top regulatory change SDOs would like to see:</a:t>
            </a:r>
          </a:p>
          <a:p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 가장 바라는 규제 변화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396D95-A334-672F-07D1-98758351F635}"/>
              </a:ext>
            </a:extLst>
          </p:cNvPr>
          <p:cNvSpPr txBox="1"/>
          <p:nvPr/>
        </p:nvSpPr>
        <p:spPr>
          <a:xfrm>
            <a:off x="9222927" y="3266032"/>
            <a:ext cx="1522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962F34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43%</a:t>
            </a:r>
            <a:endParaRPr lang="en-US" sz="2200" dirty="0">
              <a:solidFill>
                <a:srgbClr val="1D9C9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14B862-2634-772F-D530-4D4F7C860138}"/>
              </a:ext>
            </a:extLst>
          </p:cNvPr>
          <p:cNvSpPr txBox="1"/>
          <p:nvPr/>
        </p:nvSpPr>
        <p:spPr>
          <a:xfrm>
            <a:off x="8427903" y="4043930"/>
            <a:ext cx="33181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62F3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Fewer reporting requirements for SDOs</a:t>
            </a:r>
          </a:p>
          <a:p>
            <a:pPr algn="ctr"/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대한 보고 요구 경감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47ABC45-D793-2112-A668-17DA464E356B}"/>
              </a:ext>
            </a:extLst>
          </p:cNvPr>
          <p:cNvSpPr/>
          <p:nvPr/>
        </p:nvSpPr>
        <p:spPr>
          <a:xfrm>
            <a:off x="6336038" y="452587"/>
            <a:ext cx="5490202" cy="1372993"/>
          </a:xfrm>
          <a:prstGeom prst="roundRect">
            <a:avLst>
              <a:gd name="adj" fmla="val 50000"/>
            </a:avLst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B4073-748D-4EFC-4AEC-7EA8303CADB1}"/>
              </a:ext>
            </a:extLst>
          </p:cNvPr>
          <p:cNvSpPr txBox="1"/>
          <p:nvPr/>
        </p:nvSpPr>
        <p:spPr>
          <a:xfrm>
            <a:off x="6336038" y="691321"/>
            <a:ext cx="54902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0" cap="all" dirty="0"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Laws are relatively difficult to understand but generally enforced</a:t>
            </a:r>
          </a:p>
          <a:p>
            <a:pPr algn="ctr"/>
            <a:r>
              <a:rPr lang="ko-KR" altLang="en-US" sz="1600" i="0" cap="all" dirty="0" smtClean="0">
                <a:solidFill>
                  <a:schemeClr val="bg1"/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법률은 이해하기가 비교적 어렵지만 잘 </a:t>
            </a:r>
            <a:r>
              <a:rPr lang="ko-KR" altLang="en-US" sz="1600" i="0" cap="all" dirty="0" smtClean="0">
                <a:solidFill>
                  <a:schemeClr val="bg1"/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시행됨</a:t>
            </a:r>
            <a:endParaRPr lang="en-US" sz="1600" i="0" cap="all" dirty="0">
              <a:solidFill>
                <a:schemeClr val="bg1"/>
              </a:solidFill>
              <a:effectLst/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8E406E8-88CB-5AF3-A590-2581109BCED8}"/>
              </a:ext>
            </a:extLst>
          </p:cNvPr>
          <p:cNvGrpSpPr/>
          <p:nvPr/>
        </p:nvGrpSpPr>
        <p:grpSpPr>
          <a:xfrm>
            <a:off x="4117505" y="2106019"/>
            <a:ext cx="3563640" cy="4143132"/>
            <a:chOff x="4515780" y="2097084"/>
            <a:chExt cx="3563640" cy="414313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A0F96B-F8C8-E51E-97B9-46932E443054}"/>
                </a:ext>
              </a:extLst>
            </p:cNvPr>
            <p:cNvSpPr/>
            <p:nvPr/>
          </p:nvSpPr>
          <p:spPr>
            <a:xfrm>
              <a:off x="4859551" y="3581640"/>
              <a:ext cx="2940452" cy="222762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SDOs that say social sector laws are generally enforced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3FBF7B6-3DC5-8EC5-303E-BBA332C25142}"/>
                </a:ext>
              </a:extLst>
            </p:cNvPr>
            <p:cNvCxnSpPr>
              <a:cxnSpLocks/>
            </p:cNvCxnSpPr>
            <p:nvPr/>
          </p:nvCxnSpPr>
          <p:spPr>
            <a:xfrm>
              <a:off x="6443651" y="2751457"/>
              <a:ext cx="0" cy="682751"/>
            </a:xfrm>
            <a:prstGeom prst="line">
              <a:avLst/>
            </a:prstGeom>
            <a:ln w="34925" cmpd="dbl">
              <a:solidFill>
                <a:srgbClr val="EAC43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4C03BA3-C20D-A9A9-16D6-632878CEC4DE}"/>
                </a:ext>
              </a:extLst>
            </p:cNvPr>
            <p:cNvCxnSpPr>
              <a:cxnSpLocks/>
            </p:cNvCxnSpPr>
            <p:nvPr/>
          </p:nvCxnSpPr>
          <p:spPr>
            <a:xfrm>
              <a:off x="6817514" y="2849931"/>
              <a:ext cx="0" cy="640080"/>
            </a:xfrm>
            <a:prstGeom prst="line">
              <a:avLst/>
            </a:prstGeom>
            <a:ln w="34925" cmpd="dbl">
              <a:solidFill>
                <a:srgbClr val="005F7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aphicFrame>
          <p:nvGraphicFramePr>
            <p:cNvPr id="39" name="Chart 38">
              <a:extLst>
                <a:ext uri="{FF2B5EF4-FFF2-40B4-BE49-F238E27FC236}">
                  <a16:creationId xmlns:a16="http://schemas.microsoft.com/office/drawing/2014/main" id="{23C3E1EA-86AE-615D-F40C-3CF8D19EC8E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57956938"/>
                </p:ext>
              </p:extLst>
            </p:nvPr>
          </p:nvGraphicFramePr>
          <p:xfrm>
            <a:off x="4807883" y="3015931"/>
            <a:ext cx="3017520" cy="301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40" name="Chart 39">
              <a:extLst>
                <a:ext uri="{FF2B5EF4-FFF2-40B4-BE49-F238E27FC236}">
                  <a16:creationId xmlns:a16="http://schemas.microsoft.com/office/drawing/2014/main" id="{FFDB0C38-07F1-116E-5B6D-559F40267F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3866067"/>
                </p:ext>
              </p:extLst>
            </p:nvPr>
          </p:nvGraphicFramePr>
          <p:xfrm>
            <a:off x="4515780" y="2765496"/>
            <a:ext cx="3474720" cy="3474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0B771A4-DBF2-AB67-B8C7-0B10C54A74F6}"/>
                </a:ext>
              </a:extLst>
            </p:cNvPr>
            <p:cNvGrpSpPr/>
            <p:nvPr/>
          </p:nvGrpSpPr>
          <p:grpSpPr>
            <a:xfrm>
              <a:off x="5078203" y="2097084"/>
              <a:ext cx="3001217" cy="856008"/>
              <a:chOff x="9044770" y="2091876"/>
              <a:chExt cx="3001217" cy="856008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4F0F062-BCBF-8827-8CD5-6707CA3FF6B7}"/>
                  </a:ext>
                </a:extLst>
              </p:cNvPr>
              <p:cNvSpPr/>
              <p:nvPr/>
            </p:nvSpPr>
            <p:spPr>
              <a:xfrm>
                <a:off x="9044770" y="2091876"/>
                <a:ext cx="1502923" cy="856007"/>
              </a:xfrm>
              <a:prstGeom prst="rect">
                <a:avLst/>
              </a:prstGeom>
              <a:solidFill>
                <a:srgbClr val="E4A024"/>
              </a:solidFill>
              <a:ln>
                <a:solidFill>
                  <a:srgbClr val="E4A0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Korea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r>
                  <a:rPr lang="ko-KR" altLang="en-US" sz="1400" dirty="0" smtClean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한국</a:t>
                </a:r>
                <a:r>
                  <a:rPr lang="en-US" sz="2000" dirty="0" smtClean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: 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80%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F88F9AE-BC25-8E10-639A-BA8E815C60E4}"/>
                  </a:ext>
                </a:extLst>
              </p:cNvPr>
              <p:cNvSpPr/>
              <p:nvPr/>
            </p:nvSpPr>
            <p:spPr>
              <a:xfrm>
                <a:off x="10663107" y="2091876"/>
                <a:ext cx="1382880" cy="856008"/>
              </a:xfrm>
              <a:prstGeom prst="rect">
                <a:avLst/>
              </a:prstGeom>
              <a:solidFill>
                <a:srgbClr val="468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Asia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</a:t>
                </a:r>
                <a:r>
                  <a:rPr lang="ko-KR" altLang="en-US" sz="1400" dirty="0" smtClean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아시아</a:t>
                </a:r>
                <a:r>
                  <a:rPr lang="en-US" sz="2000" dirty="0" smtClean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: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/>
                </a:r>
                <a:br>
                  <a:rPr lang="en-US" sz="2000" dirty="0">
                    <a:solidFill>
                      <a:schemeClr val="bg1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63%</a:t>
                </a: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571828" y="452588"/>
            <a:ext cx="4782493" cy="1292456"/>
            <a:chOff x="571828" y="452588"/>
            <a:chExt cx="4782493" cy="1292456"/>
          </a:xfrm>
        </p:grpSpPr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A89E3F51-140E-AAE8-59E7-3CD2980BF2DC}"/>
                </a:ext>
              </a:extLst>
            </p:cNvPr>
            <p:cNvSpPr/>
            <p:nvPr/>
          </p:nvSpPr>
          <p:spPr>
            <a:xfrm>
              <a:off x="571828" y="608849"/>
              <a:ext cx="4518332" cy="1136195"/>
            </a:xfrm>
            <a:prstGeom prst="round2DiagRect">
              <a:avLst/>
            </a:prstGeom>
            <a:solidFill>
              <a:srgbClr val="E4A024"/>
            </a:solidFill>
            <a:ln>
              <a:solidFill>
                <a:srgbClr val="E4A0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6BA1A735-6516-EE51-789D-F5A07F456E6E}"/>
                </a:ext>
              </a:extLst>
            </p:cNvPr>
            <p:cNvSpPr/>
            <p:nvPr/>
          </p:nvSpPr>
          <p:spPr>
            <a:xfrm>
              <a:off x="724229" y="452588"/>
              <a:ext cx="4630092" cy="1102992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478BA2"/>
            </a:solidFill>
            <a:ln>
              <a:solidFill>
                <a:srgbClr val="478B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C4E6FB5-2504-9418-9692-220E05377829}"/>
                </a:ext>
              </a:extLst>
            </p:cNvPr>
            <p:cNvSpPr txBox="1"/>
            <p:nvPr/>
          </p:nvSpPr>
          <p:spPr>
            <a:xfrm>
              <a:off x="844646" y="540372"/>
              <a:ext cx="440457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i="0" dirty="0">
                  <a:solidFill>
                    <a:schemeClr val="bg1"/>
                  </a:solidFill>
                  <a:effectLst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Regulations are mixed</a:t>
              </a:r>
            </a:p>
            <a:p>
              <a:r>
                <a:rPr lang="ko-KR" altLang="en-US" sz="2400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복잡한 규제</a:t>
              </a:r>
              <a:endParaRPr 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AC7620E-724D-7DB8-6909-A869DCD4F19B}"/>
              </a:ext>
            </a:extLst>
          </p:cNvPr>
          <p:cNvSpPr txBox="1"/>
          <p:nvPr/>
        </p:nvSpPr>
        <p:spPr>
          <a:xfrm>
            <a:off x="4451545" y="6176012"/>
            <a:ext cx="2940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소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셜 섹터 관련 법령이 잘 시행되고 있다고 응답한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320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33AE11-6D1D-9B57-9B36-7D72142844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62608591-1BA9-1898-8F23-2C92F3D40CEC}"/>
              </a:ext>
            </a:extLst>
          </p:cNvPr>
          <p:cNvSpPr/>
          <p:nvPr/>
        </p:nvSpPr>
        <p:spPr>
          <a:xfrm>
            <a:off x="571828" y="608849"/>
            <a:ext cx="4630092" cy="1136195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C57FF3F3-661B-0145-25BD-B896D3747E39}"/>
              </a:ext>
            </a:extLst>
          </p:cNvPr>
          <p:cNvSpPr/>
          <p:nvPr/>
        </p:nvSpPr>
        <p:spPr>
          <a:xfrm>
            <a:off x="724228" y="452588"/>
            <a:ext cx="4721531" cy="110299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75CF1-9FC9-6AB6-0899-3C2FD2F8775A}"/>
              </a:ext>
            </a:extLst>
          </p:cNvPr>
          <p:cNvSpPr txBox="1"/>
          <p:nvPr/>
        </p:nvSpPr>
        <p:spPr>
          <a:xfrm>
            <a:off x="949746" y="540372"/>
            <a:ext cx="4404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0" dirty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Leverage local support</a:t>
            </a:r>
          </a:p>
          <a:p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지역 지원의 활용</a:t>
            </a:r>
            <a:endParaRPr 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17F544-4BF5-CFA0-F10E-B2F7892D4886}"/>
              </a:ext>
            </a:extLst>
          </p:cNvPr>
          <p:cNvSpPr txBox="1"/>
          <p:nvPr/>
        </p:nvSpPr>
        <p:spPr>
          <a:xfrm>
            <a:off x="571828" y="2020629"/>
            <a:ext cx="64911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200" dirty="0"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ngal" panose="02040503050203030202" pitchFamily="18" charset="0"/>
              </a:rPr>
              <a:t>Proportion of SDO budget by funding source</a:t>
            </a:r>
          </a:p>
          <a:p>
            <a:r>
              <a:rPr lang="en-US" altLang="ko-K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/>
              </a:rPr>
              <a:t>SDO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/>
              </a:rPr>
              <a:t> 예산의 자금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/>
              </a:rPr>
              <a:t>출처 별 </a:t>
            </a:r>
            <a:r>
              <a:rPr lang="ko-KR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/>
              </a:rPr>
              <a:t>비중</a:t>
            </a:r>
            <a:endParaRPr lang="ko-KR" altLang="en-US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alibri"/>
            </a:endParaRPr>
          </a:p>
        </p:txBody>
      </p:sp>
      <p:cxnSp>
        <p:nvCxnSpPr>
          <p:cNvPr id="28" name="Separating line">
            <a:extLst>
              <a:ext uri="{FF2B5EF4-FFF2-40B4-BE49-F238E27FC236}">
                <a16:creationId xmlns:a16="http://schemas.microsoft.com/office/drawing/2014/main" id="{4B450B67-891E-FDD4-D631-61D72DC47EDA}"/>
              </a:ext>
            </a:extLst>
          </p:cNvPr>
          <p:cNvCxnSpPr>
            <a:cxnSpLocks/>
          </p:cNvCxnSpPr>
          <p:nvPr/>
        </p:nvCxnSpPr>
        <p:spPr>
          <a:xfrm>
            <a:off x="8149622" y="2130803"/>
            <a:ext cx="0" cy="4389120"/>
          </a:xfrm>
          <a:prstGeom prst="line">
            <a:avLst/>
          </a:prstGeom>
          <a:ln>
            <a:solidFill>
              <a:srgbClr val="00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6C30DB-6773-A24C-06F8-D0681DF73112}"/>
              </a:ext>
            </a:extLst>
          </p:cNvPr>
          <p:cNvGrpSpPr/>
          <p:nvPr/>
        </p:nvGrpSpPr>
        <p:grpSpPr>
          <a:xfrm>
            <a:off x="571828" y="2444613"/>
            <a:ext cx="7127554" cy="4201497"/>
            <a:chOff x="571828" y="2200773"/>
            <a:chExt cx="7127554" cy="420149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32025B3-B34A-4B62-1247-3E575BAAA893}"/>
                </a:ext>
              </a:extLst>
            </p:cNvPr>
            <p:cNvGrpSpPr/>
            <p:nvPr/>
          </p:nvGrpSpPr>
          <p:grpSpPr>
            <a:xfrm>
              <a:off x="571828" y="2200773"/>
              <a:ext cx="7127554" cy="4201497"/>
              <a:chOff x="340648" y="1907038"/>
              <a:chExt cx="7127554" cy="4201497"/>
            </a:xfrm>
          </p:grpSpPr>
          <p:graphicFrame>
            <p:nvGraphicFramePr>
              <p:cNvPr id="12" name="Chart 2020">
                <a:extLst>
                  <a:ext uri="{FF2B5EF4-FFF2-40B4-BE49-F238E27FC236}">
                    <a16:creationId xmlns:a16="http://schemas.microsoft.com/office/drawing/2014/main" id="{295A14B0-9F5C-A67B-6A7E-8E3B6DC3D21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8539209"/>
                  </p:ext>
                </p:extLst>
              </p:nvPr>
            </p:nvGraphicFramePr>
            <p:xfrm>
              <a:off x="2066665" y="2353893"/>
              <a:ext cx="4029335" cy="375464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E30131-CEB2-EE58-BF52-3AFE912DFC7B}"/>
                  </a:ext>
                </a:extLst>
              </p:cNvPr>
              <p:cNvSpPr txBox="1"/>
              <p:nvPr/>
            </p:nvSpPr>
            <p:spPr>
              <a:xfrm>
                <a:off x="5755961" y="1907038"/>
                <a:ext cx="1712241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800" b="1" dirty="0">
                    <a:solidFill>
                      <a:srgbClr val="B02D23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/>
                  </a:rPr>
                  <a:t>35%</a:t>
                </a:r>
                <a:r>
                  <a:rPr lang="en-US" sz="28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/>
                </a:r>
                <a:br>
                  <a:rPr lang="en-US" sz="28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</a:br>
                <a:r>
                  <a:rPr lang="en-US" sz="17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Individuals and foundations</a:t>
                </a:r>
                <a:br>
                  <a:rPr lang="en-US" sz="17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</a:br>
                <a:r>
                  <a:rPr lang="ko-KR" altLang="en-US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개인 및 </a:t>
                </a:r>
                <a:r>
                  <a:rPr lang="ko-KR" altLang="en-US" sz="1400" dirty="0" err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민간재단</a:t>
                </a:r>
                <a:endParaRPr lang="en-US" altLang="ko-K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9F4F9E8-A2B8-71A9-46A0-DE00FDC7CA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0200" y="3250297"/>
                <a:ext cx="2011680" cy="0"/>
              </a:xfrm>
              <a:prstGeom prst="line">
                <a:avLst/>
              </a:prstGeom>
              <a:ln w="19050">
                <a:solidFill>
                  <a:srgbClr val="962F3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711D31-7B32-4D1D-D0B4-63503172AFFF}"/>
                  </a:ext>
                </a:extLst>
              </p:cNvPr>
              <p:cNvSpPr txBox="1"/>
              <p:nvPr/>
            </p:nvSpPr>
            <p:spPr>
              <a:xfrm>
                <a:off x="5755961" y="3569826"/>
                <a:ext cx="1712241" cy="10002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altLang="ko-KR" sz="2800" dirty="0">
                    <a:solidFill>
                      <a:srgbClr val="468CA2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/>
                  </a:rPr>
                  <a:t>16%</a:t>
                </a:r>
                <a:r>
                  <a:rPr lang="en-US" sz="28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/>
                </a:r>
                <a:br>
                  <a:rPr lang="en-US" sz="28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</a:br>
                <a:r>
                  <a:rPr lang="en-US" sz="17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Corporate</a:t>
                </a:r>
                <a:br>
                  <a:rPr lang="en-US" sz="17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</a:br>
                <a:r>
                  <a:rPr lang="ko-KR" altLang="en-US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기업</a:t>
                </a:r>
                <a:endParaRPr lang="en-US" altLang="ko-K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9CBAD423-532B-02ED-37A8-ED466551E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96477" y="4622865"/>
                <a:ext cx="1918138" cy="0"/>
              </a:xfrm>
              <a:prstGeom prst="line">
                <a:avLst/>
              </a:prstGeom>
              <a:ln w="19050">
                <a:solidFill>
                  <a:srgbClr val="468CA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A99DBB0-8BDF-5E74-D39F-E6A9AEAA2047}"/>
                  </a:ext>
                </a:extLst>
              </p:cNvPr>
              <p:cNvSpPr txBox="1"/>
              <p:nvPr/>
            </p:nvSpPr>
            <p:spPr>
              <a:xfrm>
                <a:off x="340648" y="3447997"/>
                <a:ext cx="2321520" cy="100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dirty="0">
                    <a:solidFill>
                      <a:srgbClr val="93537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/>
                  </a:rPr>
                  <a:t>6%</a:t>
                </a:r>
                <a:r>
                  <a:rPr lang="en-US" sz="28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/>
                </a:r>
                <a:br>
                  <a:rPr lang="en-US" sz="28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</a:br>
                <a:r>
                  <a:rPr lang="en-US" sz="17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Income from sales</a:t>
                </a:r>
                <a:br>
                  <a:rPr lang="en-US" sz="17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</a:br>
                <a:r>
                  <a:rPr lang="ko-KR" altLang="en-US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판매 수입</a:t>
                </a:r>
                <a:endParaRPr lang="en-US" altLang="ko-K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2BB4DE-38A7-4081-9D16-71264BD64340}"/>
                  </a:ext>
                </a:extLst>
              </p:cNvPr>
              <p:cNvSpPr txBox="1"/>
              <p:nvPr/>
            </p:nvSpPr>
            <p:spPr>
              <a:xfrm>
                <a:off x="340648" y="4551123"/>
                <a:ext cx="2770711" cy="1308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800" dirty="0">
                    <a:solidFill>
                      <a:srgbClr val="17315A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/>
                  </a:rPr>
                  <a:t>14%</a:t>
                </a:r>
                <a:r>
                  <a:rPr lang="en-US" sz="28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/>
                </a:r>
                <a:br>
                  <a:rPr lang="en-US" sz="28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</a:br>
                <a:r>
                  <a:rPr lang="en-US" sz="17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Government</a:t>
                </a:r>
                <a:br>
                  <a:rPr lang="en-US" sz="17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</a:br>
                <a:r>
                  <a:rPr lang="en-US" sz="17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procurement</a:t>
                </a:r>
                <a:br>
                  <a:rPr lang="en-US" sz="17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</a:br>
                <a:r>
                  <a:rPr lang="ko-KR" altLang="en-US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정부 조달</a:t>
                </a:r>
                <a:endParaRPr lang="en-US" altLang="ko-K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B55872-FC2E-1672-B5EB-B0B394160057}"/>
                  </a:ext>
                </a:extLst>
              </p:cNvPr>
              <p:cNvSpPr txBox="1"/>
              <p:nvPr/>
            </p:nvSpPr>
            <p:spPr>
              <a:xfrm>
                <a:off x="4697491" y="4859246"/>
                <a:ext cx="2770711" cy="10002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en-US" altLang="ko-KR" sz="2800" dirty="0">
                    <a:solidFill>
                      <a:srgbClr val="E4A024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/>
                  </a:rPr>
                  <a:t>18%</a:t>
                </a:r>
                <a:r>
                  <a:rPr lang="en-US" sz="28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/>
                </a:r>
                <a:br>
                  <a:rPr lang="en-US" sz="28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</a:br>
                <a:r>
                  <a:rPr lang="en-US" sz="17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Government grants</a:t>
                </a:r>
                <a:br>
                  <a:rPr lang="en-US" sz="17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</a:br>
                <a:r>
                  <a:rPr lang="ko-KR" altLang="en-US" sz="14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정부 지원</a:t>
                </a:r>
                <a:endParaRPr lang="en-US" altLang="ko-K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A24A3DC-0B4C-ABAE-5705-9D4B87B24FA0}"/>
                  </a:ext>
                </a:extLst>
              </p:cNvPr>
              <p:cNvCxnSpPr/>
              <p:nvPr/>
            </p:nvCxnSpPr>
            <p:spPr>
              <a:xfrm>
                <a:off x="444746" y="4512851"/>
                <a:ext cx="2011680" cy="0"/>
              </a:xfrm>
              <a:prstGeom prst="line">
                <a:avLst/>
              </a:prstGeom>
              <a:ln w="19050">
                <a:solidFill>
                  <a:srgbClr val="93537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71BD6A4-FBB7-D715-EBE9-71BD902386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906" y="5865985"/>
                <a:ext cx="3200400" cy="0"/>
              </a:xfrm>
              <a:prstGeom prst="line">
                <a:avLst/>
              </a:prstGeom>
              <a:ln w="19050">
                <a:solidFill>
                  <a:srgbClr val="17315A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2431DB5-5B62-F793-5873-1EEB98D9AE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3618" y="5938327"/>
                <a:ext cx="3291840" cy="0"/>
              </a:xfrm>
              <a:prstGeom prst="line">
                <a:avLst/>
              </a:prstGeom>
              <a:ln w="19050">
                <a:solidFill>
                  <a:srgbClr val="E4A02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8E028A4-D702-DFC5-712C-03877529E8E2}"/>
                </a:ext>
              </a:extLst>
            </p:cNvPr>
            <p:cNvSpPr txBox="1"/>
            <p:nvPr/>
          </p:nvSpPr>
          <p:spPr>
            <a:xfrm>
              <a:off x="571828" y="2727483"/>
              <a:ext cx="2321520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Calibri"/>
                </a:rPr>
                <a:t>0%</a:t>
              </a:r>
              <a:r>
                <a:rPr lang="en-US" sz="28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/>
              </a:r>
              <a:br>
                <a:rPr lang="en-US" sz="28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</a:br>
              <a:r>
                <a:rPr lang="en-US" sz="17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Foreign funding</a:t>
              </a:r>
              <a:br>
                <a:rPr lang="en-US" sz="17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</a:br>
              <a:r>
                <a:rPr lang="ko-KR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해외 조달</a:t>
              </a:r>
              <a:endPara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4B0173D-685F-F9C0-5428-322E37E81A3E}"/>
              </a:ext>
            </a:extLst>
          </p:cNvPr>
          <p:cNvSpPr txBox="1"/>
          <p:nvPr/>
        </p:nvSpPr>
        <p:spPr>
          <a:xfrm>
            <a:off x="8949763" y="2755919"/>
            <a:ext cx="20491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962F34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81%</a:t>
            </a:r>
            <a:endParaRPr lang="en-US" sz="3200" dirty="0">
              <a:solidFill>
                <a:srgbClr val="1D9C9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CB0B7B-6F9A-F0E0-43B1-740B66ECB4CB}"/>
              </a:ext>
            </a:extLst>
          </p:cNvPr>
          <p:cNvSpPr txBox="1"/>
          <p:nvPr/>
        </p:nvSpPr>
        <p:spPr>
          <a:xfrm>
            <a:off x="8949763" y="3808397"/>
            <a:ext cx="2643147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200" dirty="0"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of SDOs say that domestic funding is low</a:t>
            </a:r>
          </a:p>
          <a:p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/>
              </a:rPr>
              <a:t>SDO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/>
              </a:rPr>
              <a:t>중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/>
              </a:rPr>
              <a:t>81%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/>
              </a:rPr>
              <a:t>는 국내로부터의 재원 조달이 저조하다고 응답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3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9625A2-A2B4-143E-C38B-F71FE10C05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그룹 3"/>
          <p:cNvGrpSpPr/>
          <p:nvPr/>
        </p:nvGrpSpPr>
        <p:grpSpPr>
          <a:xfrm>
            <a:off x="571827" y="452588"/>
            <a:ext cx="3759371" cy="2538313"/>
            <a:chOff x="571827" y="452588"/>
            <a:chExt cx="3759371" cy="2538313"/>
          </a:xfrm>
        </p:grpSpPr>
        <p:grpSp>
          <p:nvGrpSpPr>
            <p:cNvPr id="3" name="그룹 2"/>
            <p:cNvGrpSpPr/>
            <p:nvPr/>
          </p:nvGrpSpPr>
          <p:grpSpPr>
            <a:xfrm>
              <a:off x="571827" y="452588"/>
              <a:ext cx="3759371" cy="2538313"/>
              <a:chOff x="571828" y="452588"/>
              <a:chExt cx="3358904" cy="2538313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02C751FB-A0B0-B864-873E-1C631C335A1C}"/>
                  </a:ext>
                </a:extLst>
              </p:cNvPr>
              <p:cNvSpPr/>
              <p:nvPr/>
            </p:nvSpPr>
            <p:spPr>
              <a:xfrm>
                <a:off x="571828" y="608849"/>
                <a:ext cx="3206503" cy="2382052"/>
              </a:xfrm>
              <a:prstGeom prst="round2DiagRect">
                <a:avLst/>
              </a:prstGeom>
              <a:solidFill>
                <a:srgbClr val="E4A024"/>
              </a:solidFill>
              <a:ln>
                <a:solidFill>
                  <a:srgbClr val="E4A02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4C91B59A-CD5E-B6A0-C4F6-0F2C5B9F4BCE}"/>
                  </a:ext>
                </a:extLst>
              </p:cNvPr>
              <p:cNvSpPr/>
              <p:nvPr/>
            </p:nvSpPr>
            <p:spPr>
              <a:xfrm>
                <a:off x="724229" y="452588"/>
                <a:ext cx="3206503" cy="2382052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478BA2"/>
              </a:solidFill>
              <a:ln>
                <a:solidFill>
                  <a:srgbClr val="478BA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3C33A0-9DB4-0A75-7696-BAEFF8FD2731}"/>
                </a:ext>
              </a:extLst>
            </p:cNvPr>
            <p:cNvSpPr txBox="1"/>
            <p:nvPr/>
          </p:nvSpPr>
          <p:spPr>
            <a:xfrm>
              <a:off x="913227" y="454544"/>
              <a:ext cx="3247400" cy="2077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800" i="0" dirty="0">
                  <a:solidFill>
                    <a:schemeClr val="bg1"/>
                  </a:solidFill>
                  <a:effectLst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Incentives for domestic giving are underutilized</a:t>
              </a:r>
            </a:p>
            <a:p>
              <a:r>
                <a:rPr lang="ko-KR" altLang="en-US" sz="2000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국내 기부에 대한 </a:t>
              </a:r>
              <a:r>
                <a:rPr lang="ko-KR" altLang="en-US" sz="2000" dirty="0" err="1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장려책이</a:t>
              </a:r>
              <a:r>
                <a:rPr lang="ko-KR" altLang="en-US" sz="2000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제대로 활용되지 못함</a:t>
              </a:r>
              <a:endParaRPr lang="en-US" sz="2000" i="0" dirty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8B87239-1784-DBF6-162A-B0675029E61A}"/>
              </a:ext>
            </a:extLst>
          </p:cNvPr>
          <p:cNvSpPr/>
          <p:nvPr/>
        </p:nvSpPr>
        <p:spPr>
          <a:xfrm>
            <a:off x="4733365" y="-1"/>
            <a:ext cx="7458635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4019E7-8B25-65F6-5D02-00C91B5325D5}"/>
              </a:ext>
            </a:extLst>
          </p:cNvPr>
          <p:cNvSpPr txBox="1"/>
          <p:nvPr/>
        </p:nvSpPr>
        <p:spPr>
          <a:xfrm>
            <a:off x="624379" y="3366502"/>
            <a:ext cx="4004542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SDOs say that tax incentives are very important in encouraging donations from:</a:t>
            </a:r>
          </a:p>
          <a:p>
            <a:pPr>
              <a:spcAft>
                <a:spcPts val="600"/>
              </a:spcAft>
            </a:pP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다음으로부터 기부를 유인하는 데 세제 혜택이 매우 중요하다고 응답한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SDO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는 각각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: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스퀘어" panose="020B0600000101010101" pitchFamily="50" charset="-127"/>
              <a:ea typeface="나눔스퀘어" panose="020B0600000101010101" pitchFamily="50" charset="-127"/>
              <a:cs typeface="Mangal" panose="02040503050203030202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468CA2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Individuals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개인으로부터</a:t>
            </a:r>
            <a:r>
              <a:rPr lang="en-US" sz="2200" dirty="0" smtClean="0">
                <a:solidFill>
                  <a:srgbClr val="468CA2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 </a:t>
            </a:r>
            <a:r>
              <a:rPr lang="en-US" sz="2200" dirty="0">
                <a:solidFill>
                  <a:srgbClr val="468CA2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(85%)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468CA2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Corporates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기업으로부터</a:t>
            </a:r>
            <a:r>
              <a:rPr lang="en-US" sz="2200" dirty="0" smtClean="0">
                <a:solidFill>
                  <a:srgbClr val="468CA2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 </a:t>
            </a:r>
            <a:r>
              <a:rPr lang="en-US" sz="2200" dirty="0">
                <a:solidFill>
                  <a:srgbClr val="468CA2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(92%)</a:t>
            </a:r>
            <a:endParaRPr lang="en-US" sz="2200" dirty="0">
              <a:solidFill>
                <a:srgbClr val="468CA2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3366" y="5662180"/>
            <a:ext cx="739438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ko-KR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^Eligibility of incentives depends on the nature of the recipient organizations as prescribed by each economy.</a:t>
            </a:r>
            <a:br>
              <a:rPr lang="en-US" altLang="ko-KR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</a:br>
            <a:r>
              <a:rPr lang="en-US" altLang="ko-KR" sz="8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  </a:t>
            </a:r>
            <a:r>
              <a:rPr lang="ko-KR" alt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세제 혜택을 받을 </a:t>
            </a:r>
            <a:r>
              <a: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자격은 </a:t>
            </a:r>
            <a:r>
              <a:rPr lang="ko-KR" alt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각국이 </a:t>
            </a:r>
            <a:r>
              <a: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규정하는 </a:t>
            </a:r>
            <a:r>
              <a:rPr lang="ko-KR" alt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비영리단체의 </a:t>
            </a:r>
            <a:r>
              <a: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성격에 따라 </a:t>
            </a:r>
            <a:r>
              <a:rPr lang="ko-KR" alt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달라짐</a:t>
            </a:r>
            <a:r>
              <a:rPr lang="en-US" altLang="ko-KR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en-US" altLang="ko-KR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*Depending on the economy, the limit may act as a percentage of taxable income, tax payable or the amount donated.</a:t>
            </a:r>
            <a:br>
              <a:rPr lang="en-US" altLang="ko-KR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</a:br>
            <a:r>
              <a:rPr lang="en-US" altLang="ko-KR" sz="8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  </a:t>
            </a:r>
            <a:r>
              <a:rPr lang="ko-KR" alt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한도는 </a:t>
            </a:r>
            <a:r>
              <a: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과세 소득</a:t>
            </a:r>
            <a:r>
              <a:rPr lang="en-US" altLang="ko-KR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, </a:t>
            </a:r>
            <a:r>
              <a: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납부 가능한 세금 또는 </a:t>
            </a:r>
            <a:r>
              <a:rPr lang="ko-KR" alt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기부금액 일정 비율 등 나라에 따라 적용 방법이 다를 </a:t>
            </a:r>
            <a:r>
              <a: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수 </a:t>
            </a:r>
            <a:r>
              <a:rPr lang="ko-KR" alt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있음</a:t>
            </a:r>
            <a:r>
              <a:rPr lang="en-US" altLang="ko-KR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en-US" altLang="ko-KR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# (Amount of donation – 2,000 yen)×40%</a:t>
            </a:r>
          </a:p>
          <a:p>
            <a:r>
              <a:rPr lang="en-US" altLang="ko-KR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※ Japan</a:t>
            </a:r>
            <a:r>
              <a:rPr lang="en-US" altLang="ko-KR" sz="1000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, Korea and Pakistan have a tax credit system while Bangladesh has a tax rebate </a:t>
            </a:r>
            <a:r>
              <a:rPr lang="en-US" altLang="ko-KR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system.</a:t>
            </a:r>
          </a:p>
          <a:p>
            <a:r>
              <a:rPr lang="ko-KR" altLang="en-US" sz="8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    </a:t>
            </a:r>
            <a:r>
              <a:rPr lang="ko-KR" alt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일본</a:t>
            </a:r>
            <a:r>
              <a:rPr lang="en-US" altLang="ko-KR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, </a:t>
            </a:r>
            <a:r>
              <a: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한국</a:t>
            </a:r>
            <a:r>
              <a:rPr lang="en-US" altLang="ko-KR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, </a:t>
            </a:r>
            <a:r>
              <a: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파키스탄은 </a:t>
            </a:r>
            <a:r>
              <a:rPr lang="ko-KR" alt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세액공제</a:t>
            </a:r>
            <a:r>
              <a:rPr lang="en-US" altLang="ko-KR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,</a:t>
            </a:r>
            <a:r>
              <a:rPr lang="ko-KR" alt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 방글라데시는 </a:t>
            </a:r>
            <a:r>
              <a: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세금 </a:t>
            </a:r>
            <a:r>
              <a:rPr lang="ko-KR" alt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환급</a:t>
            </a:r>
            <a:r>
              <a:rPr lang="en-US" altLang="ko-KR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.</a:t>
            </a:r>
            <a:endParaRPr lang="en-US" altLang="ko-KR" sz="950" dirty="0">
              <a:solidFill>
                <a:schemeClr val="tx1">
                  <a:lumMod val="75000"/>
                  <a:lumOff val="25000"/>
                </a:schemeClr>
              </a:solidFill>
              <a:latin typeface="나눔스퀘어 Light" panose="020B0600000101010101" pitchFamily="50" charset="-127"/>
              <a:ea typeface="나눔스퀘어 Light" panose="020B060000010101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2454" y="345015"/>
            <a:ext cx="6863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Tax incentives for charitable donations^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자선 기부에 대한 세제 혜택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4814367" y="616018"/>
            <a:ext cx="7313378" cy="5114258"/>
            <a:chOff x="4814367" y="674386"/>
            <a:chExt cx="7313378" cy="5114258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097" y="687029"/>
              <a:ext cx="7261648" cy="510161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640853-CD0F-C5E4-87D5-1ECC69975825}"/>
                </a:ext>
              </a:extLst>
            </p:cNvPr>
            <p:cNvSpPr/>
            <p:nvPr/>
          </p:nvSpPr>
          <p:spPr>
            <a:xfrm>
              <a:off x="4814367" y="3013478"/>
              <a:ext cx="7296998" cy="2848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16122" y="683569"/>
              <a:ext cx="4961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9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개인</a:t>
              </a:r>
              <a:endPara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076098" y="674386"/>
              <a:ext cx="4961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9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기업</a:t>
              </a:r>
              <a:endPara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08361" y="919346"/>
              <a:ext cx="597817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95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공제율</a:t>
              </a:r>
              <a:endPara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87154" y="919345"/>
              <a:ext cx="4961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9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한도</a:t>
              </a:r>
              <a:endPara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907026" y="920062"/>
              <a:ext cx="558905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95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공제율</a:t>
              </a:r>
              <a:endPara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508205" y="916652"/>
              <a:ext cx="4961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9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한도</a:t>
              </a:r>
              <a:endPara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95612" y="929790"/>
              <a:ext cx="600909" cy="23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95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국가명</a:t>
              </a:r>
              <a:endParaRPr lang="ko-KR" altLang="en-US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70190" y="1201240"/>
              <a:ext cx="794516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방글라데시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18161" y="1472679"/>
              <a:ext cx="69628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캄보디아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40921" y="1751463"/>
              <a:ext cx="4961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중국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66801" y="2029783"/>
              <a:ext cx="4961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홍콩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98916" y="2301686"/>
              <a:ext cx="4961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인도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03421" y="2570823"/>
              <a:ext cx="71102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인도네시아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8042" y="2824100"/>
              <a:ext cx="4961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일본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67906" y="3082442"/>
              <a:ext cx="4961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한국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39763" y="3360588"/>
              <a:ext cx="81359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말레이시아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53019" y="3631252"/>
              <a:ext cx="4961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네팔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39762" y="3910122"/>
              <a:ext cx="62757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파키스탄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00410" y="4179264"/>
              <a:ext cx="4961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필리핀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27905" y="4449929"/>
              <a:ext cx="4961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싱가폴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96505" y="4730322"/>
              <a:ext cx="5708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스리랑카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05891" y="4999458"/>
              <a:ext cx="4961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대만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353350" y="5278243"/>
              <a:ext cx="4961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태국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11200" y="5547385"/>
              <a:ext cx="4961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7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베트남</a:t>
              </a:r>
              <a:endParaRPr lang="ko-KR" alt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37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FE5000-BFC3-7200-07C3-037B2EF335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6770E4F0-4C88-6F10-8283-E1D815B3B9C2}"/>
              </a:ext>
            </a:extLst>
          </p:cNvPr>
          <p:cNvSpPr/>
          <p:nvPr/>
        </p:nvSpPr>
        <p:spPr>
          <a:xfrm>
            <a:off x="581987" y="588529"/>
            <a:ext cx="4855609" cy="1136195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E580AB4C-1DB9-59A4-FDFF-C7420A3EC05D}"/>
              </a:ext>
            </a:extLst>
          </p:cNvPr>
          <p:cNvSpPr/>
          <p:nvPr/>
        </p:nvSpPr>
        <p:spPr>
          <a:xfrm>
            <a:off x="724228" y="452588"/>
            <a:ext cx="4855609" cy="110299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2049E-C48F-DBE1-48C3-ED694ED4016B}"/>
              </a:ext>
            </a:extLst>
          </p:cNvPr>
          <p:cNvSpPr txBox="1"/>
          <p:nvPr/>
        </p:nvSpPr>
        <p:spPr>
          <a:xfrm>
            <a:off x="784369" y="534116"/>
            <a:ext cx="47215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0" dirty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Mitigate the trust deficit</a:t>
            </a:r>
          </a:p>
          <a:p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손상된 신뢰의 회복</a:t>
            </a:r>
            <a:endParaRPr 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0DA7676-3B99-98B6-8D20-92FD9FADF086}"/>
              </a:ext>
            </a:extLst>
          </p:cNvPr>
          <p:cNvGrpSpPr/>
          <p:nvPr/>
        </p:nvGrpSpPr>
        <p:grpSpPr>
          <a:xfrm>
            <a:off x="463271" y="2098105"/>
            <a:ext cx="3563640" cy="4143132"/>
            <a:chOff x="4515780" y="2097084"/>
            <a:chExt cx="3563640" cy="414313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58F840E-B173-4098-50CC-4E9135F2D95A}"/>
                </a:ext>
              </a:extLst>
            </p:cNvPr>
            <p:cNvSpPr/>
            <p:nvPr/>
          </p:nvSpPr>
          <p:spPr>
            <a:xfrm>
              <a:off x="4920511" y="3571480"/>
              <a:ext cx="2809918" cy="222762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SDOs that believe they are trusted by society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23B0D81-F637-6FAD-A42A-E1E6239FC5C6}"/>
                </a:ext>
              </a:extLst>
            </p:cNvPr>
            <p:cNvCxnSpPr>
              <a:cxnSpLocks/>
            </p:cNvCxnSpPr>
            <p:nvPr/>
          </p:nvCxnSpPr>
          <p:spPr>
            <a:xfrm>
              <a:off x="6443651" y="2751457"/>
              <a:ext cx="0" cy="682751"/>
            </a:xfrm>
            <a:prstGeom prst="line">
              <a:avLst/>
            </a:prstGeom>
            <a:ln w="34925" cmpd="dbl">
              <a:solidFill>
                <a:srgbClr val="EAC43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F56E9A8-7B0C-15DB-C03D-9A246DFFADB2}"/>
                </a:ext>
              </a:extLst>
            </p:cNvPr>
            <p:cNvCxnSpPr>
              <a:cxnSpLocks/>
            </p:cNvCxnSpPr>
            <p:nvPr/>
          </p:nvCxnSpPr>
          <p:spPr>
            <a:xfrm>
              <a:off x="6817514" y="2849931"/>
              <a:ext cx="0" cy="640080"/>
            </a:xfrm>
            <a:prstGeom prst="line">
              <a:avLst/>
            </a:prstGeom>
            <a:ln w="34925" cmpd="dbl">
              <a:solidFill>
                <a:srgbClr val="005F7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EA9EC5E9-9C80-6A80-4680-8E5FD450D9D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76702951"/>
                </p:ext>
              </p:extLst>
            </p:nvPr>
          </p:nvGraphicFramePr>
          <p:xfrm>
            <a:off x="4807883" y="3015931"/>
            <a:ext cx="3017520" cy="301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4800DDE3-337C-E6BD-CB0D-F8AE7E12AA2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27334476"/>
                </p:ext>
              </p:extLst>
            </p:nvPr>
          </p:nvGraphicFramePr>
          <p:xfrm>
            <a:off x="4515780" y="2765496"/>
            <a:ext cx="3474720" cy="3474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B1BBD34-42DF-10B1-89F5-E82E4E54004E}"/>
                </a:ext>
              </a:extLst>
            </p:cNvPr>
            <p:cNvGrpSpPr/>
            <p:nvPr/>
          </p:nvGrpSpPr>
          <p:grpSpPr>
            <a:xfrm>
              <a:off x="5078203" y="2097084"/>
              <a:ext cx="3001217" cy="856008"/>
              <a:chOff x="9044770" y="2091876"/>
              <a:chExt cx="3001217" cy="856008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3FA692C-7B90-8B97-EEAF-032A5169BB5B}"/>
                  </a:ext>
                </a:extLst>
              </p:cNvPr>
              <p:cNvSpPr/>
              <p:nvPr/>
            </p:nvSpPr>
            <p:spPr>
              <a:xfrm>
                <a:off x="9044770" y="2091876"/>
                <a:ext cx="1502923" cy="856007"/>
              </a:xfrm>
              <a:prstGeom prst="rect">
                <a:avLst/>
              </a:prstGeom>
              <a:solidFill>
                <a:srgbClr val="E4A024"/>
              </a:solidFill>
              <a:ln>
                <a:solidFill>
                  <a:srgbClr val="E4A0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Korea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한국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 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31%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84CB4FE-3389-6524-20C4-4C9988ADC6F1}"/>
                  </a:ext>
                </a:extLst>
              </p:cNvPr>
              <p:cNvSpPr/>
              <p:nvPr/>
            </p:nvSpPr>
            <p:spPr>
              <a:xfrm>
                <a:off x="10663107" y="2091876"/>
                <a:ext cx="1382880" cy="856008"/>
              </a:xfrm>
              <a:prstGeom prst="rect">
                <a:avLst/>
              </a:prstGeom>
              <a:solidFill>
                <a:srgbClr val="468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Asia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아시아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/>
                </a:r>
                <a:b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44%</a:t>
                </a: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E4070F8-93D7-7840-BD2F-C32BEFCE3B4E}"/>
              </a:ext>
            </a:extLst>
          </p:cNvPr>
          <p:cNvSpPr txBox="1"/>
          <p:nvPr/>
        </p:nvSpPr>
        <p:spPr>
          <a:xfrm>
            <a:off x="868002" y="6187180"/>
            <a:ext cx="2809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사회로부터 신뢰받는다고 생각하는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AB93E2-9DEC-C033-3DAE-05F498110336}"/>
              </a:ext>
            </a:extLst>
          </p:cNvPr>
          <p:cNvGrpSpPr/>
          <p:nvPr/>
        </p:nvGrpSpPr>
        <p:grpSpPr>
          <a:xfrm>
            <a:off x="4189605" y="2098105"/>
            <a:ext cx="3563640" cy="4143132"/>
            <a:chOff x="4515780" y="2097084"/>
            <a:chExt cx="3563640" cy="4143132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1065433-4C72-553D-9E33-7DFA4638FD12}"/>
                </a:ext>
              </a:extLst>
            </p:cNvPr>
            <p:cNvSpPr/>
            <p:nvPr/>
          </p:nvSpPr>
          <p:spPr>
            <a:xfrm>
              <a:off x="4859551" y="3551160"/>
              <a:ext cx="2940452" cy="222762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SDOs that believe they are trusted by the government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78B3DD1-5620-4DBE-A7B2-26579CFBC61D}"/>
                </a:ext>
              </a:extLst>
            </p:cNvPr>
            <p:cNvCxnSpPr>
              <a:cxnSpLocks/>
            </p:cNvCxnSpPr>
            <p:nvPr/>
          </p:nvCxnSpPr>
          <p:spPr>
            <a:xfrm>
              <a:off x="6443651" y="2751457"/>
              <a:ext cx="0" cy="682751"/>
            </a:xfrm>
            <a:prstGeom prst="line">
              <a:avLst/>
            </a:prstGeom>
            <a:ln w="34925" cmpd="dbl">
              <a:solidFill>
                <a:srgbClr val="EAC43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350B826-9A33-8096-69C3-E179E1D4140A}"/>
                </a:ext>
              </a:extLst>
            </p:cNvPr>
            <p:cNvCxnSpPr>
              <a:cxnSpLocks/>
            </p:cNvCxnSpPr>
            <p:nvPr/>
          </p:nvCxnSpPr>
          <p:spPr>
            <a:xfrm>
              <a:off x="6817514" y="2849931"/>
              <a:ext cx="0" cy="640080"/>
            </a:xfrm>
            <a:prstGeom prst="line">
              <a:avLst/>
            </a:prstGeom>
            <a:ln w="34925" cmpd="dbl">
              <a:solidFill>
                <a:srgbClr val="005F7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aphicFrame>
          <p:nvGraphicFramePr>
            <p:cNvPr id="44" name="Chart 43">
              <a:extLst>
                <a:ext uri="{FF2B5EF4-FFF2-40B4-BE49-F238E27FC236}">
                  <a16:creationId xmlns:a16="http://schemas.microsoft.com/office/drawing/2014/main" id="{0D3532CF-8FBC-360F-46CF-DFA35F6BA4D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17152443"/>
                </p:ext>
              </p:extLst>
            </p:nvPr>
          </p:nvGraphicFramePr>
          <p:xfrm>
            <a:off x="4807883" y="3015931"/>
            <a:ext cx="3017520" cy="301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45" name="Chart 44">
              <a:extLst>
                <a:ext uri="{FF2B5EF4-FFF2-40B4-BE49-F238E27FC236}">
                  <a16:creationId xmlns:a16="http://schemas.microsoft.com/office/drawing/2014/main" id="{8CAE29E0-39F7-80EF-419C-A6426E88D6F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81815454"/>
                </p:ext>
              </p:extLst>
            </p:nvPr>
          </p:nvGraphicFramePr>
          <p:xfrm>
            <a:off x="4515780" y="2765496"/>
            <a:ext cx="3474720" cy="3474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2EF26C0-A526-FE75-E478-A30B758BAE9D}"/>
                </a:ext>
              </a:extLst>
            </p:cNvPr>
            <p:cNvGrpSpPr/>
            <p:nvPr/>
          </p:nvGrpSpPr>
          <p:grpSpPr>
            <a:xfrm>
              <a:off x="5078203" y="2097084"/>
              <a:ext cx="3001217" cy="856008"/>
              <a:chOff x="9044770" y="2091876"/>
              <a:chExt cx="3001217" cy="856008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194C8EA-281F-DF3D-9EFD-0DD9F39E0E04}"/>
                  </a:ext>
                </a:extLst>
              </p:cNvPr>
              <p:cNvSpPr/>
              <p:nvPr/>
            </p:nvSpPr>
            <p:spPr>
              <a:xfrm>
                <a:off x="9044770" y="2091876"/>
                <a:ext cx="1502923" cy="856007"/>
              </a:xfrm>
              <a:prstGeom prst="rect">
                <a:avLst/>
              </a:prstGeom>
              <a:solidFill>
                <a:srgbClr val="E4A024"/>
              </a:solidFill>
              <a:ln>
                <a:solidFill>
                  <a:srgbClr val="E4A0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Korea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한국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 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16%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7378E28-3A26-9B00-57FE-3D788DAFAD66}"/>
                  </a:ext>
                </a:extLst>
              </p:cNvPr>
              <p:cNvSpPr/>
              <p:nvPr/>
            </p:nvSpPr>
            <p:spPr>
              <a:xfrm>
                <a:off x="10663107" y="2091876"/>
                <a:ext cx="1382880" cy="856008"/>
              </a:xfrm>
              <a:prstGeom prst="rect">
                <a:avLst/>
              </a:prstGeom>
              <a:solidFill>
                <a:srgbClr val="468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Asia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아시아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/>
                </a:r>
                <a:b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36%</a:t>
                </a:r>
              </a:p>
            </p:txBody>
          </p:sp>
        </p:grpSp>
      </p:grpSp>
      <p:cxnSp>
        <p:nvCxnSpPr>
          <p:cNvPr id="50" name="Separating line">
            <a:extLst>
              <a:ext uri="{FF2B5EF4-FFF2-40B4-BE49-F238E27FC236}">
                <a16:creationId xmlns:a16="http://schemas.microsoft.com/office/drawing/2014/main" id="{8F1A3391-E597-9A69-3B96-0E46100D908F}"/>
              </a:ext>
            </a:extLst>
          </p:cNvPr>
          <p:cNvCxnSpPr>
            <a:cxnSpLocks/>
          </p:cNvCxnSpPr>
          <p:nvPr/>
        </p:nvCxnSpPr>
        <p:spPr>
          <a:xfrm>
            <a:off x="8149622" y="2130803"/>
            <a:ext cx="0" cy="4389120"/>
          </a:xfrm>
          <a:prstGeom prst="line">
            <a:avLst/>
          </a:prstGeom>
          <a:ln>
            <a:solidFill>
              <a:srgbClr val="00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484903B-1C3C-BB2C-E1A0-F95481A8EA65}"/>
              </a:ext>
            </a:extLst>
          </p:cNvPr>
          <p:cNvSpPr txBox="1"/>
          <p:nvPr/>
        </p:nvSpPr>
        <p:spPr>
          <a:xfrm>
            <a:off x="8376589" y="2432133"/>
            <a:ext cx="3266449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30343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There was at least one </a:t>
            </a:r>
            <a:r>
              <a:rPr lang="en-US" sz="2000" dirty="0">
                <a:solidFill>
                  <a:srgbClr val="962F34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social sector scandal</a:t>
            </a:r>
            <a:r>
              <a:rPr lang="en-US" sz="2000" dirty="0">
                <a:solidFill>
                  <a:srgbClr val="962F3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sz="2000" dirty="0" smtClean="0">
                <a:solidFill>
                  <a:srgbClr val="962F3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/>
            </a:r>
            <a:br>
              <a:rPr lang="en-US" sz="2000" dirty="0" smtClean="0">
                <a:solidFill>
                  <a:srgbClr val="962F34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sz="2000" dirty="0" smtClean="0">
                <a:solidFill>
                  <a:srgbClr val="30343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in </a:t>
            </a:r>
            <a:r>
              <a:rPr lang="en-US" sz="2000" dirty="0">
                <a:solidFill>
                  <a:srgbClr val="30343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 past 2 years</a:t>
            </a:r>
          </a:p>
          <a:p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지난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동안 적어도 하나의 소셜 섹터 스캔들이 존재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D78C9F-4720-8185-ECAB-92689BF36690}"/>
              </a:ext>
            </a:extLst>
          </p:cNvPr>
          <p:cNvSpPr txBox="1"/>
          <p:nvPr/>
        </p:nvSpPr>
        <p:spPr>
          <a:xfrm>
            <a:off x="8376589" y="4157035"/>
            <a:ext cx="358828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AF2C2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48%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30343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of SDOs say the scandals negatively impacted their funding</a:t>
            </a:r>
          </a:p>
          <a:p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48%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는 이 스캔들이 모금에 부정적인 영향을 미쳤다고 응답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4070F8-93D7-7840-BD2F-C32BEFCE3B4E}"/>
              </a:ext>
            </a:extLst>
          </p:cNvPr>
          <p:cNvSpPr txBox="1"/>
          <p:nvPr/>
        </p:nvSpPr>
        <p:spPr>
          <a:xfrm>
            <a:off x="4598643" y="6187179"/>
            <a:ext cx="2809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정부로부터 신뢰받는다고 생각하는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892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FC3DA5-91BC-6787-DDF2-8B5AF5A5E1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AA2ED597-C157-5A1E-CD96-7948D5715C20}"/>
              </a:ext>
            </a:extLst>
          </p:cNvPr>
          <p:cNvSpPr/>
          <p:nvPr/>
        </p:nvSpPr>
        <p:spPr>
          <a:xfrm>
            <a:off x="581987" y="588529"/>
            <a:ext cx="8133295" cy="1136195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A9448B57-76EC-D5EA-7C03-2FEDBF1CCE9C}"/>
              </a:ext>
            </a:extLst>
          </p:cNvPr>
          <p:cNvSpPr/>
          <p:nvPr/>
        </p:nvSpPr>
        <p:spPr>
          <a:xfrm>
            <a:off x="724228" y="452588"/>
            <a:ext cx="8133295" cy="110299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8B9C01-3E3E-34C4-47BA-5DB372751480}"/>
              </a:ext>
            </a:extLst>
          </p:cNvPr>
          <p:cNvSpPr txBox="1"/>
          <p:nvPr/>
        </p:nvSpPr>
        <p:spPr>
          <a:xfrm>
            <a:off x="724228" y="543844"/>
            <a:ext cx="81332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0" dirty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Building Trust: What can governments </a:t>
            </a:r>
            <a:r>
              <a:rPr lang="en-US" sz="3000" i="0" dirty="0" smtClean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do?</a:t>
            </a:r>
            <a:endParaRPr lang="en-US" sz="3000" i="0" dirty="0">
              <a:solidFill>
                <a:schemeClr val="bg1"/>
              </a:solidFill>
              <a:effectLst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신뢰 구축</a:t>
            </a: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정부가 할 일</a:t>
            </a:r>
            <a:endParaRPr 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E9B02-74A8-ED8B-2085-B7CED4AC484B}"/>
              </a:ext>
            </a:extLst>
          </p:cNvPr>
          <p:cNvSpPr txBox="1"/>
          <p:nvPr/>
        </p:nvSpPr>
        <p:spPr>
          <a:xfrm>
            <a:off x="7993625" y="2040241"/>
            <a:ext cx="419837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468CA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 in 3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30343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economies that offer additional incentives for SDOs to apply for government projects</a:t>
            </a:r>
          </a:p>
          <a:p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정부 프로젝트 입찰 시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가산점을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주는 나라는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1/3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0E145-4CAF-8CDD-45FF-CD12B74F47D6}"/>
              </a:ext>
            </a:extLst>
          </p:cNvPr>
          <p:cNvGrpSpPr/>
          <p:nvPr/>
        </p:nvGrpSpPr>
        <p:grpSpPr>
          <a:xfrm>
            <a:off x="3832230" y="2371102"/>
            <a:ext cx="3677925" cy="3898369"/>
            <a:chOff x="8435536" y="2005153"/>
            <a:chExt cx="3677925" cy="3898369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FF6C79A8-5479-FF6E-382A-41A0AD98137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04640944"/>
                </p:ext>
              </p:extLst>
            </p:nvPr>
          </p:nvGraphicFramePr>
          <p:xfrm>
            <a:off x="8435536" y="2042947"/>
            <a:ext cx="3238496" cy="38605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720CA1-507E-CDD9-A93C-191FA46DBFA6}"/>
                </a:ext>
              </a:extLst>
            </p:cNvPr>
            <p:cNvSpPr txBox="1"/>
            <p:nvPr/>
          </p:nvSpPr>
          <p:spPr>
            <a:xfrm>
              <a:off x="9112016" y="2005153"/>
              <a:ext cx="3001445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>
                  <a:solidFill>
                    <a:srgbClr val="303433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SDOs that receive procurement contracts</a:t>
              </a:r>
            </a:p>
            <a:p>
              <a:r>
                <a:rPr lang="ko-KR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정부와 조달 계약을 맺는 </a:t>
              </a:r>
              <a:r>
                <a:rPr lang="en-US" altLang="ko-KR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SDO</a:t>
              </a:r>
              <a:endPara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endParaRPr lang="en-US" sz="2000" dirty="0">
                <a:solidFill>
                  <a:srgbClr val="1D9C9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cxnSp>
        <p:nvCxnSpPr>
          <p:cNvPr id="18" name="Separating line">
            <a:extLst>
              <a:ext uri="{FF2B5EF4-FFF2-40B4-BE49-F238E27FC236}">
                <a16:creationId xmlns:a16="http://schemas.microsoft.com/office/drawing/2014/main" id="{90DADBA7-A496-03AA-0701-374F713EACFD}"/>
              </a:ext>
            </a:extLst>
          </p:cNvPr>
          <p:cNvCxnSpPr>
            <a:cxnSpLocks/>
          </p:cNvCxnSpPr>
          <p:nvPr/>
        </p:nvCxnSpPr>
        <p:spPr>
          <a:xfrm>
            <a:off x="7617701" y="2408896"/>
            <a:ext cx="0" cy="3709535"/>
          </a:xfrm>
          <a:prstGeom prst="line">
            <a:avLst/>
          </a:prstGeom>
          <a:ln>
            <a:solidFill>
              <a:srgbClr val="00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FC7BB05-6337-B924-5417-E682346460C8}"/>
              </a:ext>
            </a:extLst>
          </p:cNvPr>
          <p:cNvSpPr txBox="1"/>
          <p:nvPr/>
        </p:nvSpPr>
        <p:spPr>
          <a:xfrm>
            <a:off x="7993625" y="5033606"/>
            <a:ext cx="373408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30343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of SDOs find it </a:t>
            </a:r>
            <a:r>
              <a:rPr lang="en-US" sz="2000" dirty="0">
                <a:solidFill>
                  <a:srgbClr val="AF2C2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difficult</a:t>
            </a:r>
            <a:r>
              <a:rPr lang="en-US" sz="2000" dirty="0">
                <a:solidFill>
                  <a:srgbClr val="30343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to win procurement contracts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84%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 정부 조달 계약을 따내는 데 어려워 함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9BBD30-5F72-3E87-52EE-3AABD9C547DC}"/>
              </a:ext>
            </a:extLst>
          </p:cNvPr>
          <p:cNvSpPr txBox="1"/>
          <p:nvPr/>
        </p:nvSpPr>
        <p:spPr>
          <a:xfrm>
            <a:off x="7993625" y="4339183"/>
            <a:ext cx="14324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AF2C23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ngal" panose="02040503050203030202" pitchFamily="18" charset="0"/>
              </a:rPr>
              <a:t>84</a:t>
            </a:r>
            <a:r>
              <a:rPr lang="en-US" sz="4400" dirty="0">
                <a:solidFill>
                  <a:srgbClr val="AF2C23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ngal" panose="02040503050203030202" pitchFamily="18" charset="0"/>
              </a:rPr>
              <a:t>%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A6D388-DD52-BE97-838D-5213462A5FD6}"/>
              </a:ext>
            </a:extLst>
          </p:cNvPr>
          <p:cNvGrpSpPr/>
          <p:nvPr/>
        </p:nvGrpSpPr>
        <p:grpSpPr>
          <a:xfrm>
            <a:off x="729673" y="3272532"/>
            <a:ext cx="3274933" cy="1388758"/>
            <a:chOff x="690905" y="2367714"/>
            <a:chExt cx="2848615" cy="112594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FFCD60-F3B8-6087-C022-1EB302D32307}"/>
                </a:ext>
              </a:extLst>
            </p:cNvPr>
            <p:cNvSpPr/>
            <p:nvPr/>
          </p:nvSpPr>
          <p:spPr>
            <a:xfrm>
              <a:off x="690905" y="2367714"/>
              <a:ext cx="2848615" cy="1125941"/>
            </a:xfrm>
            <a:prstGeom prst="roundRect">
              <a:avLst>
                <a:gd name="adj" fmla="val 50000"/>
              </a:avLst>
            </a:prstGeom>
            <a:solidFill>
              <a:srgbClr val="E4A024"/>
            </a:solidFill>
            <a:ln>
              <a:solidFill>
                <a:srgbClr val="E4A0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9AA825-0BAA-3EF4-1C92-A1F9C3C0A8C7}"/>
                </a:ext>
              </a:extLst>
            </p:cNvPr>
            <p:cNvSpPr txBox="1"/>
            <p:nvPr/>
          </p:nvSpPr>
          <p:spPr>
            <a:xfrm>
              <a:off x="805825" y="2527566"/>
              <a:ext cx="2618774" cy="7735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0" cap="all" dirty="0"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Procure from the social sector </a:t>
              </a:r>
            </a:p>
            <a:p>
              <a:pPr algn="ctr"/>
              <a:r>
                <a:rPr lang="ko-KR" altLang="en-US" sz="1600" i="0" cap="all" dirty="0" smtClean="0">
                  <a:solidFill>
                    <a:schemeClr val="bg1"/>
                  </a:solidFill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소셜 섹터에 대한 발주</a:t>
              </a:r>
              <a:endParaRPr lang="ko-KR" altLang="en-US" sz="1600" i="0" cap="all" dirty="0">
                <a:solidFill>
                  <a:schemeClr val="bg1"/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76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215642-4A71-335A-CD7B-8963D3D38B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0E92819-57FD-703F-D9F1-8B96139C0919}"/>
              </a:ext>
            </a:extLst>
          </p:cNvPr>
          <p:cNvSpPr/>
          <p:nvPr/>
        </p:nvSpPr>
        <p:spPr>
          <a:xfrm>
            <a:off x="581987" y="588529"/>
            <a:ext cx="8133295" cy="1136195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A131CD3-3D11-DFB1-75B8-876C0CBCC607}"/>
              </a:ext>
            </a:extLst>
          </p:cNvPr>
          <p:cNvSpPr/>
          <p:nvPr/>
        </p:nvSpPr>
        <p:spPr>
          <a:xfrm>
            <a:off x="724228" y="452588"/>
            <a:ext cx="8133295" cy="110299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732623-C59F-A696-10BE-9F2A4E42E58E}"/>
              </a:ext>
            </a:extLst>
          </p:cNvPr>
          <p:cNvGrpSpPr/>
          <p:nvPr/>
        </p:nvGrpSpPr>
        <p:grpSpPr>
          <a:xfrm>
            <a:off x="521071" y="3689497"/>
            <a:ext cx="3200703" cy="983731"/>
            <a:chOff x="690905" y="2367715"/>
            <a:chExt cx="2848615" cy="82252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DE8308A-C4B4-D7F4-CE8E-DD7009CB08D4}"/>
                </a:ext>
              </a:extLst>
            </p:cNvPr>
            <p:cNvSpPr/>
            <p:nvPr/>
          </p:nvSpPr>
          <p:spPr>
            <a:xfrm>
              <a:off x="690905" y="2367715"/>
              <a:ext cx="2848615" cy="822526"/>
            </a:xfrm>
            <a:prstGeom prst="roundRect">
              <a:avLst>
                <a:gd name="adj" fmla="val 50000"/>
              </a:avLst>
            </a:prstGeom>
            <a:solidFill>
              <a:srgbClr val="E4A024"/>
            </a:solidFill>
            <a:ln>
              <a:solidFill>
                <a:srgbClr val="E4A0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FA392B-EFB2-C422-2E12-33120ECDC3FA}"/>
                </a:ext>
              </a:extLst>
            </p:cNvPr>
            <p:cNvSpPr txBox="1"/>
            <p:nvPr/>
          </p:nvSpPr>
          <p:spPr>
            <a:xfrm>
              <a:off x="805825" y="2498241"/>
              <a:ext cx="2618774" cy="59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0" cap="all" dirty="0"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Engage with SDOS</a:t>
              </a:r>
            </a:p>
            <a:p>
              <a:pPr algn="ctr"/>
              <a:r>
                <a:rPr lang="en-US" altLang="ko-KR" sz="2000" i="0" cap="all" dirty="0" smtClean="0">
                  <a:solidFill>
                    <a:schemeClr val="bg1"/>
                  </a:solidFill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SDO</a:t>
              </a:r>
              <a:r>
                <a:rPr lang="ko-KR" altLang="en-US" sz="2000" i="0" cap="all" dirty="0" smtClean="0">
                  <a:solidFill>
                    <a:schemeClr val="bg1"/>
                  </a:solidFill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의 참여</a:t>
              </a:r>
              <a:endParaRPr lang="ko-KR" altLang="en-US" sz="2000" i="0" cap="all" dirty="0">
                <a:solidFill>
                  <a:schemeClr val="bg1"/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FC5DF2-BFCF-0EED-F75E-321DCCA201D8}"/>
              </a:ext>
            </a:extLst>
          </p:cNvPr>
          <p:cNvGrpSpPr/>
          <p:nvPr/>
        </p:nvGrpSpPr>
        <p:grpSpPr>
          <a:xfrm>
            <a:off x="3886871" y="1989802"/>
            <a:ext cx="3563640" cy="4143132"/>
            <a:chOff x="4515780" y="2097084"/>
            <a:chExt cx="3563640" cy="414313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4D690A3-6D4D-6B0E-48AC-E3F366843A6B}"/>
                </a:ext>
              </a:extLst>
            </p:cNvPr>
            <p:cNvSpPr/>
            <p:nvPr/>
          </p:nvSpPr>
          <p:spPr>
            <a:xfrm>
              <a:off x="4859551" y="3541000"/>
              <a:ext cx="2940452" cy="222762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SDOs that are </a:t>
              </a:r>
              <a:r>
                <a:rPr lang="en-US" b="1" dirty="0">
                  <a:solidFill>
                    <a:schemeClr val="tx1"/>
                  </a:solidFill>
                </a:rPr>
                <a:t>never</a:t>
              </a:r>
              <a:r>
                <a:rPr lang="en-US" dirty="0">
                  <a:solidFill>
                    <a:schemeClr val="tx1"/>
                  </a:solidFill>
                </a:rPr>
                <a:t> involved in policy consultations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5EC361C-E157-9D16-1EE5-CDB7D23A324D}"/>
                </a:ext>
              </a:extLst>
            </p:cNvPr>
            <p:cNvCxnSpPr>
              <a:cxnSpLocks/>
            </p:cNvCxnSpPr>
            <p:nvPr/>
          </p:nvCxnSpPr>
          <p:spPr>
            <a:xfrm>
              <a:off x="6443651" y="2751457"/>
              <a:ext cx="0" cy="682751"/>
            </a:xfrm>
            <a:prstGeom prst="line">
              <a:avLst/>
            </a:prstGeom>
            <a:ln w="34925" cmpd="dbl">
              <a:solidFill>
                <a:srgbClr val="EAC43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F270E70-7C87-27E5-82C5-AD14E9533B29}"/>
                </a:ext>
              </a:extLst>
            </p:cNvPr>
            <p:cNvCxnSpPr>
              <a:cxnSpLocks/>
            </p:cNvCxnSpPr>
            <p:nvPr/>
          </p:nvCxnSpPr>
          <p:spPr>
            <a:xfrm>
              <a:off x="6817514" y="2849931"/>
              <a:ext cx="0" cy="640080"/>
            </a:xfrm>
            <a:prstGeom prst="line">
              <a:avLst/>
            </a:prstGeom>
            <a:ln w="34925" cmpd="dbl">
              <a:solidFill>
                <a:srgbClr val="005F7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53AAE50C-1581-4E8E-E330-E279ED2F247C}"/>
                </a:ext>
              </a:extLst>
            </p:cNvPr>
            <p:cNvGraphicFramePr/>
            <p:nvPr/>
          </p:nvGraphicFramePr>
          <p:xfrm>
            <a:off x="4807883" y="3015931"/>
            <a:ext cx="3017520" cy="301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A8BE9676-2FBB-80A7-5CB6-B82120D6600F}"/>
                </a:ext>
              </a:extLst>
            </p:cNvPr>
            <p:cNvGraphicFramePr/>
            <p:nvPr/>
          </p:nvGraphicFramePr>
          <p:xfrm>
            <a:off x="4515780" y="2765496"/>
            <a:ext cx="3474720" cy="3474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033FD1-B030-3BDC-D21A-3E53CCA45C7B}"/>
                </a:ext>
              </a:extLst>
            </p:cNvPr>
            <p:cNvGrpSpPr/>
            <p:nvPr/>
          </p:nvGrpSpPr>
          <p:grpSpPr>
            <a:xfrm>
              <a:off x="5078203" y="2097084"/>
              <a:ext cx="3001217" cy="856008"/>
              <a:chOff x="9044770" y="2091876"/>
              <a:chExt cx="3001217" cy="85600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7CFFAC6-FB89-CD01-CDD5-985F976E4C71}"/>
                  </a:ext>
                </a:extLst>
              </p:cNvPr>
              <p:cNvSpPr/>
              <p:nvPr/>
            </p:nvSpPr>
            <p:spPr>
              <a:xfrm>
                <a:off x="9044770" y="2091876"/>
                <a:ext cx="1502923" cy="856007"/>
              </a:xfrm>
              <a:prstGeom prst="rect">
                <a:avLst/>
              </a:prstGeom>
              <a:solidFill>
                <a:srgbClr val="E4A024"/>
              </a:solidFill>
              <a:ln>
                <a:solidFill>
                  <a:srgbClr val="E4A0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Korea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한국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 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39%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C4D5CB0-C680-EE1E-C871-0EB3CCADD489}"/>
                  </a:ext>
                </a:extLst>
              </p:cNvPr>
              <p:cNvSpPr/>
              <p:nvPr/>
            </p:nvSpPr>
            <p:spPr>
              <a:xfrm>
                <a:off x="10663107" y="2091876"/>
                <a:ext cx="1382880" cy="856008"/>
              </a:xfrm>
              <a:prstGeom prst="rect">
                <a:avLst/>
              </a:prstGeom>
              <a:solidFill>
                <a:srgbClr val="468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Asia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아시아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/>
                </a:r>
                <a:b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27%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1689178-4C21-762F-75E9-6904A9A6BB39}"/>
              </a:ext>
            </a:extLst>
          </p:cNvPr>
          <p:cNvSpPr txBox="1"/>
          <p:nvPr/>
        </p:nvSpPr>
        <p:spPr>
          <a:xfrm>
            <a:off x="4230642" y="6089937"/>
            <a:ext cx="2940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정책 자문에 </a:t>
            </a:r>
            <a:r>
              <a:rPr lang="ko-KR" altLang="en-US" sz="16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전혀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참여하지 않는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A32E9A-652F-1E5D-9D3E-E2A5D66E1852}"/>
              </a:ext>
            </a:extLst>
          </p:cNvPr>
          <p:cNvGrpSpPr/>
          <p:nvPr/>
        </p:nvGrpSpPr>
        <p:grpSpPr>
          <a:xfrm>
            <a:off x="7589402" y="1993695"/>
            <a:ext cx="3563640" cy="4143132"/>
            <a:chOff x="4515780" y="2097084"/>
            <a:chExt cx="3563640" cy="414313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982E247-8C23-199E-8DA0-B7039AF61393}"/>
                </a:ext>
              </a:extLst>
            </p:cNvPr>
            <p:cNvSpPr/>
            <p:nvPr/>
          </p:nvSpPr>
          <p:spPr>
            <a:xfrm>
              <a:off x="4859551" y="3541000"/>
              <a:ext cx="2940452" cy="222762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SDOs that are </a:t>
              </a:r>
              <a:r>
                <a:rPr lang="en-US" b="1" dirty="0">
                  <a:solidFill>
                    <a:schemeClr val="tx1"/>
                  </a:solidFill>
                </a:rPr>
                <a:t>occasionally</a:t>
              </a:r>
              <a:r>
                <a:rPr lang="en-US" dirty="0">
                  <a:solidFill>
                    <a:schemeClr val="tx1"/>
                  </a:solidFill>
                </a:rPr>
                <a:t> involved in policy consultations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E98379D-B269-9D4A-C29A-7E8F8B3E8032}"/>
                </a:ext>
              </a:extLst>
            </p:cNvPr>
            <p:cNvCxnSpPr>
              <a:cxnSpLocks/>
            </p:cNvCxnSpPr>
            <p:nvPr/>
          </p:nvCxnSpPr>
          <p:spPr>
            <a:xfrm>
              <a:off x="6443651" y="2751457"/>
              <a:ext cx="0" cy="682751"/>
            </a:xfrm>
            <a:prstGeom prst="line">
              <a:avLst/>
            </a:prstGeom>
            <a:ln w="34925" cmpd="dbl">
              <a:solidFill>
                <a:srgbClr val="EAC43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80D6490-52BD-B142-0B72-A387965AE4D4}"/>
                </a:ext>
              </a:extLst>
            </p:cNvPr>
            <p:cNvCxnSpPr>
              <a:cxnSpLocks/>
            </p:cNvCxnSpPr>
            <p:nvPr/>
          </p:nvCxnSpPr>
          <p:spPr>
            <a:xfrm>
              <a:off x="6817514" y="2849931"/>
              <a:ext cx="0" cy="640080"/>
            </a:xfrm>
            <a:prstGeom prst="line">
              <a:avLst/>
            </a:prstGeom>
            <a:ln w="34925" cmpd="dbl">
              <a:solidFill>
                <a:srgbClr val="005F7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FD971CAE-EF92-3072-07BC-B429A877C15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76017407"/>
                </p:ext>
              </p:extLst>
            </p:nvPr>
          </p:nvGraphicFramePr>
          <p:xfrm>
            <a:off x="4807883" y="3015931"/>
            <a:ext cx="3017520" cy="301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9E8BBD8D-5236-75B3-7418-EB8EDD6DA59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26470702"/>
                </p:ext>
              </p:extLst>
            </p:nvPr>
          </p:nvGraphicFramePr>
          <p:xfrm>
            <a:off x="4515780" y="2765496"/>
            <a:ext cx="3474720" cy="3474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B4BDB7-CC90-BDBF-EDA8-1DE1447D1D3C}"/>
                </a:ext>
              </a:extLst>
            </p:cNvPr>
            <p:cNvGrpSpPr/>
            <p:nvPr/>
          </p:nvGrpSpPr>
          <p:grpSpPr>
            <a:xfrm>
              <a:off x="5078203" y="2097084"/>
              <a:ext cx="3001217" cy="856008"/>
              <a:chOff x="9044770" y="2091876"/>
              <a:chExt cx="3001217" cy="85600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FF16D71-34E4-259F-5198-9F1E8B34E03C}"/>
                  </a:ext>
                </a:extLst>
              </p:cNvPr>
              <p:cNvSpPr/>
              <p:nvPr/>
            </p:nvSpPr>
            <p:spPr>
              <a:xfrm>
                <a:off x="9044770" y="2091876"/>
                <a:ext cx="1502923" cy="856007"/>
              </a:xfrm>
              <a:prstGeom prst="rect">
                <a:avLst/>
              </a:prstGeom>
              <a:solidFill>
                <a:srgbClr val="E4A024"/>
              </a:solidFill>
              <a:ln>
                <a:solidFill>
                  <a:srgbClr val="E4A0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Korea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한국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 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51%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52CC973-A743-D39B-0C43-0B1FD9DCBFF5}"/>
                  </a:ext>
                </a:extLst>
              </p:cNvPr>
              <p:cNvSpPr/>
              <p:nvPr/>
            </p:nvSpPr>
            <p:spPr>
              <a:xfrm>
                <a:off x="10663107" y="2091876"/>
                <a:ext cx="1382880" cy="856008"/>
              </a:xfrm>
              <a:prstGeom prst="rect">
                <a:avLst/>
              </a:prstGeom>
              <a:solidFill>
                <a:srgbClr val="468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Asia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아시아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/>
                </a:r>
                <a:b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59%</a:t>
                </a: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98B9C01-3E3E-34C4-47BA-5DB372751480}"/>
              </a:ext>
            </a:extLst>
          </p:cNvPr>
          <p:cNvSpPr txBox="1"/>
          <p:nvPr/>
        </p:nvSpPr>
        <p:spPr>
          <a:xfrm>
            <a:off x="724228" y="543844"/>
            <a:ext cx="81332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0" dirty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Building Trust: What can governments </a:t>
            </a:r>
            <a:r>
              <a:rPr lang="en-US" sz="3000" i="0" dirty="0" smtClean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do?</a:t>
            </a:r>
            <a:endParaRPr lang="en-US" sz="3000" i="0" dirty="0">
              <a:solidFill>
                <a:schemeClr val="bg1"/>
              </a:solidFill>
              <a:effectLst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신뢰 구축</a:t>
            </a: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정부가 할 일</a:t>
            </a:r>
            <a:endParaRPr 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689178-4C21-762F-75E9-6904A9A6BB39}"/>
              </a:ext>
            </a:extLst>
          </p:cNvPr>
          <p:cNvSpPr txBox="1"/>
          <p:nvPr/>
        </p:nvSpPr>
        <p:spPr>
          <a:xfrm>
            <a:off x="8047047" y="6132934"/>
            <a:ext cx="2940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정책 자문에 </a:t>
            </a:r>
            <a:r>
              <a:rPr lang="ko-KR" altLang="en-US" sz="16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가끔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참여하는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/>
            </a:r>
            <a:b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93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0A4984-51B0-8D23-98B1-8021179CDB27}"/>
              </a:ext>
            </a:extLst>
          </p:cNvPr>
          <p:cNvSpPr/>
          <p:nvPr/>
        </p:nvSpPr>
        <p:spPr>
          <a:xfrm>
            <a:off x="0" y="7495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14E624E5-03F2-7888-EDFC-49CC34378987}"/>
              </a:ext>
            </a:extLst>
          </p:cNvPr>
          <p:cNvSpPr/>
          <p:nvPr/>
        </p:nvSpPr>
        <p:spPr>
          <a:xfrm>
            <a:off x="571827" y="608849"/>
            <a:ext cx="9619511" cy="1136195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B7AF8454-AA3D-342B-9E6D-BAB3DC34B36F}"/>
              </a:ext>
            </a:extLst>
          </p:cNvPr>
          <p:cNvSpPr/>
          <p:nvPr/>
        </p:nvSpPr>
        <p:spPr>
          <a:xfrm>
            <a:off x="724226" y="452588"/>
            <a:ext cx="9619513" cy="110299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5ECA09-80B7-F52F-70C9-E5A9A7AD0DBC}"/>
              </a:ext>
            </a:extLst>
          </p:cNvPr>
          <p:cNvSpPr txBox="1"/>
          <p:nvPr/>
        </p:nvSpPr>
        <p:spPr>
          <a:xfrm>
            <a:off x="718389" y="549868"/>
            <a:ext cx="96195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0" dirty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Building Trust: Corporate engagement is a win-win</a:t>
            </a:r>
          </a:p>
          <a:p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신뢰 구축</a:t>
            </a: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기업의 참여는 윈</a:t>
            </a: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윈</a:t>
            </a:r>
            <a:endParaRPr 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B525F93-02D7-621C-A4F6-CCE9C7D39BAA}"/>
              </a:ext>
            </a:extLst>
          </p:cNvPr>
          <p:cNvGrpSpPr/>
          <p:nvPr/>
        </p:nvGrpSpPr>
        <p:grpSpPr>
          <a:xfrm>
            <a:off x="3995326" y="2098105"/>
            <a:ext cx="3295831" cy="4107630"/>
            <a:chOff x="8463363" y="1927967"/>
            <a:chExt cx="3295831" cy="4107630"/>
          </a:xfrm>
        </p:grpSpPr>
        <p:graphicFrame>
          <p:nvGraphicFramePr>
            <p:cNvPr id="57" name="Chart 56">
              <a:extLst>
                <a:ext uri="{FF2B5EF4-FFF2-40B4-BE49-F238E27FC236}">
                  <a16:creationId xmlns:a16="http://schemas.microsoft.com/office/drawing/2014/main" id="{AB11B6A2-65D5-1B86-7675-ED015201536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68313282"/>
                </p:ext>
              </p:extLst>
            </p:nvPr>
          </p:nvGraphicFramePr>
          <p:xfrm>
            <a:off x="8463363" y="2175022"/>
            <a:ext cx="3238496" cy="38605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FC36B9F-4AF7-5272-F7E9-E8EE1D66B5FC}"/>
                </a:ext>
              </a:extLst>
            </p:cNvPr>
            <p:cNvSpPr txBox="1"/>
            <p:nvPr/>
          </p:nvSpPr>
          <p:spPr>
            <a:xfrm>
              <a:off x="8757749" y="1927967"/>
              <a:ext cx="3001445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>
                  <a:solidFill>
                    <a:srgbClr val="303433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SDOs that receive corporate funding</a:t>
              </a:r>
            </a:p>
            <a:p>
              <a:pPr algn="ctr"/>
              <a:r>
                <a:rPr lang="ko-KR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기업의 자금을 받는 </a:t>
              </a:r>
              <a:r>
                <a:rPr lang="en-US" altLang="ko-KR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SDO</a:t>
              </a:r>
              <a:endPara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cxnSp>
        <p:nvCxnSpPr>
          <p:cNvPr id="59" name="Separating line">
            <a:extLst>
              <a:ext uri="{FF2B5EF4-FFF2-40B4-BE49-F238E27FC236}">
                <a16:creationId xmlns:a16="http://schemas.microsoft.com/office/drawing/2014/main" id="{04FED49B-8729-BF3D-EE87-BDF61FEB3593}"/>
              </a:ext>
            </a:extLst>
          </p:cNvPr>
          <p:cNvCxnSpPr>
            <a:cxnSpLocks/>
          </p:cNvCxnSpPr>
          <p:nvPr/>
        </p:nvCxnSpPr>
        <p:spPr>
          <a:xfrm>
            <a:off x="7554984" y="2435737"/>
            <a:ext cx="0" cy="3733400"/>
          </a:xfrm>
          <a:prstGeom prst="line">
            <a:avLst/>
          </a:prstGeom>
          <a:ln>
            <a:solidFill>
              <a:srgbClr val="00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6F6D7C4-05F0-A893-8778-BF9651BA5B58}"/>
              </a:ext>
            </a:extLst>
          </p:cNvPr>
          <p:cNvSpPr txBox="1"/>
          <p:nvPr/>
        </p:nvSpPr>
        <p:spPr>
          <a:xfrm>
            <a:off x="7809503" y="4681162"/>
            <a:ext cx="358828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30343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Korea is expected to require </a:t>
            </a:r>
            <a:r>
              <a:rPr lang="en-US" sz="2000" dirty="0">
                <a:solidFill>
                  <a:srgbClr val="468CA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ESG reporting </a:t>
            </a:r>
            <a:r>
              <a:rPr lang="en-US" sz="2000" dirty="0">
                <a:solidFill>
                  <a:srgbClr val="30343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in 2025</a:t>
            </a:r>
          </a:p>
          <a:p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한국은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2025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ESG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보고서가 의무화될 예정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19FB38-1C69-D4D6-C2A2-8CE379C55EE9}"/>
              </a:ext>
            </a:extLst>
          </p:cNvPr>
          <p:cNvGrpSpPr/>
          <p:nvPr/>
        </p:nvGrpSpPr>
        <p:grpSpPr>
          <a:xfrm>
            <a:off x="7842940" y="2035627"/>
            <a:ext cx="3588287" cy="2488420"/>
            <a:chOff x="7876147" y="1805761"/>
            <a:chExt cx="3588287" cy="24884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38EBB7D-7737-82ED-158E-74B4EE9299A1}"/>
                </a:ext>
              </a:extLst>
            </p:cNvPr>
            <p:cNvSpPr txBox="1"/>
            <p:nvPr/>
          </p:nvSpPr>
          <p:spPr>
            <a:xfrm>
              <a:off x="7876147" y="2155134"/>
              <a:ext cx="3588287" cy="2139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E4A024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 of 6</a:t>
              </a:r>
            </a:p>
            <a:p>
              <a:pPr>
                <a:spcAft>
                  <a:spcPts val="600"/>
                </a:spcAft>
              </a:pPr>
              <a:r>
                <a:rPr lang="en-US" sz="2000" dirty="0">
                  <a:solidFill>
                    <a:srgbClr val="303433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economies with government requirements for companies to engage in CSR</a:t>
              </a:r>
            </a:p>
            <a:p>
              <a:r>
                <a:rPr lang="ko-KR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정부가 기업에 </a:t>
              </a:r>
              <a:r>
                <a:rPr lang="en-US" altLang="ko-KR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CSR</a:t>
              </a:r>
              <a:r>
                <a:rPr lang="ko-KR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에 참여하도록 요구하는 여섯 나라 중 하나</a:t>
              </a:r>
              <a:endPara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47750F9-96AA-D9FC-DE98-AB1A1416EF79}"/>
                </a:ext>
              </a:extLst>
            </p:cNvPr>
            <p:cNvSpPr txBox="1"/>
            <p:nvPr/>
          </p:nvSpPr>
          <p:spPr>
            <a:xfrm>
              <a:off x="7876147" y="1805761"/>
              <a:ext cx="221707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Korea is </a:t>
              </a:r>
              <a:r>
                <a:rPr lang="ko-KR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한국은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8F2FCEB-698B-2157-7969-78521ABE11E1}"/>
              </a:ext>
            </a:extLst>
          </p:cNvPr>
          <p:cNvGrpSpPr/>
          <p:nvPr/>
        </p:nvGrpSpPr>
        <p:grpSpPr>
          <a:xfrm>
            <a:off x="463271" y="2098105"/>
            <a:ext cx="3563640" cy="4143132"/>
            <a:chOff x="4515780" y="2097084"/>
            <a:chExt cx="3563640" cy="414313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37743FB-D489-E120-AC28-60C8DBBB8295}"/>
                </a:ext>
              </a:extLst>
            </p:cNvPr>
            <p:cNvSpPr/>
            <p:nvPr/>
          </p:nvSpPr>
          <p:spPr>
            <a:xfrm>
              <a:off x="4920511" y="3571480"/>
              <a:ext cx="2809918" cy="222762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SDOs that host corporate volunteers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0407E6C-E14E-7942-99D3-F26D40412A69}"/>
                </a:ext>
              </a:extLst>
            </p:cNvPr>
            <p:cNvCxnSpPr>
              <a:cxnSpLocks/>
            </p:cNvCxnSpPr>
            <p:nvPr/>
          </p:nvCxnSpPr>
          <p:spPr>
            <a:xfrm>
              <a:off x="6443651" y="2751457"/>
              <a:ext cx="0" cy="682751"/>
            </a:xfrm>
            <a:prstGeom prst="line">
              <a:avLst/>
            </a:prstGeom>
            <a:ln w="34925" cmpd="dbl">
              <a:solidFill>
                <a:srgbClr val="EAC43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216171-6E3D-A734-7B36-66ED67B61595}"/>
                </a:ext>
              </a:extLst>
            </p:cNvPr>
            <p:cNvCxnSpPr>
              <a:cxnSpLocks/>
            </p:cNvCxnSpPr>
            <p:nvPr/>
          </p:nvCxnSpPr>
          <p:spPr>
            <a:xfrm>
              <a:off x="6817514" y="2849931"/>
              <a:ext cx="0" cy="640080"/>
            </a:xfrm>
            <a:prstGeom prst="line">
              <a:avLst/>
            </a:prstGeom>
            <a:ln w="34925" cmpd="dbl">
              <a:solidFill>
                <a:srgbClr val="005F7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02528C73-7BB9-627A-34EB-BA5DD252E36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31474130"/>
                </p:ext>
              </p:extLst>
            </p:nvPr>
          </p:nvGraphicFramePr>
          <p:xfrm>
            <a:off x="4807883" y="3015931"/>
            <a:ext cx="3017520" cy="301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5D785E8D-0263-3106-B0AA-DF23DE3EE09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52234388"/>
                </p:ext>
              </p:extLst>
            </p:nvPr>
          </p:nvGraphicFramePr>
          <p:xfrm>
            <a:off x="4515780" y="2765496"/>
            <a:ext cx="3474720" cy="3474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0B74B5F-D629-4BD6-4073-ED1663A8317C}"/>
                </a:ext>
              </a:extLst>
            </p:cNvPr>
            <p:cNvGrpSpPr/>
            <p:nvPr/>
          </p:nvGrpSpPr>
          <p:grpSpPr>
            <a:xfrm>
              <a:off x="5078203" y="2097084"/>
              <a:ext cx="3001217" cy="856008"/>
              <a:chOff x="9044770" y="2091876"/>
              <a:chExt cx="3001217" cy="85600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9BE0338-7A00-82A1-F49F-1E270A3D2E53}"/>
                  </a:ext>
                </a:extLst>
              </p:cNvPr>
              <p:cNvSpPr/>
              <p:nvPr/>
            </p:nvSpPr>
            <p:spPr>
              <a:xfrm>
                <a:off x="9044770" y="2091876"/>
                <a:ext cx="1502923" cy="856007"/>
              </a:xfrm>
              <a:prstGeom prst="rect">
                <a:avLst/>
              </a:prstGeom>
              <a:solidFill>
                <a:srgbClr val="E4A024"/>
              </a:solidFill>
              <a:ln>
                <a:solidFill>
                  <a:srgbClr val="E4A0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Korea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한국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 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45%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36E2358-176E-9A31-0F65-4271DBD03562}"/>
                  </a:ext>
                </a:extLst>
              </p:cNvPr>
              <p:cNvSpPr/>
              <p:nvPr/>
            </p:nvSpPr>
            <p:spPr>
              <a:xfrm>
                <a:off x="10663107" y="2091876"/>
                <a:ext cx="1382880" cy="856008"/>
              </a:xfrm>
              <a:prstGeom prst="rect">
                <a:avLst/>
              </a:prstGeom>
              <a:solidFill>
                <a:srgbClr val="468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Asia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아시아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/>
                </a:r>
                <a:b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63%</a:t>
                </a: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1689178-4C21-762F-75E9-6904A9A6BB39}"/>
              </a:ext>
            </a:extLst>
          </p:cNvPr>
          <p:cNvSpPr txBox="1"/>
          <p:nvPr/>
        </p:nvSpPr>
        <p:spPr>
          <a:xfrm>
            <a:off x="757859" y="6089937"/>
            <a:ext cx="2940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자원봉사자를 받는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81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0EA17E-457F-B713-B355-2839A62DA219}"/>
              </a:ext>
            </a:extLst>
          </p:cNvPr>
          <p:cNvSpPr/>
          <p:nvPr/>
        </p:nvSpPr>
        <p:spPr>
          <a:xfrm>
            <a:off x="0" y="7495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14A542E4-0C32-DF0A-3E53-AEC053A1CF6C}"/>
              </a:ext>
            </a:extLst>
          </p:cNvPr>
          <p:cNvSpPr/>
          <p:nvPr/>
        </p:nvSpPr>
        <p:spPr>
          <a:xfrm>
            <a:off x="571827" y="608849"/>
            <a:ext cx="9619511" cy="1136195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5CA9D99C-C318-755F-3781-A1F52A1B5F89}"/>
              </a:ext>
            </a:extLst>
          </p:cNvPr>
          <p:cNvSpPr/>
          <p:nvPr/>
        </p:nvSpPr>
        <p:spPr>
          <a:xfrm>
            <a:off x="724226" y="452588"/>
            <a:ext cx="9619513" cy="110299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871617-ED02-1DF1-C7CE-4D134E7024A9}"/>
              </a:ext>
            </a:extLst>
          </p:cNvPr>
          <p:cNvSpPr txBox="1"/>
          <p:nvPr/>
        </p:nvSpPr>
        <p:spPr>
          <a:xfrm>
            <a:off x="2354006" y="2033551"/>
            <a:ext cx="78478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Mangal" panose="02040503050203030202" pitchFamily="18" charset="0"/>
              </a:rPr>
              <a:t>SDOs say corporates can best support them by:</a:t>
            </a:r>
          </a:p>
          <a:p>
            <a:r>
              <a:rPr lang="en-US" altLang="ko-K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SDO</a:t>
            </a:r>
            <a:r>
              <a:rPr lang="ko-KR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가 꼽은 기업의 가장 나은 후원 방안</a:t>
            </a:r>
            <a:endParaRPr lang="ko-KR" altLang="en-US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스퀘어" panose="020B0600000101010101" pitchFamily="50" charset="-127"/>
              <a:ea typeface="나눔스퀘어" panose="020B0600000101010101" pitchFamily="50" charset="-127"/>
              <a:cs typeface="Mangal" panose="02040503050203030202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E39705-8DE2-4094-3EEE-84437AE868AB}"/>
              </a:ext>
            </a:extLst>
          </p:cNvPr>
          <p:cNvGrpSpPr/>
          <p:nvPr/>
        </p:nvGrpSpPr>
        <p:grpSpPr>
          <a:xfrm>
            <a:off x="2420980" y="3010656"/>
            <a:ext cx="7780905" cy="2933163"/>
            <a:chOff x="6579320" y="2877268"/>
            <a:chExt cx="7780905" cy="29331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5DC7732-4BA0-B4F7-B9C5-CB1334EF12D9}"/>
                </a:ext>
              </a:extLst>
            </p:cNvPr>
            <p:cNvGrpSpPr/>
            <p:nvPr/>
          </p:nvGrpSpPr>
          <p:grpSpPr>
            <a:xfrm>
              <a:off x="6579320" y="2877268"/>
              <a:ext cx="7770357" cy="2933163"/>
              <a:chOff x="6675993" y="2260754"/>
              <a:chExt cx="7770357" cy="2933163"/>
            </a:xfrm>
          </p:grpSpPr>
          <p:sp>
            <p:nvSpPr>
              <p:cNvPr id="18" name="Rectangle: Diagonal Corners Rounded 17">
                <a:extLst>
                  <a:ext uri="{FF2B5EF4-FFF2-40B4-BE49-F238E27FC236}">
                    <a16:creationId xmlns:a16="http://schemas.microsoft.com/office/drawing/2014/main" id="{37FE8423-DE2E-8A56-602B-1BA2EFE0792B}"/>
                  </a:ext>
                </a:extLst>
              </p:cNvPr>
              <p:cNvSpPr/>
              <p:nvPr/>
            </p:nvSpPr>
            <p:spPr>
              <a:xfrm>
                <a:off x="6675993" y="2263639"/>
                <a:ext cx="7770357" cy="830997"/>
              </a:xfrm>
              <a:prstGeom prst="round2DiagRect">
                <a:avLst>
                  <a:gd name="adj1" fmla="val 0"/>
                  <a:gd name="adj2" fmla="val 0"/>
                </a:avLst>
              </a:prstGeom>
              <a:solidFill>
                <a:srgbClr val="478BA2"/>
              </a:solidFill>
              <a:ln>
                <a:solidFill>
                  <a:srgbClr val="478BA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D28EA8-7888-6729-22CD-82B2D8689469}"/>
                  </a:ext>
                </a:extLst>
              </p:cNvPr>
              <p:cNvSpPr txBox="1"/>
              <p:nvPr/>
            </p:nvSpPr>
            <p:spPr>
              <a:xfrm>
                <a:off x="6675994" y="2317334"/>
                <a:ext cx="158309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78%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341B51-AB46-B4B2-1659-2A546963FEBB}"/>
                  </a:ext>
                </a:extLst>
              </p:cNvPr>
              <p:cNvSpPr txBox="1"/>
              <p:nvPr/>
            </p:nvSpPr>
            <p:spPr>
              <a:xfrm>
                <a:off x="8222610" y="2260754"/>
                <a:ext cx="622374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effectLst/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Mangal" panose="02040503050203030202" pitchFamily="18" charset="0"/>
                  </a:rPr>
                  <a:t>Providing direct funding</a:t>
                </a:r>
              </a:p>
              <a:p>
                <a:r>
                  <a:rPr lang="ko-KR" altLang="en-US" sz="2000" dirty="0" smtClean="0">
                    <a:solidFill>
                      <a:schemeClr val="bg1"/>
                    </a:solidFill>
                    <a:effectLst/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Mangal" panose="02040503050203030202" pitchFamily="18" charset="0"/>
                  </a:rPr>
                  <a:t>직접 자금 제공</a:t>
                </a:r>
                <a:endParaRPr lang="ko-KR" altLang="en-US" sz="2000" dirty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endParaRPr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2804D527-D0FC-04DE-FFB0-FB4B451CEEA5}"/>
                  </a:ext>
                </a:extLst>
              </p:cNvPr>
              <p:cNvSpPr/>
              <p:nvPr/>
            </p:nvSpPr>
            <p:spPr>
              <a:xfrm>
                <a:off x="6675994" y="4241264"/>
                <a:ext cx="7770356" cy="952653"/>
              </a:xfrm>
              <a:prstGeom prst="round2DiagRect">
                <a:avLst>
                  <a:gd name="adj1" fmla="val 0"/>
                  <a:gd name="adj2" fmla="val 0"/>
                </a:avLst>
              </a:prstGeom>
              <a:solidFill>
                <a:srgbClr val="478BA2"/>
              </a:solidFill>
              <a:ln>
                <a:solidFill>
                  <a:srgbClr val="478BA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79777F1-1A20-5B1C-98A8-82CB2A61ED09}"/>
                  </a:ext>
                </a:extLst>
              </p:cNvPr>
              <p:cNvSpPr txBox="1"/>
              <p:nvPr/>
            </p:nvSpPr>
            <p:spPr>
              <a:xfrm>
                <a:off x="6675994" y="4273597"/>
                <a:ext cx="158309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21%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CAB166-1C72-897F-B5C1-10666B19DC1B}"/>
                  </a:ext>
                </a:extLst>
              </p:cNvPr>
              <p:cNvSpPr txBox="1"/>
              <p:nvPr/>
            </p:nvSpPr>
            <p:spPr>
              <a:xfrm>
                <a:off x="8259087" y="4273597"/>
                <a:ext cx="59480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effectLst/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Mangal" panose="02040503050203030202" pitchFamily="18" charset="0"/>
                  </a:rPr>
                  <a:t>Lending expertise </a:t>
                </a:r>
              </a:p>
              <a:p>
                <a:r>
                  <a:rPr lang="ko-KR" altLang="en-US" sz="20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Mangal" panose="02040503050203030202" pitchFamily="18" charset="0"/>
                  </a:rPr>
                  <a:t>전문성 제공</a:t>
                </a:r>
                <a:endParaRPr lang="en-US" sz="2000" dirty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endParaRPr>
              </a:p>
            </p:txBody>
          </p:sp>
        </p:grpSp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DD92DA5C-1C44-817C-48CB-DC6050895DA1}"/>
                </a:ext>
              </a:extLst>
            </p:cNvPr>
            <p:cNvSpPr/>
            <p:nvPr/>
          </p:nvSpPr>
          <p:spPr>
            <a:xfrm>
              <a:off x="6579320" y="3873114"/>
              <a:ext cx="7770357" cy="830997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rgbClr val="478BA2"/>
            </a:solidFill>
            <a:ln>
              <a:solidFill>
                <a:srgbClr val="478B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B2933-66DC-4489-03F9-10356D7BD239}"/>
                </a:ext>
              </a:extLst>
            </p:cNvPr>
            <p:cNvSpPr txBox="1"/>
            <p:nvPr/>
          </p:nvSpPr>
          <p:spPr>
            <a:xfrm>
              <a:off x="6579321" y="3926809"/>
              <a:ext cx="158309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38%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9C8E5CF-104E-5ABD-7142-94776E06B217}"/>
                </a:ext>
              </a:extLst>
            </p:cNvPr>
            <p:cNvSpPr txBox="1"/>
            <p:nvPr/>
          </p:nvSpPr>
          <p:spPr>
            <a:xfrm>
              <a:off x="8162414" y="3854373"/>
              <a:ext cx="61978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effectLst/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Mangal" panose="02040503050203030202" pitchFamily="18" charset="0"/>
                </a:rPr>
                <a:t>Donating products </a:t>
              </a:r>
            </a:p>
            <a:p>
              <a:r>
                <a:rPr lang="ko-KR" altLang="en-US" sz="2000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제품 기부</a:t>
              </a:r>
              <a:endParaRPr lang="en-US" sz="2000" dirty="0">
                <a:solidFill>
                  <a:schemeClr val="bg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Mangal" panose="02040503050203030202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FCEB7FA-6B9D-096A-DDDE-920C122E8DA4}"/>
              </a:ext>
            </a:extLst>
          </p:cNvPr>
          <p:cNvGrpSpPr/>
          <p:nvPr/>
        </p:nvGrpSpPr>
        <p:grpSpPr>
          <a:xfrm>
            <a:off x="1377470" y="3013540"/>
            <a:ext cx="830997" cy="830997"/>
            <a:chOff x="1831307" y="3085850"/>
            <a:chExt cx="830997" cy="83099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3053FCA-DEC2-A02F-863D-D5583CD72568}"/>
                </a:ext>
              </a:extLst>
            </p:cNvPr>
            <p:cNvSpPr/>
            <p:nvPr/>
          </p:nvSpPr>
          <p:spPr>
            <a:xfrm>
              <a:off x="1831307" y="3085850"/>
              <a:ext cx="830997" cy="830997"/>
            </a:xfrm>
            <a:prstGeom prst="ellipse">
              <a:avLst/>
            </a:prstGeom>
            <a:solidFill>
              <a:srgbClr val="E4A024"/>
            </a:solidFill>
            <a:ln>
              <a:solidFill>
                <a:srgbClr val="E4A0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A5240DC7-9DC3-05A8-5B0C-1D0305925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6111" y="3177772"/>
              <a:ext cx="641387" cy="641387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C45CD3-48DC-029C-9722-63B8DF7B9DB7}"/>
              </a:ext>
            </a:extLst>
          </p:cNvPr>
          <p:cNvGrpSpPr/>
          <p:nvPr/>
        </p:nvGrpSpPr>
        <p:grpSpPr>
          <a:xfrm>
            <a:off x="1377471" y="4056522"/>
            <a:ext cx="830997" cy="830997"/>
            <a:chOff x="1837452" y="4098571"/>
            <a:chExt cx="830997" cy="830997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C0B7C25-17D9-C941-54FE-EB5E8AC9078C}"/>
                </a:ext>
              </a:extLst>
            </p:cNvPr>
            <p:cNvSpPr/>
            <p:nvPr/>
          </p:nvSpPr>
          <p:spPr>
            <a:xfrm>
              <a:off x="1837452" y="4098571"/>
              <a:ext cx="830997" cy="830997"/>
            </a:xfrm>
            <a:prstGeom prst="ellipse">
              <a:avLst/>
            </a:prstGeom>
            <a:solidFill>
              <a:srgbClr val="E4A024"/>
            </a:solidFill>
            <a:ln>
              <a:solidFill>
                <a:srgbClr val="E4A0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C48CD76-2144-631A-34A5-8FB3BC4D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9899" y="4188527"/>
              <a:ext cx="627599" cy="627599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051411-9C51-1E4C-5178-7E7F3A1B6B02}"/>
              </a:ext>
            </a:extLst>
          </p:cNvPr>
          <p:cNvGrpSpPr/>
          <p:nvPr/>
        </p:nvGrpSpPr>
        <p:grpSpPr>
          <a:xfrm>
            <a:off x="1377471" y="5051993"/>
            <a:ext cx="830997" cy="830997"/>
            <a:chOff x="1831307" y="5094303"/>
            <a:chExt cx="830997" cy="83099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19CC2E6-38CB-8BC4-153A-F9CD58C9C5EE}"/>
                </a:ext>
              </a:extLst>
            </p:cNvPr>
            <p:cNvSpPr/>
            <p:nvPr/>
          </p:nvSpPr>
          <p:spPr>
            <a:xfrm>
              <a:off x="1831307" y="5094303"/>
              <a:ext cx="830997" cy="830997"/>
            </a:xfrm>
            <a:prstGeom prst="ellipse">
              <a:avLst/>
            </a:prstGeom>
            <a:solidFill>
              <a:srgbClr val="E4A024"/>
            </a:solidFill>
            <a:ln>
              <a:solidFill>
                <a:srgbClr val="E4A0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2D46D9C-0E9C-EDF6-BBEC-CEEFAA09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751" y="5223587"/>
              <a:ext cx="572427" cy="57242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D5ECA09-80B7-F52F-70C9-E5A9A7AD0DBC}"/>
              </a:ext>
            </a:extLst>
          </p:cNvPr>
          <p:cNvSpPr txBox="1"/>
          <p:nvPr/>
        </p:nvSpPr>
        <p:spPr>
          <a:xfrm>
            <a:off x="718389" y="549868"/>
            <a:ext cx="96195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0" dirty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Building Trust: Corporate engagement is a win-win</a:t>
            </a:r>
          </a:p>
          <a:p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신뢰 구축</a:t>
            </a: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기업의 참여는 윈</a:t>
            </a: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윈</a:t>
            </a:r>
            <a:endParaRPr 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442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D8C0D8-0D95-76B0-A623-4D0A4B4D57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group of people in a circle&#10;&#10;Description automatically generated">
            <a:extLst>
              <a:ext uri="{FF2B5EF4-FFF2-40B4-BE49-F238E27FC236}">
                <a16:creationId xmlns:a16="http://schemas.microsoft.com/office/drawing/2014/main" id="{FB2E1B3E-4326-BCDB-3F71-4CD59F4F75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9849" y="-2445747"/>
            <a:ext cx="12419860" cy="124198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7B369-9C01-7192-DC84-F830D116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C049-ABFA-4075-8CEF-D0CC6C57ADC7}" type="slidenum">
              <a:rPr lang="en-US" smtClean="0"/>
              <a:t>2</a:t>
            </a:fld>
            <a:endParaRPr lang="en-US"/>
          </a:p>
        </p:txBody>
      </p:sp>
      <p:pic>
        <p:nvPicPr>
          <p:cNvPr id="11" name="Picture 10" descr="Two boys sitting on steps looking at a device&#10;&#10;Description automatically generated">
            <a:extLst>
              <a:ext uri="{FF2B5EF4-FFF2-40B4-BE49-F238E27FC236}">
                <a16:creationId xmlns:a16="http://schemas.microsoft.com/office/drawing/2014/main" id="{B5B90D1A-FB64-6468-0FB6-DF8459AB6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t="1" r="12421" b="-2051"/>
          <a:stretch/>
        </p:blipFill>
        <p:spPr>
          <a:xfrm>
            <a:off x="6987499" y="983086"/>
            <a:ext cx="4693468" cy="4878593"/>
          </a:xfrm>
          <a:prstGeom prst="rect">
            <a:avLst/>
          </a:prstGeom>
        </p:spPr>
      </p:pic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894DCA6-1262-ADE1-6E15-6DCE874DE5FE}"/>
              </a:ext>
            </a:extLst>
          </p:cNvPr>
          <p:cNvSpPr/>
          <p:nvPr/>
        </p:nvSpPr>
        <p:spPr>
          <a:xfrm>
            <a:off x="858897" y="1152547"/>
            <a:ext cx="5617569" cy="5223272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6D42AA80-7626-778C-A943-975A64606586}"/>
              </a:ext>
            </a:extLst>
          </p:cNvPr>
          <p:cNvSpPr/>
          <p:nvPr/>
        </p:nvSpPr>
        <p:spPr>
          <a:xfrm>
            <a:off x="1011297" y="983086"/>
            <a:ext cx="5617569" cy="507063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B87D50B-362A-32F0-4607-A414416B5FEC}"/>
              </a:ext>
            </a:extLst>
          </p:cNvPr>
          <p:cNvSpPr txBox="1">
            <a:spLocks/>
          </p:cNvSpPr>
          <p:nvPr/>
        </p:nvSpPr>
        <p:spPr>
          <a:xfrm>
            <a:off x="1462000" y="1523576"/>
            <a:ext cx="48685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Asia faces an </a:t>
            </a:r>
            <a:r>
              <a:rPr lang="en-US" sz="24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uphill battle </a:t>
            </a:r>
            <a:r>
              <a:rPr 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to create a more equitable </a:t>
            </a:r>
            <a:r>
              <a:rPr 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future</a:t>
            </a:r>
          </a:p>
          <a:p>
            <a:pPr marL="23040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ko-KR" altLang="en-US" sz="20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아시아는 지금보다 공평한 미래를 만들기 위한 험난한 도전에 직면해 있습니다</a:t>
            </a:r>
            <a:endParaRPr lang="en-US" sz="20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The region is at least </a:t>
            </a:r>
            <a:r>
              <a:rPr lang="en-US" sz="24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32 years behind schedule </a:t>
            </a:r>
            <a:r>
              <a:rPr lang="en-US" sz="2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in achieving the </a:t>
            </a:r>
            <a:r>
              <a:rPr 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SDGs</a:t>
            </a:r>
          </a:p>
          <a:p>
            <a:pPr marL="24480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ko-KR" altLang="en-US" sz="20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아시아 지역은 지속가능개발목표</a:t>
            </a:r>
            <a:r>
              <a:rPr lang="en-US" altLang="ko-KR" sz="2000" baseline="300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SDGs</a:t>
            </a:r>
            <a:r>
              <a:rPr lang="en-US" altLang="ko-KR" sz="20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달성에 있어 예정보다 최소 </a:t>
            </a:r>
            <a:r>
              <a:rPr lang="en-US" altLang="ko-KR" sz="20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32</a:t>
            </a:r>
            <a:r>
              <a:rPr lang="ko-KR" altLang="en-US" sz="20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뒤처져 있습니다</a:t>
            </a:r>
            <a:endParaRPr lang="ko-KR" altLang="en-US" sz="20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24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406208-0831-46D6-7476-773EC20F45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63489C4B-81E9-8654-6723-D687139D023E}"/>
              </a:ext>
            </a:extLst>
          </p:cNvPr>
          <p:cNvSpPr/>
          <p:nvPr/>
        </p:nvSpPr>
        <p:spPr>
          <a:xfrm>
            <a:off x="571827" y="608849"/>
            <a:ext cx="7856675" cy="1136195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68C1AE5C-4FBE-4008-4535-6A5970DD5A0B}"/>
              </a:ext>
            </a:extLst>
          </p:cNvPr>
          <p:cNvSpPr/>
          <p:nvPr/>
        </p:nvSpPr>
        <p:spPr>
          <a:xfrm>
            <a:off x="724227" y="452588"/>
            <a:ext cx="7856675" cy="110299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EAC8C-10A5-89F7-BF43-A1E72D6C1550}"/>
              </a:ext>
            </a:extLst>
          </p:cNvPr>
          <p:cNvSpPr txBox="1"/>
          <p:nvPr/>
        </p:nvSpPr>
        <p:spPr>
          <a:xfrm>
            <a:off x="718390" y="540140"/>
            <a:ext cx="79975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0" dirty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Challenge: Attracting and retaining talent</a:t>
            </a:r>
          </a:p>
          <a:p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난관</a:t>
            </a:r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인재 유치 및 유지</a:t>
            </a:r>
            <a:endParaRPr lang="en-US" sz="2400" i="0" dirty="0">
              <a:solidFill>
                <a:schemeClr val="bg1"/>
              </a:solidFill>
              <a:effectLst/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F379D9-8109-2416-273B-CC84D2C8B292}"/>
              </a:ext>
            </a:extLst>
          </p:cNvPr>
          <p:cNvSpPr txBox="1"/>
          <p:nvPr/>
        </p:nvSpPr>
        <p:spPr>
          <a:xfrm>
            <a:off x="8428502" y="2812367"/>
            <a:ext cx="1552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E4A024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ngal" panose="02040503050203030202" pitchFamily="18" charset="0"/>
              </a:rPr>
              <a:t>16</a:t>
            </a:r>
            <a:r>
              <a:rPr lang="en-US" sz="4000" dirty="0">
                <a:solidFill>
                  <a:srgbClr val="E4A024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ngal" panose="02040503050203030202" pitchFamily="18" charset="0"/>
              </a:rPr>
              <a:t>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12534D-117E-AC02-2ED9-29910D2EF746}"/>
              </a:ext>
            </a:extLst>
          </p:cNvPr>
          <p:cNvSpPr txBox="1"/>
          <p:nvPr/>
        </p:nvSpPr>
        <p:spPr>
          <a:xfrm>
            <a:off x="8428501" y="3484817"/>
            <a:ext cx="3074451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of SDOs </a:t>
            </a:r>
            <a:r>
              <a:rPr lang="en-US" sz="2000" dirty="0"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say they receive </a:t>
            </a:r>
            <a:r>
              <a:rPr lang="en-US" sz="2000" dirty="0">
                <a:solidFill>
                  <a:srgbClr val="E4A024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ngal" panose="02040503050203030202" pitchFamily="18" charset="0"/>
              </a:rPr>
              <a:t>consistent</a:t>
            </a:r>
            <a:r>
              <a:rPr lang="en-US" sz="2000" dirty="0"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 </a:t>
            </a:r>
            <a:r>
              <a:rPr lang="en-US" sz="2000" dirty="0"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donor support for capacity building</a:t>
            </a:r>
          </a:p>
          <a:p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16%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 역량 구축 지원을 </a:t>
            </a:r>
            <a:r>
              <a:rPr lang="ko-KR" altLang="en-US" sz="16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꾸준히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받고 있다고 응답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B5E45A-10E1-C252-F98F-7F8145B32099}"/>
              </a:ext>
            </a:extLst>
          </p:cNvPr>
          <p:cNvGrpSpPr/>
          <p:nvPr/>
        </p:nvGrpSpPr>
        <p:grpSpPr>
          <a:xfrm>
            <a:off x="396942" y="2046840"/>
            <a:ext cx="3563640" cy="4143132"/>
            <a:chOff x="4515780" y="2097084"/>
            <a:chExt cx="3563640" cy="414313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B2CC35-91A6-9714-4887-261BF26C7F7B}"/>
                </a:ext>
              </a:extLst>
            </p:cNvPr>
            <p:cNvSpPr/>
            <p:nvPr/>
          </p:nvSpPr>
          <p:spPr>
            <a:xfrm>
              <a:off x="4859551" y="3570497"/>
              <a:ext cx="2940452" cy="222762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SDOs that find it </a:t>
              </a:r>
              <a:r>
                <a:rPr lang="en-US" b="1" dirty="0">
                  <a:solidFill>
                    <a:schemeClr val="tx1"/>
                  </a:solidFill>
                </a:rPr>
                <a:t>difficult</a:t>
              </a:r>
              <a:r>
                <a:rPr lang="en-US" dirty="0">
                  <a:solidFill>
                    <a:schemeClr val="tx1"/>
                  </a:solidFill>
                </a:rPr>
                <a:t> to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recruit staff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B2B1FEE-FAC9-34B6-C161-0CCDF677E23F}"/>
                </a:ext>
              </a:extLst>
            </p:cNvPr>
            <p:cNvCxnSpPr>
              <a:cxnSpLocks/>
            </p:cNvCxnSpPr>
            <p:nvPr/>
          </p:nvCxnSpPr>
          <p:spPr>
            <a:xfrm>
              <a:off x="6443651" y="2751457"/>
              <a:ext cx="0" cy="682751"/>
            </a:xfrm>
            <a:prstGeom prst="line">
              <a:avLst/>
            </a:prstGeom>
            <a:ln w="34925" cmpd="dbl">
              <a:solidFill>
                <a:srgbClr val="EAC43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EB26923-1493-5EA4-90D5-DE719C9C9954}"/>
                </a:ext>
              </a:extLst>
            </p:cNvPr>
            <p:cNvCxnSpPr>
              <a:cxnSpLocks/>
            </p:cNvCxnSpPr>
            <p:nvPr/>
          </p:nvCxnSpPr>
          <p:spPr>
            <a:xfrm>
              <a:off x="6817514" y="2849931"/>
              <a:ext cx="0" cy="640080"/>
            </a:xfrm>
            <a:prstGeom prst="line">
              <a:avLst/>
            </a:prstGeom>
            <a:ln w="34925" cmpd="dbl">
              <a:solidFill>
                <a:srgbClr val="005F7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83094CA4-A065-B7EB-F052-48A17EB2D2B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36900767"/>
                </p:ext>
              </p:extLst>
            </p:nvPr>
          </p:nvGraphicFramePr>
          <p:xfrm>
            <a:off x="4807883" y="3015931"/>
            <a:ext cx="3017520" cy="301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A79E75F3-E696-C76E-67DF-3F88E1D9373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9925160"/>
                </p:ext>
              </p:extLst>
            </p:nvPr>
          </p:nvGraphicFramePr>
          <p:xfrm>
            <a:off x="4515780" y="2765496"/>
            <a:ext cx="3474720" cy="3474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D124A33-8621-CEBB-28E9-266A5F2EB945}"/>
                </a:ext>
              </a:extLst>
            </p:cNvPr>
            <p:cNvGrpSpPr/>
            <p:nvPr/>
          </p:nvGrpSpPr>
          <p:grpSpPr>
            <a:xfrm>
              <a:off x="5078203" y="2097084"/>
              <a:ext cx="3001217" cy="856008"/>
              <a:chOff x="9044770" y="2091876"/>
              <a:chExt cx="3001217" cy="85600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1A27C1F-EC2C-0B97-F947-0EF9A0454DDA}"/>
                  </a:ext>
                </a:extLst>
              </p:cNvPr>
              <p:cNvSpPr/>
              <p:nvPr/>
            </p:nvSpPr>
            <p:spPr>
              <a:xfrm>
                <a:off x="9044770" y="2091876"/>
                <a:ext cx="1502923" cy="856007"/>
              </a:xfrm>
              <a:prstGeom prst="rect">
                <a:avLst/>
              </a:prstGeom>
              <a:solidFill>
                <a:srgbClr val="E4A024"/>
              </a:solidFill>
              <a:ln>
                <a:solidFill>
                  <a:srgbClr val="E4A0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Korea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한국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 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91%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295C61-6FAA-1E05-F41F-B87C5FCED6F9}"/>
                  </a:ext>
                </a:extLst>
              </p:cNvPr>
              <p:cNvSpPr/>
              <p:nvPr/>
            </p:nvSpPr>
            <p:spPr>
              <a:xfrm>
                <a:off x="10663107" y="2091876"/>
                <a:ext cx="1382880" cy="856008"/>
              </a:xfrm>
              <a:prstGeom prst="rect">
                <a:avLst/>
              </a:prstGeom>
              <a:solidFill>
                <a:srgbClr val="468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Asia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아시아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/>
                </a:r>
                <a:b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73%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74651DE-87A5-8D94-BCCD-09E3C3778321}"/>
              </a:ext>
            </a:extLst>
          </p:cNvPr>
          <p:cNvGrpSpPr/>
          <p:nvPr/>
        </p:nvGrpSpPr>
        <p:grpSpPr>
          <a:xfrm>
            <a:off x="4099473" y="2050733"/>
            <a:ext cx="3563640" cy="4143132"/>
            <a:chOff x="4515780" y="2097084"/>
            <a:chExt cx="3563640" cy="414313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3EE6994-3E95-6504-9EC7-058561DD5410}"/>
                </a:ext>
              </a:extLst>
            </p:cNvPr>
            <p:cNvSpPr/>
            <p:nvPr/>
          </p:nvSpPr>
          <p:spPr>
            <a:xfrm>
              <a:off x="5095527" y="3531168"/>
              <a:ext cx="2449169" cy="222762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SDOs that believe there is a perception that nonprofit staff should </a:t>
              </a:r>
              <a:r>
                <a:rPr lang="en-US" b="1" dirty="0">
                  <a:solidFill>
                    <a:schemeClr val="tx1"/>
                  </a:solidFill>
                </a:rPr>
                <a:t>earn less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2D8D0A6-53D5-9CB0-952B-D0216820F379}"/>
                </a:ext>
              </a:extLst>
            </p:cNvPr>
            <p:cNvCxnSpPr>
              <a:cxnSpLocks/>
            </p:cNvCxnSpPr>
            <p:nvPr/>
          </p:nvCxnSpPr>
          <p:spPr>
            <a:xfrm>
              <a:off x="6443651" y="2751457"/>
              <a:ext cx="0" cy="682751"/>
            </a:xfrm>
            <a:prstGeom prst="line">
              <a:avLst/>
            </a:prstGeom>
            <a:ln w="34925" cmpd="dbl">
              <a:solidFill>
                <a:srgbClr val="EAC43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613B486-1DD1-C473-BAF1-79782C465520}"/>
                </a:ext>
              </a:extLst>
            </p:cNvPr>
            <p:cNvCxnSpPr>
              <a:cxnSpLocks/>
            </p:cNvCxnSpPr>
            <p:nvPr/>
          </p:nvCxnSpPr>
          <p:spPr>
            <a:xfrm>
              <a:off x="6817514" y="2849931"/>
              <a:ext cx="0" cy="640080"/>
            </a:xfrm>
            <a:prstGeom prst="line">
              <a:avLst/>
            </a:prstGeom>
            <a:ln w="34925" cmpd="dbl">
              <a:solidFill>
                <a:srgbClr val="005F7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aphicFrame>
          <p:nvGraphicFramePr>
            <p:cNvPr id="38" name="Chart 37">
              <a:extLst>
                <a:ext uri="{FF2B5EF4-FFF2-40B4-BE49-F238E27FC236}">
                  <a16:creationId xmlns:a16="http://schemas.microsoft.com/office/drawing/2014/main" id="{E582D2A2-A351-E644-E6E9-29ED7ABC88C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50368924"/>
                </p:ext>
              </p:extLst>
            </p:nvPr>
          </p:nvGraphicFramePr>
          <p:xfrm>
            <a:off x="4807883" y="3015931"/>
            <a:ext cx="3017520" cy="3017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39" name="Chart 38">
              <a:extLst>
                <a:ext uri="{FF2B5EF4-FFF2-40B4-BE49-F238E27FC236}">
                  <a16:creationId xmlns:a16="http://schemas.microsoft.com/office/drawing/2014/main" id="{967D3DB3-1A8A-5C48-8177-6145C2D9393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75092555"/>
                </p:ext>
              </p:extLst>
            </p:nvPr>
          </p:nvGraphicFramePr>
          <p:xfrm>
            <a:off x="4515780" y="2765496"/>
            <a:ext cx="3474720" cy="34747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BC5F71-0C07-5C6B-5B59-0C49B8861FF2}"/>
                </a:ext>
              </a:extLst>
            </p:cNvPr>
            <p:cNvGrpSpPr/>
            <p:nvPr/>
          </p:nvGrpSpPr>
          <p:grpSpPr>
            <a:xfrm>
              <a:off x="5078203" y="2097084"/>
              <a:ext cx="3001217" cy="856008"/>
              <a:chOff x="9044770" y="2091876"/>
              <a:chExt cx="3001217" cy="85600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439E8F6-ED8B-5A28-8AAC-44392182A0C4}"/>
                  </a:ext>
                </a:extLst>
              </p:cNvPr>
              <p:cNvSpPr/>
              <p:nvPr/>
            </p:nvSpPr>
            <p:spPr>
              <a:xfrm>
                <a:off x="9044770" y="2091876"/>
                <a:ext cx="1502923" cy="856007"/>
              </a:xfrm>
              <a:prstGeom prst="rect">
                <a:avLst/>
              </a:prstGeom>
              <a:solidFill>
                <a:srgbClr val="E4A024"/>
              </a:solidFill>
              <a:ln>
                <a:solidFill>
                  <a:srgbClr val="E4A0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Korea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한국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 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89%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10EF8E7-DF8B-B217-D951-193AF3CEB6D6}"/>
                  </a:ext>
                </a:extLst>
              </p:cNvPr>
              <p:cNvSpPr/>
              <p:nvPr/>
            </p:nvSpPr>
            <p:spPr>
              <a:xfrm>
                <a:off x="10663107" y="2091876"/>
                <a:ext cx="1382880" cy="856008"/>
              </a:xfrm>
              <a:prstGeom prst="rect">
                <a:avLst/>
              </a:prstGeom>
              <a:solidFill>
                <a:srgbClr val="468C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Asia </a:t>
                </a:r>
                <a:r>
                  <a:rPr lang="ko-KR" altLang="en-US" sz="12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아시아</a:t>
                </a:r>
                <a:r>
                  <a:rPr lang="en-US" sz="1600" dirty="0" smtClean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:</a:t>
                </a: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/>
                </a:r>
                <a:b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69%</a:t>
                </a:r>
              </a:p>
            </p:txBody>
          </p:sp>
        </p:grpSp>
      </p:grpSp>
      <p:cxnSp>
        <p:nvCxnSpPr>
          <p:cNvPr id="44" name="Separating line">
            <a:extLst>
              <a:ext uri="{FF2B5EF4-FFF2-40B4-BE49-F238E27FC236}">
                <a16:creationId xmlns:a16="http://schemas.microsoft.com/office/drawing/2014/main" id="{FE9F2282-10AE-D567-EB9E-8B6ED5CD8A49}"/>
              </a:ext>
            </a:extLst>
          </p:cNvPr>
          <p:cNvCxnSpPr>
            <a:cxnSpLocks/>
          </p:cNvCxnSpPr>
          <p:nvPr/>
        </p:nvCxnSpPr>
        <p:spPr>
          <a:xfrm>
            <a:off x="8144919" y="2563556"/>
            <a:ext cx="0" cy="3733400"/>
          </a:xfrm>
          <a:prstGeom prst="line">
            <a:avLst/>
          </a:prstGeom>
          <a:ln>
            <a:solidFill>
              <a:srgbClr val="005F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1689178-4C21-762F-75E9-6904A9A6BB39}"/>
              </a:ext>
            </a:extLst>
          </p:cNvPr>
          <p:cNvSpPr txBox="1"/>
          <p:nvPr/>
        </p:nvSpPr>
        <p:spPr>
          <a:xfrm>
            <a:off x="757859" y="6089937"/>
            <a:ext cx="2940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직원 채용에 어려움을 겪는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4070F8-93D7-7840-BD2F-C32BEFCE3B4E}"/>
              </a:ext>
            </a:extLst>
          </p:cNvPr>
          <p:cNvSpPr txBox="1"/>
          <p:nvPr/>
        </p:nvSpPr>
        <p:spPr>
          <a:xfrm>
            <a:off x="4598643" y="6089899"/>
            <a:ext cx="2809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비영리 직원의 </a:t>
            </a:r>
            <a:r>
              <a:rPr lang="ko-KR" altLang="en-US" sz="1600" dirty="0" smtClean="0">
                <a:latin typeface="나눔스퀘어" panose="020B0600000101010101" pitchFamily="50" charset="-127"/>
                <a:ea typeface="나눔스퀘어" panose="020B0600000101010101" pitchFamily="50" charset="-127"/>
              </a:rPr>
              <a:t>급여가 적어야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한다는 인식이 있다고 생각하는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SDO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65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icrosite_Korea">
            <a:hlinkClick r:id="" action="ppaction://media"/>
            <a:extLst>
              <a:ext uri="{FF2B5EF4-FFF2-40B4-BE49-F238E27FC236}">
                <a16:creationId xmlns:a16="http://schemas.microsoft.com/office/drawing/2014/main" id="{3B47E8C2-B43F-55F2-1383-2FAD05E23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912"/>
            <a:ext cx="121920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B1CD1E-F56A-9675-02ED-73728B652C56}"/>
              </a:ext>
            </a:extLst>
          </p:cNvPr>
          <p:cNvSpPr/>
          <p:nvPr/>
        </p:nvSpPr>
        <p:spPr>
          <a:xfrm>
            <a:off x="0" y="-5017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74DE5B-C564-B785-E52B-98592A482413}"/>
              </a:ext>
            </a:extLst>
          </p:cNvPr>
          <p:cNvSpPr txBox="1"/>
          <p:nvPr/>
        </p:nvSpPr>
        <p:spPr>
          <a:xfrm>
            <a:off x="882022" y="5206848"/>
            <a:ext cx="884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capsasia</a:t>
            </a:r>
            <a:endParaRPr lang="en-GB" sz="1400" dirty="0">
              <a:solidFill>
                <a:srgbClr val="17315A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C766300-29B4-614F-6AE2-63D8AEB074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5" y="5208220"/>
            <a:ext cx="288000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8B4666-77E2-20E3-B0BA-4A0BE2DECB05}"/>
              </a:ext>
            </a:extLst>
          </p:cNvPr>
          <p:cNvSpPr txBox="1"/>
          <p:nvPr/>
        </p:nvSpPr>
        <p:spPr>
          <a:xfrm>
            <a:off x="2610854" y="5245643"/>
            <a:ext cx="884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capsasia</a:t>
            </a:r>
            <a:endParaRPr lang="en-GB" sz="1400" dirty="0">
              <a:solidFill>
                <a:srgbClr val="17315A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AAA006A7-8DD0-2C7F-A49B-BEBDA08349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97" y="5248532"/>
            <a:ext cx="288000" cy="28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AA6017-66F0-6811-3155-68D90406D4AE}"/>
              </a:ext>
            </a:extLst>
          </p:cNvPr>
          <p:cNvSpPr txBox="1"/>
          <p:nvPr/>
        </p:nvSpPr>
        <p:spPr>
          <a:xfrm>
            <a:off x="2610854" y="5634200"/>
            <a:ext cx="3587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Centre</a:t>
            </a:r>
            <a:r>
              <a:rPr lang="zh-CN" altLang="en-US" sz="1400" dirty="0">
                <a:solidFill>
                  <a:srgbClr val="17315A"/>
                </a:solidFill>
                <a:latin typeface="나눔스퀘어" panose="020B0600000101010101" pitchFamily="50" charset="-127"/>
              </a:rPr>
              <a:t> </a:t>
            </a:r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for</a:t>
            </a:r>
            <a:r>
              <a:rPr lang="zh-CN" altLang="en-US" sz="1400" dirty="0">
                <a:solidFill>
                  <a:srgbClr val="17315A"/>
                </a:solidFill>
                <a:latin typeface="나눔스퀘어" panose="020B0600000101010101" pitchFamily="50" charset="-127"/>
              </a:rPr>
              <a:t> </a:t>
            </a:r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Asian</a:t>
            </a:r>
            <a:r>
              <a:rPr lang="zh-CN" altLang="en-US" sz="1400" dirty="0">
                <a:solidFill>
                  <a:srgbClr val="17315A"/>
                </a:solidFill>
                <a:latin typeface="나눔스퀘어" panose="020B0600000101010101" pitchFamily="50" charset="-127"/>
              </a:rPr>
              <a:t> </a:t>
            </a:r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Philanthropy</a:t>
            </a:r>
            <a:r>
              <a:rPr lang="zh-CN" altLang="en-US" sz="1400" dirty="0">
                <a:solidFill>
                  <a:srgbClr val="17315A"/>
                </a:solidFill>
                <a:latin typeface="나눔스퀘어" panose="020B0600000101010101" pitchFamily="50" charset="-127"/>
              </a:rPr>
              <a:t> </a:t>
            </a:r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and</a:t>
            </a:r>
            <a:r>
              <a:rPr lang="zh-CN" altLang="en-US" sz="1400" dirty="0">
                <a:solidFill>
                  <a:srgbClr val="17315A"/>
                </a:solidFill>
                <a:latin typeface="나눔스퀘어" panose="020B0600000101010101" pitchFamily="50" charset="-127"/>
              </a:rPr>
              <a:t> </a:t>
            </a:r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Society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C94A2-BA8D-7628-F3A1-927DE9668CFD}"/>
              </a:ext>
            </a:extLst>
          </p:cNvPr>
          <p:cNvSpPr txBox="1"/>
          <p:nvPr/>
        </p:nvSpPr>
        <p:spPr>
          <a:xfrm>
            <a:off x="2610854" y="6053615"/>
            <a:ext cx="3587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Centre</a:t>
            </a:r>
            <a:r>
              <a:rPr lang="zh-CN" altLang="en-US" sz="1400" dirty="0">
                <a:solidFill>
                  <a:srgbClr val="17315A"/>
                </a:solidFill>
                <a:latin typeface="나눔스퀘어" panose="020B0600000101010101" pitchFamily="50" charset="-127"/>
              </a:rPr>
              <a:t> </a:t>
            </a:r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for</a:t>
            </a:r>
            <a:r>
              <a:rPr lang="zh-CN" altLang="en-US" sz="1400" dirty="0">
                <a:solidFill>
                  <a:srgbClr val="17315A"/>
                </a:solidFill>
                <a:latin typeface="나눔스퀘어" panose="020B0600000101010101" pitchFamily="50" charset="-127"/>
              </a:rPr>
              <a:t> </a:t>
            </a:r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Asian</a:t>
            </a:r>
            <a:r>
              <a:rPr lang="zh-CN" altLang="en-US" sz="1400" dirty="0">
                <a:solidFill>
                  <a:srgbClr val="17315A"/>
                </a:solidFill>
                <a:latin typeface="나눔스퀘어" panose="020B0600000101010101" pitchFamily="50" charset="-127"/>
              </a:rPr>
              <a:t> </a:t>
            </a:r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Philanthropy</a:t>
            </a:r>
            <a:r>
              <a:rPr lang="zh-CN" altLang="en-US" sz="1400" dirty="0">
                <a:solidFill>
                  <a:srgbClr val="17315A"/>
                </a:solidFill>
                <a:latin typeface="나눔스퀘어" panose="020B0600000101010101" pitchFamily="50" charset="-127"/>
              </a:rPr>
              <a:t> </a:t>
            </a:r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and</a:t>
            </a:r>
            <a:r>
              <a:rPr lang="zh-CN" altLang="en-US" sz="1400" dirty="0">
                <a:solidFill>
                  <a:srgbClr val="17315A"/>
                </a:solidFill>
                <a:latin typeface="나눔스퀘어" panose="020B0600000101010101" pitchFamily="50" charset="-127"/>
              </a:rPr>
              <a:t> </a:t>
            </a:r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Society</a:t>
            </a:r>
          </a:p>
        </p:txBody>
      </p:sp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5FCC8905-FD54-FA21-CE7B-428339C9C8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97" y="5634127"/>
            <a:ext cx="288000" cy="288000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E0ABFB6E-2BCE-7CA2-D054-40A269F99D3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97" y="6052245"/>
            <a:ext cx="291600" cy="291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3FD5B0-109A-AC05-B011-946361BACB96}"/>
              </a:ext>
            </a:extLst>
          </p:cNvPr>
          <p:cNvSpPr txBox="1"/>
          <p:nvPr/>
        </p:nvSpPr>
        <p:spPr>
          <a:xfrm>
            <a:off x="882022" y="6068860"/>
            <a:ext cx="848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caps_hk</a:t>
            </a:r>
            <a:endParaRPr lang="en-US" altLang="zh-CN" sz="1400" dirty="0">
              <a:solidFill>
                <a:srgbClr val="17315A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C52CC51-D417-42B0-4022-EF9E4BD6EE4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5" y="6069792"/>
            <a:ext cx="291600" cy="29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257C51-DA7A-55DE-9800-C8EDEF7A700C}"/>
              </a:ext>
            </a:extLst>
          </p:cNvPr>
          <p:cNvSpPr txBox="1"/>
          <p:nvPr/>
        </p:nvSpPr>
        <p:spPr>
          <a:xfrm>
            <a:off x="882022" y="4795371"/>
            <a:ext cx="1931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http://www.caps.org/</a:t>
            </a:r>
            <a:endParaRPr lang="en-GB" sz="1400" dirty="0">
              <a:solidFill>
                <a:srgbClr val="17315A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Picture 19" descr="Shape&#10;&#10;Description automatically generated with low confidence">
            <a:extLst>
              <a:ext uri="{FF2B5EF4-FFF2-40B4-BE49-F238E27FC236}">
                <a16:creationId xmlns:a16="http://schemas.microsoft.com/office/drawing/2014/main" id="{127A19ED-D830-F190-1011-B9E406C9380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5" y="4795371"/>
            <a:ext cx="291600" cy="29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AA7677-9CEB-91FA-40D9-D9F14D070F28}"/>
              </a:ext>
            </a:extLst>
          </p:cNvPr>
          <p:cNvSpPr txBox="1"/>
          <p:nvPr/>
        </p:nvSpPr>
        <p:spPr>
          <a:xfrm>
            <a:off x="882022" y="5657384"/>
            <a:ext cx="967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caps_asia</a:t>
            </a:r>
            <a:endParaRPr lang="en-GB" sz="1400" dirty="0">
              <a:solidFill>
                <a:srgbClr val="17315A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043AF9-9C4D-FC50-BD4C-3AB043928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356" y="5624553"/>
            <a:ext cx="424739" cy="31855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D453F62-5EC1-22D9-9281-B61664D99C60}"/>
              </a:ext>
            </a:extLst>
          </p:cNvPr>
          <p:cNvSpPr/>
          <p:nvPr/>
        </p:nvSpPr>
        <p:spPr>
          <a:xfrm>
            <a:off x="1" y="0"/>
            <a:ext cx="12192000" cy="4795371"/>
          </a:xfrm>
          <a:prstGeom prst="rect">
            <a:avLst/>
          </a:prstGeom>
          <a:gradFill>
            <a:gsLst>
              <a:gs pos="0">
                <a:srgbClr val="468CA2"/>
              </a:gs>
              <a:gs pos="100000">
                <a:srgbClr val="ECF8F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8D08C"/>
              </a:solidFill>
              <a:latin typeface="Calibri" panose="020F0502020204030204" pitchFamily="34" charset="0"/>
              <a:ea typeface="Microsoft YaHei Light" panose="020B0502040204020203" pitchFamily="34" charset="-122"/>
              <a:cs typeface="Calibri" panose="020F0502020204030204" pitchFamily="34" charset="0"/>
            </a:endParaRPr>
          </a:p>
        </p:txBody>
      </p:sp>
      <p:pic>
        <p:nvPicPr>
          <p:cNvPr id="35" name="Picture 34" descr="A logo with a globe and text&#10;&#10;Description automatically generated">
            <a:extLst>
              <a:ext uri="{FF2B5EF4-FFF2-40B4-BE49-F238E27FC236}">
                <a16:creationId xmlns:a16="http://schemas.microsoft.com/office/drawing/2014/main" id="{0BE37022-BB7C-5536-AFFC-D390271DE7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5" y="790335"/>
            <a:ext cx="2391590" cy="179369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9830AF3-5358-0980-8A76-79463E16D6EE}"/>
              </a:ext>
            </a:extLst>
          </p:cNvPr>
          <p:cNvSpPr txBox="1"/>
          <p:nvPr/>
        </p:nvSpPr>
        <p:spPr>
          <a:xfrm>
            <a:off x="528925" y="2505667"/>
            <a:ext cx="3190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17315A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Thank you!</a:t>
            </a:r>
          </a:p>
        </p:txBody>
      </p:sp>
      <p:pic>
        <p:nvPicPr>
          <p:cNvPr id="1026" name="Picture 2" descr="A qr code with dots&#10;&#10;Description automatically generated">
            <a:extLst>
              <a:ext uri="{FF2B5EF4-FFF2-40B4-BE49-F238E27FC236}">
                <a16:creationId xmlns:a16="http://schemas.microsoft.com/office/drawing/2014/main" id="{C371C960-530B-1D57-B137-13DDAE929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452" y="5190043"/>
            <a:ext cx="1153802" cy="115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yellow envelope with a white paper with blue text&#10;&#10;Description automatically generated">
            <a:extLst>
              <a:ext uri="{FF2B5EF4-FFF2-40B4-BE49-F238E27FC236}">
                <a16:creationId xmlns:a16="http://schemas.microsoft.com/office/drawing/2014/main" id="{60818212-5F2E-2296-5AFB-B6B2A958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325" y="5440255"/>
            <a:ext cx="719137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509955-9E9F-D281-DF97-28251934FACA}"/>
              </a:ext>
            </a:extLst>
          </p:cNvPr>
          <p:cNvSpPr/>
          <p:nvPr/>
        </p:nvSpPr>
        <p:spPr>
          <a:xfrm>
            <a:off x="7392943" y="2086169"/>
            <a:ext cx="4708861" cy="2699871"/>
          </a:xfrm>
          <a:prstGeom prst="rect">
            <a:avLst/>
          </a:prstGeom>
          <a:solidFill>
            <a:srgbClr val="1C4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8D08C"/>
              </a:solidFill>
              <a:latin typeface="Calibri" panose="020F0502020204030204" pitchFamily="34" charset="0"/>
              <a:ea typeface="Microsoft YaHei Light" panose="020B0502040204020203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CB4A2C02-291B-CCE4-E5CE-F4DC94DA2D7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330" y="2884789"/>
            <a:ext cx="1662932" cy="1662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01496F-5445-1F48-EA97-90CEF08747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0360" y="635000"/>
            <a:ext cx="3114329" cy="4165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B74DEB-D560-5094-3FC0-B76B82E1478B}"/>
              </a:ext>
            </a:extLst>
          </p:cNvPr>
          <p:cNvSpPr txBox="1"/>
          <p:nvPr/>
        </p:nvSpPr>
        <p:spPr>
          <a:xfrm>
            <a:off x="9171255" y="2270886"/>
            <a:ext cx="2409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Scan the QR code to visit the DGI 2024 microsite: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00FEC5-D15B-4547-5610-7D11115FDC77}"/>
              </a:ext>
            </a:extLst>
          </p:cNvPr>
          <p:cNvGrpSpPr/>
          <p:nvPr/>
        </p:nvGrpSpPr>
        <p:grpSpPr>
          <a:xfrm>
            <a:off x="433779" y="4328228"/>
            <a:ext cx="2669344" cy="324772"/>
            <a:chOff x="433779" y="4104290"/>
            <a:chExt cx="2413871" cy="32477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8730B08-E140-9EBF-E6F6-889247697D9B}"/>
                </a:ext>
              </a:extLst>
            </p:cNvPr>
            <p:cNvSpPr/>
            <p:nvPr/>
          </p:nvSpPr>
          <p:spPr>
            <a:xfrm>
              <a:off x="433779" y="4104290"/>
              <a:ext cx="2409182" cy="324772"/>
            </a:xfrm>
            <a:prstGeom prst="roundRect">
              <a:avLst>
                <a:gd name="adj" fmla="val 50000"/>
              </a:avLst>
            </a:prstGeom>
            <a:solidFill>
              <a:srgbClr val="E4A024"/>
            </a:solidFill>
            <a:ln>
              <a:solidFill>
                <a:srgbClr val="E4A0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DCE1B6-6E7C-F956-88E8-DAB801757E49}"/>
                </a:ext>
              </a:extLst>
            </p:cNvPr>
            <p:cNvSpPr txBox="1"/>
            <p:nvPr/>
          </p:nvSpPr>
          <p:spPr>
            <a:xfrm>
              <a:off x="438468" y="4115998"/>
              <a:ext cx="24091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17315A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Follow us on social media: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05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D8C0D8-0D95-76B0-A623-4D0A4B4D57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group of people in a circle&#10;&#10;Description automatically generated">
            <a:extLst>
              <a:ext uri="{FF2B5EF4-FFF2-40B4-BE49-F238E27FC236}">
                <a16:creationId xmlns:a16="http://schemas.microsoft.com/office/drawing/2014/main" id="{FB2E1B3E-4326-BCDB-3F71-4CD59F4F75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9849" y="-2445747"/>
            <a:ext cx="12419860" cy="124198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7B369-9C01-7192-DC84-F830D116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C049-ABFA-4075-8CEF-D0CC6C57ADC7}" type="slidenum">
              <a:rPr lang="en-US" smtClean="0"/>
              <a:t>3</a:t>
            </a:fld>
            <a:endParaRPr lang="en-US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894DCA6-1262-ADE1-6E15-6DCE874DE5FE}"/>
              </a:ext>
            </a:extLst>
          </p:cNvPr>
          <p:cNvSpPr/>
          <p:nvPr/>
        </p:nvSpPr>
        <p:spPr>
          <a:xfrm>
            <a:off x="858897" y="1152547"/>
            <a:ext cx="5617569" cy="5223272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6D42AA80-7626-778C-A943-975A64606586}"/>
              </a:ext>
            </a:extLst>
          </p:cNvPr>
          <p:cNvSpPr/>
          <p:nvPr/>
        </p:nvSpPr>
        <p:spPr>
          <a:xfrm>
            <a:off x="1011297" y="983086"/>
            <a:ext cx="5617569" cy="5070633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B87D50B-362A-32F0-4607-A414416B5FEC}"/>
              </a:ext>
            </a:extLst>
          </p:cNvPr>
          <p:cNvSpPr txBox="1">
            <a:spLocks/>
          </p:cNvSpPr>
          <p:nvPr/>
        </p:nvSpPr>
        <p:spPr>
          <a:xfrm>
            <a:off x="1462000" y="1523576"/>
            <a:ext cx="48685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 good news is:</a:t>
            </a:r>
            <a:r>
              <a:rPr lang="en-GB" sz="24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Asia holds great </a:t>
            </a:r>
            <a:r>
              <a:rPr lang="en-GB" sz="24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potential</a:t>
            </a:r>
          </a:p>
          <a:p>
            <a:pPr marL="24480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ko-KR" altLang="en-US" sz="20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다행인 것은</a:t>
            </a:r>
            <a:r>
              <a:rPr lang="en-US" altLang="ko-KR" sz="20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아시아가 크나큰 잠재력을 지니고 있다</a:t>
            </a:r>
            <a:r>
              <a:rPr lang="ko-KR" altLang="en-US" sz="20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는 점입니다</a:t>
            </a:r>
            <a:endParaRPr lang="en-GB" sz="2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 </a:t>
            </a:r>
            <a:r>
              <a:rPr lang="en-GB" sz="2400" i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Doing Good Index</a:t>
            </a:r>
            <a:r>
              <a:rPr lang="en-GB" sz="2400" i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shows us</a:t>
            </a:r>
            <a:r>
              <a:rPr lang="en-GB" sz="24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how private resources can be </a:t>
            </a:r>
            <a:r>
              <a:rPr lang="en-GB" sz="24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unleashed</a:t>
            </a:r>
            <a:endParaRPr lang="en-GB" sz="2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24480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i="1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DGI </a:t>
            </a:r>
            <a:r>
              <a:rPr lang="ko-KR" altLang="en-US" sz="20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는 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민간 자원을 어떻게 활용할 수 있는지</a:t>
            </a:r>
            <a:r>
              <a:rPr lang="ko-KR" altLang="en-US" sz="2000" dirty="0" smtClean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보여줍니다</a:t>
            </a:r>
            <a:endParaRPr lang="ko-KR" altLang="en-US" sz="20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Picture 2" descr="A group of people walking in a street&#10;&#10;Description automatically generated">
            <a:extLst>
              <a:ext uri="{FF2B5EF4-FFF2-40B4-BE49-F238E27FC236}">
                <a16:creationId xmlns:a16="http://schemas.microsoft.com/office/drawing/2014/main" id="{8BB2F87F-B791-0307-D1F8-A8A1461E4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6641"/>
          <a:stretch/>
        </p:blipFill>
        <p:spPr>
          <a:xfrm>
            <a:off x="6927169" y="983086"/>
            <a:ext cx="4891828" cy="48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3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7B369-9C01-7192-DC84-F830D116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C049-ABFA-4075-8CEF-D0CC6C57ADC7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D8C0D8-0D95-76B0-A623-4D0A4B4D57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4386CC-F00B-7F21-3D61-4EAE6E2F2C2C}"/>
              </a:ext>
            </a:extLst>
          </p:cNvPr>
          <p:cNvSpPr/>
          <p:nvPr/>
        </p:nvSpPr>
        <p:spPr>
          <a:xfrm>
            <a:off x="8211312" y="0"/>
            <a:ext cx="3980688" cy="6858000"/>
          </a:xfrm>
          <a:prstGeom prst="roundRect">
            <a:avLst>
              <a:gd name="adj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agram of a tree&#10;&#10;Description automatically generated">
            <a:extLst>
              <a:ext uri="{FF2B5EF4-FFF2-40B4-BE49-F238E27FC236}">
                <a16:creationId xmlns:a16="http://schemas.microsoft.com/office/drawing/2014/main" id="{C8357842-8B2A-CCF5-D20C-ECBF8F79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9"/>
          <a:stretch/>
        </p:blipFill>
        <p:spPr>
          <a:xfrm>
            <a:off x="6837235" y="-1844523"/>
            <a:ext cx="6972119" cy="86911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D20E01A-1139-06DF-697D-E38CC99D3DD2}"/>
              </a:ext>
            </a:extLst>
          </p:cNvPr>
          <p:cNvGrpSpPr/>
          <p:nvPr/>
        </p:nvGrpSpPr>
        <p:grpSpPr>
          <a:xfrm>
            <a:off x="1117116" y="5088958"/>
            <a:ext cx="6146086" cy="923330"/>
            <a:chOff x="1159156" y="5257118"/>
            <a:chExt cx="6146086" cy="9233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23667A-258B-776E-D307-607030343DAD}"/>
                </a:ext>
              </a:extLst>
            </p:cNvPr>
            <p:cNvSpPr txBox="1"/>
            <p:nvPr/>
          </p:nvSpPr>
          <p:spPr>
            <a:xfrm>
              <a:off x="2200562" y="5257118"/>
              <a:ext cx="5104680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000" dirty="0">
                  <a:solidFill>
                    <a:srgbClr val="B1DDC9"/>
                  </a:solidFill>
                  <a:effectLst/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Mangal" panose="02040503050203030202" pitchFamily="18" charset="0"/>
                </a:rPr>
                <a:t>140</a:t>
              </a:r>
              <a:r>
                <a:rPr lang="en-US" sz="3000" dirty="0">
                  <a:solidFill>
                    <a:srgbClr val="FFC000"/>
                  </a:solidFill>
                  <a:effectLst/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Mangal" panose="02040503050203030202" pitchFamily="18" charset="0"/>
                </a:rPr>
                <a:t> </a:t>
              </a:r>
              <a:r>
                <a:rPr lang="en-US" sz="2800" dirty="0"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ex</a:t>
              </a:r>
              <a:r>
                <a:rPr lang="en-US" sz="2800" dirty="0"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perts consulted</a:t>
              </a:r>
            </a:p>
            <a:p>
              <a:r>
                <a:rPr lang="en-US" altLang="ko-KR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      140</a:t>
              </a:r>
              <a:r>
                <a:rPr lang="ko-KR" alt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명의 전문가가 참여</a:t>
              </a:r>
              <a:endParaRPr lang="ko-KR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F44F336-5753-6549-6D2C-173DE6292826}"/>
                </a:ext>
              </a:extLst>
            </p:cNvPr>
            <p:cNvGrpSpPr/>
            <p:nvPr/>
          </p:nvGrpSpPr>
          <p:grpSpPr>
            <a:xfrm>
              <a:off x="1159156" y="5373018"/>
              <a:ext cx="868844" cy="734199"/>
              <a:chOff x="622413" y="5078753"/>
              <a:chExt cx="868844" cy="734199"/>
            </a:xfrm>
          </p:grpSpPr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FE42D6F0-B78C-C095-C6D6-A97DD1577EFA}"/>
                  </a:ext>
                </a:extLst>
              </p:cNvPr>
              <p:cNvSpPr/>
              <p:nvPr/>
            </p:nvSpPr>
            <p:spPr>
              <a:xfrm>
                <a:off x="622413" y="5078753"/>
                <a:ext cx="868844" cy="734199"/>
              </a:xfrm>
              <a:prstGeom prst="hexagon">
                <a:avLst/>
              </a:prstGeom>
              <a:solidFill>
                <a:srgbClr val="B1DDC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Graphic 26" descr="Person with idea with solid fill">
                <a:extLst>
                  <a:ext uri="{FF2B5EF4-FFF2-40B4-BE49-F238E27FC236}">
                    <a16:creationId xmlns:a16="http://schemas.microsoft.com/office/drawing/2014/main" id="{13C74783-BEC0-9C71-8E91-FF24F1374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46122" y="5117095"/>
                <a:ext cx="614847" cy="614847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A6DB38-C4B7-2245-789A-3F9C25F3E503}"/>
              </a:ext>
            </a:extLst>
          </p:cNvPr>
          <p:cNvGrpSpPr/>
          <p:nvPr/>
        </p:nvGrpSpPr>
        <p:grpSpPr>
          <a:xfrm>
            <a:off x="1106606" y="3388409"/>
            <a:ext cx="6198637" cy="923330"/>
            <a:chOff x="1165847" y="3996059"/>
            <a:chExt cx="6198637" cy="9233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3BC187-07F3-250F-92D5-6F5BAE1E9EB9}"/>
                </a:ext>
              </a:extLst>
            </p:cNvPr>
            <p:cNvSpPr txBox="1"/>
            <p:nvPr/>
          </p:nvSpPr>
          <p:spPr>
            <a:xfrm>
              <a:off x="2204048" y="3996059"/>
              <a:ext cx="5160436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000" dirty="0" smtClean="0">
                  <a:solidFill>
                    <a:srgbClr val="962E3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Mangal" panose="02040503050203030202" pitchFamily="18" charset="0"/>
                </a:rPr>
                <a:t>2,183</a:t>
              </a:r>
              <a:r>
                <a:rPr lang="en-US" sz="3000" dirty="0" smtClean="0">
                  <a:solidFill>
                    <a:srgbClr val="935376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Mangal" panose="02040503050203030202" pitchFamily="18" charset="0"/>
                </a:rPr>
                <a:t> </a:t>
              </a:r>
              <a:r>
                <a:rPr lang="en-US" sz="2800" dirty="0"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SDOs surveyed</a:t>
              </a:r>
            </a:p>
            <a:p>
              <a:r>
                <a:rPr lang="en-US" altLang="ko-KR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      2,183</a:t>
              </a:r>
              <a:r>
                <a:rPr lang="ko-KR" alt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개 </a:t>
              </a:r>
              <a:r>
                <a:rPr lang="en-US" altLang="ko-KR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SDO</a:t>
              </a:r>
              <a:r>
                <a:rPr lang="ko-KR" alt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 대상 조사</a:t>
              </a:r>
              <a:endParaRPr lang="ko-KR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8EDEF56-0BBC-C05F-7259-5115AB7422AE}"/>
                </a:ext>
              </a:extLst>
            </p:cNvPr>
            <p:cNvGrpSpPr/>
            <p:nvPr/>
          </p:nvGrpSpPr>
          <p:grpSpPr>
            <a:xfrm>
              <a:off x="1165847" y="4041964"/>
              <a:ext cx="868844" cy="734199"/>
              <a:chOff x="437167" y="3649381"/>
              <a:chExt cx="868844" cy="73419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656AD18F-D130-F332-339C-C8E0AFE10360}"/>
                  </a:ext>
                </a:extLst>
              </p:cNvPr>
              <p:cNvSpPr/>
              <p:nvPr/>
            </p:nvSpPr>
            <p:spPr>
              <a:xfrm>
                <a:off x="437167" y="3649381"/>
                <a:ext cx="868844" cy="734199"/>
              </a:xfrm>
              <a:prstGeom prst="hexagon">
                <a:avLst/>
              </a:prstGeom>
              <a:solidFill>
                <a:srgbClr val="962E32"/>
              </a:solidFill>
              <a:ln>
                <a:solidFill>
                  <a:srgbClr val="962E3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62E32"/>
                  </a:solidFill>
                </a:endParaRPr>
              </a:p>
            </p:txBody>
          </p:sp>
          <p:pic>
            <p:nvPicPr>
              <p:cNvPr id="30" name="Graphic 29" descr="Clipboard with solid fill">
                <a:extLst>
                  <a:ext uri="{FF2B5EF4-FFF2-40B4-BE49-F238E27FC236}">
                    <a16:creationId xmlns:a16="http://schemas.microsoft.com/office/drawing/2014/main" id="{826DD736-D9EF-CCAE-10D7-119F4C2E8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578741" y="3698356"/>
                <a:ext cx="572315" cy="572315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82E6C9-59B1-2C1A-C697-2117067F6249}"/>
              </a:ext>
            </a:extLst>
          </p:cNvPr>
          <p:cNvGrpSpPr/>
          <p:nvPr/>
        </p:nvGrpSpPr>
        <p:grpSpPr>
          <a:xfrm>
            <a:off x="1102787" y="1609140"/>
            <a:ext cx="6358426" cy="1354217"/>
            <a:chOff x="1165847" y="2082101"/>
            <a:chExt cx="6358426" cy="135421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B4D622-5AA9-6760-8ADF-7C7E2DCBC888}"/>
                </a:ext>
              </a:extLst>
            </p:cNvPr>
            <p:cNvSpPr txBox="1"/>
            <p:nvPr/>
          </p:nvSpPr>
          <p:spPr>
            <a:xfrm>
              <a:off x="2200562" y="2082101"/>
              <a:ext cx="5323711" cy="13542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000" dirty="0">
                  <a:solidFill>
                    <a:srgbClr val="1A4E6F"/>
                  </a:solidFill>
                  <a:effectLst/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Mangal" panose="02040503050203030202" pitchFamily="18" charset="0"/>
                </a:rPr>
                <a:t>17 </a:t>
              </a:r>
              <a:r>
                <a:rPr lang="en-US" sz="2800" dirty="0"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E</a:t>
              </a:r>
              <a:r>
                <a:rPr lang="en-US" sz="2800" dirty="0"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conomies </a:t>
              </a:r>
              <a:r>
                <a:rPr lang="en-US" sz="2800" dirty="0" smtClean="0"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covered</a:t>
              </a:r>
              <a:br>
                <a:rPr lang="en-US" sz="2800" dirty="0" smtClean="0"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</a:br>
              <a:r>
                <a:rPr lang="en-US" sz="2800" dirty="0" smtClean="0"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      </a:t>
              </a:r>
              <a:r>
                <a:rPr lang="en-US" altLang="ko-KR" sz="2800" dirty="0" smtClean="0"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(+ Myanmar)</a:t>
              </a:r>
              <a:endParaRPr lang="en-US" sz="2800" dirty="0"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endParaRPr>
            </a:p>
            <a:p>
              <a:r>
                <a:rPr lang="ko-KR" altLang="en-US" sz="2400" dirty="0" smtClean="0"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      </a:t>
              </a:r>
              <a:r>
                <a:rPr lang="en-US" altLang="ko-KR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17</a:t>
              </a:r>
              <a:r>
                <a:rPr lang="ko-KR" alt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개국</a:t>
              </a:r>
              <a:r>
                <a:rPr lang="en-US" altLang="ko-KR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(+</a:t>
              </a:r>
              <a:r>
                <a:rPr lang="ko-KR" alt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미얀마</a:t>
              </a:r>
              <a:r>
                <a:rPr lang="en-US" altLang="ko-KR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  <a:cs typeface="Mangal" panose="02040503050203030202" pitchFamily="18" charset="0"/>
                </a:rPr>
                <a:t>)</a:t>
              </a:r>
              <a:endPara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3014AC2-D00E-4911-7E5A-F29E97BC8A72}"/>
                </a:ext>
              </a:extLst>
            </p:cNvPr>
            <p:cNvGrpSpPr/>
            <p:nvPr/>
          </p:nvGrpSpPr>
          <p:grpSpPr>
            <a:xfrm>
              <a:off x="1165847" y="2177603"/>
              <a:ext cx="868844" cy="734199"/>
              <a:chOff x="619215" y="2130551"/>
              <a:chExt cx="868844" cy="734199"/>
            </a:xfrm>
          </p:grpSpPr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335D3FE4-CC38-ACC6-1B28-AAFFD98A976F}"/>
                  </a:ext>
                </a:extLst>
              </p:cNvPr>
              <p:cNvSpPr/>
              <p:nvPr/>
            </p:nvSpPr>
            <p:spPr>
              <a:xfrm>
                <a:off x="619215" y="2130551"/>
                <a:ext cx="868844" cy="734199"/>
              </a:xfrm>
              <a:prstGeom prst="hex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Graphic 30" descr="Earth Globe - Asia with solid fill">
                <a:extLst>
                  <a:ext uri="{FF2B5EF4-FFF2-40B4-BE49-F238E27FC236}">
                    <a16:creationId xmlns:a16="http://schemas.microsoft.com/office/drawing/2014/main" id="{F44F8A95-205A-E157-3D3A-E58BC9797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709143" y="2156692"/>
                <a:ext cx="688988" cy="688988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F090C82-3031-FF70-4392-35E41E7A9EDF}"/>
              </a:ext>
            </a:extLst>
          </p:cNvPr>
          <p:cNvSpPr txBox="1"/>
          <p:nvPr/>
        </p:nvSpPr>
        <p:spPr>
          <a:xfrm>
            <a:off x="582480" y="365864"/>
            <a:ext cx="69417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0" dirty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DOING GOOD INDEX </a:t>
            </a:r>
            <a:r>
              <a:rPr lang="en-US" sz="4000" i="0" dirty="0" smtClean="0">
                <a:solidFill>
                  <a:srgbClr val="17315A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2024</a:t>
            </a:r>
            <a:endParaRPr lang="en-US" sz="4000" i="0" dirty="0">
              <a:solidFill>
                <a:srgbClr val="17315A"/>
              </a:solidFill>
              <a:effectLst/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F0C9A5-B582-0669-3E0D-AD66DC705C09}"/>
              </a:ext>
            </a:extLst>
          </p:cNvPr>
          <p:cNvCxnSpPr>
            <a:cxnSpLocks/>
          </p:cNvCxnSpPr>
          <p:nvPr/>
        </p:nvCxnSpPr>
        <p:spPr>
          <a:xfrm>
            <a:off x="619291" y="1123198"/>
            <a:ext cx="6972730" cy="0"/>
          </a:xfrm>
          <a:prstGeom prst="line">
            <a:avLst/>
          </a:prstGeom>
          <a:ln w="76200">
            <a:solidFill>
              <a:srgbClr val="E4A0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532883" y="3483289"/>
            <a:ext cx="1629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규제</a:t>
            </a:r>
            <a:endParaRPr lang="ko-KR" altLang="en-US" sz="1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53750" y="4308346"/>
            <a:ext cx="1629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조세와 재정</a:t>
            </a:r>
            <a:endParaRPr lang="ko-KR" altLang="en-US" sz="1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27779" y="5154429"/>
            <a:ext cx="1629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생태계</a:t>
            </a:r>
            <a:endParaRPr lang="ko-KR" altLang="en-US" sz="1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527629" y="6000508"/>
            <a:ext cx="1629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정부           조달</a:t>
            </a:r>
            <a:endParaRPr lang="ko-KR" altLang="en-US" sz="1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00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53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03EB8-FD98-BA06-96E3-74334031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C049-ABFA-4075-8CEF-D0CC6C57ADC7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E311CA-CBF1-0C68-EB61-12CFC37065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group of people in a circle&#10;&#10;Description automatically generated">
            <a:extLst>
              <a:ext uri="{FF2B5EF4-FFF2-40B4-BE49-F238E27FC236}">
                <a16:creationId xmlns:a16="http://schemas.microsoft.com/office/drawing/2014/main" id="{2D747909-B5F8-E98F-3989-CA77C3708C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4502" y="-2780930"/>
            <a:ext cx="12419860" cy="12419860"/>
          </a:xfrm>
          <a:prstGeom prst="rect">
            <a:avLst/>
          </a:prstGeom>
        </p:spPr>
      </p:pic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id="{94826F4B-CF2E-E35A-16C5-7D2B99F47F53}"/>
              </a:ext>
            </a:extLst>
          </p:cNvPr>
          <p:cNvSpPr/>
          <p:nvPr/>
        </p:nvSpPr>
        <p:spPr>
          <a:xfrm>
            <a:off x="1905448" y="524096"/>
            <a:ext cx="9052837" cy="1136195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A3143DDF-FB11-D09A-8EE5-B9799F0C92FB}"/>
              </a:ext>
            </a:extLst>
          </p:cNvPr>
          <p:cNvSpPr/>
          <p:nvPr/>
        </p:nvSpPr>
        <p:spPr>
          <a:xfrm>
            <a:off x="2057848" y="367835"/>
            <a:ext cx="9052837" cy="110299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BD9118-4844-FB40-E207-25FA207BCCB6}"/>
              </a:ext>
            </a:extLst>
          </p:cNvPr>
          <p:cNvSpPr txBox="1"/>
          <p:nvPr/>
        </p:nvSpPr>
        <p:spPr>
          <a:xfrm>
            <a:off x="2359246" y="453656"/>
            <a:ext cx="84500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0" dirty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Economies in the Doing Good Index</a:t>
            </a:r>
          </a:p>
          <a:p>
            <a:pPr algn="ctr"/>
            <a:r>
              <a:rPr lang="en-US" altLang="ko-KR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DGI </a:t>
            </a:r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대상 국가</a:t>
            </a:r>
            <a:endParaRPr 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8634B3-73CA-EC6F-ACDC-2DC9BF1D5375}"/>
              </a:ext>
            </a:extLst>
          </p:cNvPr>
          <p:cNvGrpSpPr/>
          <p:nvPr/>
        </p:nvGrpSpPr>
        <p:grpSpPr>
          <a:xfrm>
            <a:off x="2473034" y="1688389"/>
            <a:ext cx="8045303" cy="5033086"/>
            <a:chOff x="2763982" y="1688389"/>
            <a:chExt cx="8045303" cy="503308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36EEEA4-BE30-5922-055B-8A211BE17710}"/>
                </a:ext>
              </a:extLst>
            </p:cNvPr>
            <p:cNvSpPr/>
            <p:nvPr/>
          </p:nvSpPr>
          <p:spPr>
            <a:xfrm>
              <a:off x="2763982" y="1816552"/>
              <a:ext cx="8045303" cy="4904923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F52554F-1423-7486-CAAD-F009437B5546}"/>
                </a:ext>
              </a:extLst>
            </p:cNvPr>
            <p:cNvGrpSpPr/>
            <p:nvPr/>
          </p:nvGrpSpPr>
          <p:grpSpPr>
            <a:xfrm>
              <a:off x="2952713" y="1688389"/>
              <a:ext cx="7263103" cy="4706386"/>
              <a:chOff x="2952713" y="1688389"/>
              <a:chExt cx="7263103" cy="4706386"/>
            </a:xfrm>
          </p:grpSpPr>
          <p:pic>
            <p:nvPicPr>
              <p:cNvPr id="6" name="Picture 5" descr="A screen shot of a black screen&#10;&#10;Description automatically generated">
                <a:extLst>
                  <a:ext uri="{FF2B5EF4-FFF2-40B4-BE49-F238E27FC236}">
                    <a16:creationId xmlns:a16="http://schemas.microsoft.com/office/drawing/2014/main" id="{52CF4678-18BF-AA7D-E7D4-A79AF1AD9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2713" y="1688389"/>
                <a:ext cx="7263103" cy="437733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13CEEC-62D2-0B51-2CD0-8CFF6BE1A370}"/>
                  </a:ext>
                </a:extLst>
              </p:cNvPr>
              <p:cNvSpPr txBox="1"/>
              <p:nvPr/>
            </p:nvSpPr>
            <p:spPr>
              <a:xfrm>
                <a:off x="7007499" y="1984296"/>
                <a:ext cx="287859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ko-KR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나눔스퀘어" panose="020B0600000101010101" pitchFamily="50" charset="-127"/>
                    <a:ea typeface="나눔스퀘어" panose="020B0600000101010101" pitchFamily="50" charset="-127"/>
                    <a:cs typeface="Mangal" panose="02040503050203030202" pitchFamily="18" charset="0"/>
                  </a:rPr>
                  <a:t>DGI: 4</a:t>
                </a:r>
                <a:r>
                  <a:rPr lang="ko-KR" alt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나눔스퀘어" panose="020B0600000101010101" pitchFamily="50" charset="-127"/>
                    <a:ea typeface="나눔스퀘어" panose="020B0600000101010101" pitchFamily="50" charset="-127"/>
                    <a:cs typeface="Mangal" panose="02040503050203030202" pitchFamily="18" charset="0"/>
                  </a:rPr>
                  <a:t>개의 그룹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FFF92A2-82BC-621A-54F9-3497633289BA}"/>
                  </a:ext>
                </a:extLst>
              </p:cNvPr>
              <p:cNvSpPr/>
              <p:nvPr/>
            </p:nvSpPr>
            <p:spPr>
              <a:xfrm>
                <a:off x="2952713" y="5732005"/>
                <a:ext cx="6933382" cy="66277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A8B995-A8BC-4734-F995-DD30382DEF23}"/>
                </a:ext>
              </a:extLst>
            </p:cNvPr>
            <p:cNvSpPr txBox="1"/>
            <p:nvPr/>
          </p:nvSpPr>
          <p:spPr>
            <a:xfrm>
              <a:off x="2866925" y="5660865"/>
              <a:ext cx="70959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* Economies in each cluster are arranged alphabetically. </a:t>
              </a:r>
              <a:br>
                <a:rPr 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  </a:t>
              </a: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각 그룹 내 </a:t>
              </a:r>
              <a:r>
                <a:rPr lang="ko-KR" altLang="en-U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국가명은</a:t>
              </a: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알파벳 순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r>
                <a:rPr 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/>
              </a:r>
              <a:br>
                <a:rPr 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sz="1200" baseline="300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^</a:t>
              </a:r>
              <a:r>
                <a:rPr 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en-US" sz="1200" dirty="0" smtClean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“Hong </a:t>
              </a:r>
              <a:r>
                <a:rPr 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Kong,” “Korea” and </a:t>
              </a:r>
              <a:r>
                <a:rPr lang="en-US" sz="1200" dirty="0" smtClean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“Chinese Taipei” </a:t>
              </a:r>
              <a:r>
                <a:rPr 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refer to the Hong Kong Special </a:t>
              </a:r>
              <a:r>
                <a:rPr lang="en-US" sz="1200" dirty="0" smtClean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Administrative</a:t>
              </a:r>
              <a:br>
                <a:rPr lang="en-US" sz="1200" dirty="0" smtClean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sz="1200" dirty="0" smtClean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   </a:t>
              </a:r>
              <a:r>
                <a:rPr 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Region</a:t>
              </a:r>
              <a:r>
                <a:rPr lang="en-US" sz="1200" dirty="0" smtClean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China; the </a:t>
              </a:r>
              <a:r>
                <a:rPr lang="en-US" sz="12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Republic of Korea; and Taiwan, China</a:t>
              </a:r>
              <a:r>
                <a:rPr lang="en-US" sz="1200" dirty="0" smtClean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  <a:br>
                <a:rPr lang="en-US" sz="1200" dirty="0" smtClean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“</a:t>
              </a: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홍콩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“, “</a:t>
              </a: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한국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“, “</a:t>
              </a:r>
              <a:r>
                <a:rPr lang="ko-KR" altLang="en-US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차이니즈</a:t>
              </a: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타이페이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”</a:t>
              </a: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는 각각 중국 홍콩특별행정구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대한민국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중국 대만을 가리킴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.</a:t>
              </a:r>
              <a:endPara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00630" y="2767582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76425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방글라데시</a:t>
            </a:r>
            <a:endParaRPr lang="ko-KR" altLang="en-US" sz="1000" dirty="0">
              <a:solidFill>
                <a:srgbClr val="76425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6865" y="3104593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93537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캄보디아</a:t>
            </a:r>
            <a:endParaRPr lang="ko-KR" altLang="en-US" sz="1000" dirty="0">
              <a:solidFill>
                <a:srgbClr val="935376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66836" y="3407602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93537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인도</a:t>
            </a:r>
            <a:endParaRPr lang="ko-KR" altLang="en-US" sz="1000" dirty="0">
              <a:solidFill>
                <a:srgbClr val="935376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77426" y="3732562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93537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인도네시아</a:t>
            </a:r>
            <a:endParaRPr lang="ko-KR" altLang="en-US" sz="1000" dirty="0">
              <a:solidFill>
                <a:srgbClr val="935376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56489" y="4046329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93537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네팔</a:t>
            </a:r>
            <a:endParaRPr lang="ko-KR" altLang="en-US" sz="1000" dirty="0">
              <a:solidFill>
                <a:srgbClr val="935376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94953" y="4360097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93537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파키스탄</a:t>
            </a:r>
            <a:endParaRPr lang="ko-KR" altLang="en-US" sz="1000" dirty="0">
              <a:solidFill>
                <a:srgbClr val="935376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82805" y="4663106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93537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스리랑카</a:t>
            </a:r>
            <a:endParaRPr lang="ko-KR" altLang="en-US" sz="1000" dirty="0">
              <a:solidFill>
                <a:srgbClr val="935376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98534" y="4987630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93537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태국</a:t>
            </a:r>
            <a:endParaRPr lang="ko-KR" altLang="en-US" sz="1000" dirty="0">
              <a:solidFill>
                <a:srgbClr val="935376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78810" y="5322916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93537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베트남</a:t>
            </a:r>
            <a:endParaRPr lang="ko-KR" altLang="en-US" sz="1000" dirty="0">
              <a:solidFill>
                <a:srgbClr val="935376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01041" y="3418242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468CA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중국</a:t>
            </a:r>
            <a:endParaRPr lang="ko-KR" altLang="en-US" sz="1000" dirty="0">
              <a:solidFill>
                <a:srgbClr val="468CA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43900" y="3732009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smtClean="0">
                <a:solidFill>
                  <a:srgbClr val="468CA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홍콩</a:t>
            </a:r>
            <a:endParaRPr lang="ko-KR" altLang="en-US" sz="1000" dirty="0">
              <a:solidFill>
                <a:srgbClr val="468CA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35244" y="4057972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468CA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일본</a:t>
            </a:r>
            <a:endParaRPr lang="ko-KR" altLang="en-US" sz="1000" dirty="0">
              <a:solidFill>
                <a:srgbClr val="468CA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24765" y="4360981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468CA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한국</a:t>
            </a:r>
            <a:endParaRPr lang="ko-KR" altLang="en-US" sz="1000" dirty="0">
              <a:solidFill>
                <a:srgbClr val="468CA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63228" y="4685509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468CA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말레이시아</a:t>
            </a:r>
            <a:endParaRPr lang="ko-KR" altLang="en-US" sz="1000" dirty="0">
              <a:solidFill>
                <a:srgbClr val="468CA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69418" y="4999279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468CA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필리핀</a:t>
            </a:r>
            <a:endParaRPr lang="ko-KR" altLang="en-US" sz="1000" dirty="0">
              <a:solidFill>
                <a:srgbClr val="468CA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123253" y="3745636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smtClean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대만</a:t>
            </a:r>
            <a:endParaRPr lang="ko-KR" altLang="en-US" sz="1000" dirty="0">
              <a:solidFill>
                <a:srgbClr val="17315A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45345" y="4048648"/>
            <a:ext cx="1054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rgbClr val="17315A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싱가폴</a:t>
            </a:r>
            <a:endParaRPr lang="ko-KR" altLang="en-US" sz="1000" dirty="0">
              <a:solidFill>
                <a:srgbClr val="17315A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336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655F6-D4FB-5202-99F6-60EC3A3988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56863FC-6044-9E2B-4867-4993FB685C6C}"/>
              </a:ext>
            </a:extLst>
          </p:cNvPr>
          <p:cNvGrpSpPr/>
          <p:nvPr/>
        </p:nvGrpSpPr>
        <p:grpSpPr>
          <a:xfrm>
            <a:off x="1210043" y="2284093"/>
            <a:ext cx="9720718" cy="3804685"/>
            <a:chOff x="682655" y="1953893"/>
            <a:chExt cx="9720718" cy="38046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FCD17C-D5DA-A3F9-5998-4CB6137BC6AD}"/>
                </a:ext>
              </a:extLst>
            </p:cNvPr>
            <p:cNvSpPr txBox="1"/>
            <p:nvPr/>
          </p:nvSpPr>
          <p:spPr>
            <a:xfrm>
              <a:off x="682655" y="1953893"/>
              <a:ext cx="21748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1C4F6F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Doing </a:t>
              </a:r>
              <a:r>
                <a:rPr lang="en-US" sz="2800" b="1" dirty="0" smtClean="0">
                  <a:solidFill>
                    <a:srgbClr val="1C4F6F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Well</a:t>
              </a:r>
              <a:endParaRPr lang="en-US" sz="2800" b="1" dirty="0">
                <a:solidFill>
                  <a:srgbClr val="1C4F6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FBA3CB-BEB5-9CC5-E048-DC9C8E20E5B6}"/>
                </a:ext>
              </a:extLst>
            </p:cNvPr>
            <p:cNvSpPr txBox="1"/>
            <p:nvPr/>
          </p:nvSpPr>
          <p:spPr>
            <a:xfrm>
              <a:off x="682655" y="2820492"/>
              <a:ext cx="25685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468CA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Doing </a:t>
              </a:r>
              <a:r>
                <a:rPr lang="en-US" sz="2800" dirty="0" smtClean="0">
                  <a:solidFill>
                    <a:srgbClr val="468CA2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Better</a:t>
              </a:r>
              <a:endParaRPr lang="en-US" sz="2800" dirty="0">
                <a:solidFill>
                  <a:srgbClr val="468CA2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9F5DD3-A669-2F8A-19B0-792AA194BDFB}"/>
                </a:ext>
              </a:extLst>
            </p:cNvPr>
            <p:cNvSpPr txBox="1"/>
            <p:nvPr/>
          </p:nvSpPr>
          <p:spPr>
            <a:xfrm>
              <a:off x="682655" y="3675372"/>
              <a:ext cx="25685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935376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Doing </a:t>
              </a:r>
              <a:r>
                <a:rPr lang="en-US" sz="2800" dirty="0" smtClean="0">
                  <a:solidFill>
                    <a:srgbClr val="935376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Okay</a:t>
              </a:r>
              <a:endParaRPr lang="en-US" sz="2800" dirty="0">
                <a:solidFill>
                  <a:srgbClr val="93537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8B2E4E-3A72-53D5-8C51-4B580419ADDB}"/>
                </a:ext>
              </a:extLst>
            </p:cNvPr>
            <p:cNvSpPr txBox="1"/>
            <p:nvPr/>
          </p:nvSpPr>
          <p:spPr>
            <a:xfrm>
              <a:off x="682655" y="4517928"/>
              <a:ext cx="34520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962F34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Not Doing </a:t>
              </a:r>
              <a:r>
                <a:rPr lang="en-US" sz="2800" dirty="0" smtClean="0">
                  <a:solidFill>
                    <a:srgbClr val="962F34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Enough</a:t>
              </a:r>
              <a:endParaRPr lang="en-US" sz="2800" dirty="0">
                <a:solidFill>
                  <a:srgbClr val="962F34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96A78C-7E50-1D3A-D98C-AA2EDDA63F6F}"/>
                </a:ext>
              </a:extLst>
            </p:cNvPr>
            <p:cNvSpPr txBox="1"/>
            <p:nvPr/>
          </p:nvSpPr>
          <p:spPr>
            <a:xfrm>
              <a:off x="4071681" y="5235358"/>
              <a:ext cx="11395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2018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1DA53C-7D0F-7472-4C44-31CF0D9334B2}"/>
                </a:ext>
              </a:extLst>
            </p:cNvPr>
            <p:cNvSpPr txBox="1"/>
            <p:nvPr/>
          </p:nvSpPr>
          <p:spPr>
            <a:xfrm>
              <a:off x="5789964" y="5235358"/>
              <a:ext cx="117652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2020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57B98C9-64F5-081A-D7A3-99119705D6F2}"/>
                </a:ext>
              </a:extLst>
            </p:cNvPr>
            <p:cNvSpPr/>
            <p:nvPr/>
          </p:nvSpPr>
          <p:spPr>
            <a:xfrm>
              <a:off x="4456710" y="4595875"/>
              <a:ext cx="362511" cy="36732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962F3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B0C122E-EED4-847E-CA3A-EDF1BE8D4F6E}"/>
                </a:ext>
              </a:extLst>
            </p:cNvPr>
            <p:cNvSpPr/>
            <p:nvPr/>
          </p:nvSpPr>
          <p:spPr>
            <a:xfrm>
              <a:off x="6185503" y="3753319"/>
              <a:ext cx="362511" cy="36732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9353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6EBF40F-7450-26AC-1050-455455800A0B}"/>
                </a:ext>
              </a:extLst>
            </p:cNvPr>
            <p:cNvSpPr/>
            <p:nvPr/>
          </p:nvSpPr>
          <p:spPr>
            <a:xfrm>
              <a:off x="4456710" y="3753319"/>
              <a:ext cx="362511" cy="36732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9353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7E04534-8403-E80B-E35A-1FC0D27D4191}"/>
                </a:ext>
              </a:extLst>
            </p:cNvPr>
            <p:cNvSpPr/>
            <p:nvPr/>
          </p:nvSpPr>
          <p:spPr>
            <a:xfrm>
              <a:off x="4456710" y="2898439"/>
              <a:ext cx="362511" cy="367326"/>
            </a:xfrm>
            <a:prstGeom prst="roundRect">
              <a:avLst>
                <a:gd name="adj" fmla="val 50000"/>
              </a:avLst>
            </a:prstGeom>
            <a:solidFill>
              <a:srgbClr val="468CA2"/>
            </a:solidFill>
            <a:ln w="76200">
              <a:solidFill>
                <a:srgbClr val="468C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7944D16-6737-6432-984D-A3D433207B91}"/>
                </a:ext>
              </a:extLst>
            </p:cNvPr>
            <p:cNvSpPr/>
            <p:nvPr/>
          </p:nvSpPr>
          <p:spPr>
            <a:xfrm>
              <a:off x="4456710" y="2031840"/>
              <a:ext cx="362511" cy="36732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1C4F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5BC3200-5C9B-F72E-AFFB-A316C55C1DAC}"/>
                </a:ext>
              </a:extLst>
            </p:cNvPr>
            <p:cNvSpPr/>
            <p:nvPr/>
          </p:nvSpPr>
          <p:spPr>
            <a:xfrm>
              <a:off x="6185503" y="2898439"/>
              <a:ext cx="362511" cy="367326"/>
            </a:xfrm>
            <a:prstGeom prst="roundRect">
              <a:avLst>
                <a:gd name="adj" fmla="val 50000"/>
              </a:avLst>
            </a:prstGeom>
            <a:solidFill>
              <a:srgbClr val="468CA2"/>
            </a:solidFill>
            <a:ln w="76200">
              <a:solidFill>
                <a:srgbClr val="468C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B546E53-7EA6-CBA1-4D74-59D6CC378B81}"/>
                </a:ext>
              </a:extLst>
            </p:cNvPr>
            <p:cNvSpPr/>
            <p:nvPr/>
          </p:nvSpPr>
          <p:spPr>
            <a:xfrm>
              <a:off x="6185503" y="4595875"/>
              <a:ext cx="362511" cy="36732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962F3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7953E8C-5BA1-46C2-F458-44046D06C24A}"/>
                </a:ext>
              </a:extLst>
            </p:cNvPr>
            <p:cNvSpPr/>
            <p:nvPr/>
          </p:nvSpPr>
          <p:spPr>
            <a:xfrm>
              <a:off x="6185503" y="2031840"/>
              <a:ext cx="362511" cy="367326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rgbClr val="1C4F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601D5A-7794-3DC9-122F-68D04171A859}"/>
                </a:ext>
              </a:extLst>
            </p:cNvPr>
            <p:cNvGrpSpPr/>
            <p:nvPr/>
          </p:nvGrpSpPr>
          <p:grpSpPr>
            <a:xfrm>
              <a:off x="7529267" y="2031840"/>
              <a:ext cx="1139899" cy="3726738"/>
              <a:chOff x="7529267" y="2031840"/>
              <a:chExt cx="1139899" cy="372673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9C2D05-2F84-A6D4-F90C-8F4F714C534C}"/>
                  </a:ext>
                </a:extLst>
              </p:cNvPr>
              <p:cNvSpPr txBox="1"/>
              <p:nvPr/>
            </p:nvSpPr>
            <p:spPr>
              <a:xfrm>
                <a:off x="7529267" y="5235358"/>
                <a:ext cx="113989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2022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91213403-3C60-464D-6191-43ED4825E48F}"/>
                  </a:ext>
                </a:extLst>
              </p:cNvPr>
              <p:cNvSpPr/>
              <p:nvPr/>
            </p:nvSpPr>
            <p:spPr>
              <a:xfrm>
                <a:off x="7914296" y="3753319"/>
                <a:ext cx="362511" cy="367326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93537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C703D00C-C7F3-B384-6488-8C4803688CFE}"/>
                  </a:ext>
                </a:extLst>
              </p:cNvPr>
              <p:cNvSpPr/>
              <p:nvPr/>
            </p:nvSpPr>
            <p:spPr>
              <a:xfrm>
                <a:off x="7914296" y="2898439"/>
                <a:ext cx="362511" cy="367326"/>
              </a:xfrm>
              <a:prstGeom prst="roundRect">
                <a:avLst>
                  <a:gd name="adj" fmla="val 50000"/>
                </a:avLst>
              </a:prstGeom>
              <a:solidFill>
                <a:srgbClr val="468CA2"/>
              </a:solidFill>
              <a:ln w="76200">
                <a:solidFill>
                  <a:srgbClr val="468CA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48D1500F-7A8A-897A-0043-9F4BDED0DF30}"/>
                  </a:ext>
                </a:extLst>
              </p:cNvPr>
              <p:cNvSpPr/>
              <p:nvPr/>
            </p:nvSpPr>
            <p:spPr>
              <a:xfrm>
                <a:off x="7914296" y="4595875"/>
                <a:ext cx="362511" cy="367326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962F3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C477EAC8-D3F0-0C91-4A81-B17BE37DE9E9}"/>
                  </a:ext>
                </a:extLst>
              </p:cNvPr>
              <p:cNvSpPr/>
              <p:nvPr/>
            </p:nvSpPr>
            <p:spPr>
              <a:xfrm>
                <a:off x="7914296" y="2031840"/>
                <a:ext cx="362511" cy="367326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1C4F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FDC5B4-58BC-72F7-D295-90FA0E66C204}"/>
                </a:ext>
              </a:extLst>
            </p:cNvPr>
            <p:cNvGrpSpPr/>
            <p:nvPr/>
          </p:nvGrpSpPr>
          <p:grpSpPr>
            <a:xfrm>
              <a:off x="9247550" y="2031840"/>
              <a:ext cx="1155823" cy="3726738"/>
              <a:chOff x="9247550" y="2031840"/>
              <a:chExt cx="1155823" cy="372673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A553FE-5B9D-1C7A-DB9C-5C00EA55BCA6}"/>
                  </a:ext>
                </a:extLst>
              </p:cNvPr>
              <p:cNvSpPr txBox="1"/>
              <p:nvPr/>
            </p:nvSpPr>
            <p:spPr>
              <a:xfrm>
                <a:off x="9247550" y="5235358"/>
                <a:ext cx="115582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2024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7A1DAA2-0D99-FD43-6B9F-588A259D6BE1}"/>
                  </a:ext>
                </a:extLst>
              </p:cNvPr>
              <p:cNvSpPr/>
              <p:nvPr/>
            </p:nvSpPr>
            <p:spPr>
              <a:xfrm>
                <a:off x="9643089" y="3753319"/>
                <a:ext cx="362511" cy="367326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93537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C808F29B-DA34-01AB-EB31-A83B0F842F9A}"/>
                  </a:ext>
                </a:extLst>
              </p:cNvPr>
              <p:cNvSpPr/>
              <p:nvPr/>
            </p:nvSpPr>
            <p:spPr>
              <a:xfrm>
                <a:off x="9643089" y="2898439"/>
                <a:ext cx="362511" cy="367326"/>
              </a:xfrm>
              <a:prstGeom prst="roundRect">
                <a:avLst>
                  <a:gd name="adj" fmla="val 50000"/>
                </a:avLst>
              </a:prstGeom>
              <a:solidFill>
                <a:srgbClr val="468CA2"/>
              </a:solidFill>
              <a:ln w="76200">
                <a:solidFill>
                  <a:srgbClr val="468CA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7B34DE0-4316-6A97-C110-FC59C2FA85B4}"/>
                  </a:ext>
                </a:extLst>
              </p:cNvPr>
              <p:cNvSpPr/>
              <p:nvPr/>
            </p:nvSpPr>
            <p:spPr>
              <a:xfrm>
                <a:off x="9643089" y="4595875"/>
                <a:ext cx="362511" cy="367326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962F3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DC2F1C2-F325-2C83-22C6-B42BA3A6C1E9}"/>
                  </a:ext>
                </a:extLst>
              </p:cNvPr>
              <p:cNvSpPr/>
              <p:nvPr/>
            </p:nvSpPr>
            <p:spPr>
              <a:xfrm>
                <a:off x="9643089" y="2031840"/>
                <a:ext cx="362511" cy="367326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solidFill>
                  <a:srgbClr val="1C4F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C9A69AB-0D2D-57F4-17B5-B2852779E15A}"/>
              </a:ext>
            </a:extLst>
          </p:cNvPr>
          <p:cNvSpPr txBox="1"/>
          <p:nvPr/>
        </p:nvSpPr>
        <p:spPr>
          <a:xfrm>
            <a:off x="4823113" y="3157438"/>
            <a:ext cx="684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−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48670F-9D55-0809-32DC-41575D01B104}"/>
              </a:ext>
            </a:extLst>
          </p:cNvPr>
          <p:cNvSpPr txBox="1"/>
          <p:nvPr/>
        </p:nvSpPr>
        <p:spPr>
          <a:xfrm>
            <a:off x="10017144" y="3157438"/>
            <a:ext cx="684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−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98EEF3-1E0E-638D-766A-7447A8ECCC47}"/>
              </a:ext>
            </a:extLst>
          </p:cNvPr>
          <p:cNvSpPr txBox="1"/>
          <p:nvPr/>
        </p:nvSpPr>
        <p:spPr>
          <a:xfrm>
            <a:off x="274628" y="375090"/>
            <a:ext cx="852956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1C4F6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Korea is Doing Better</a:t>
            </a:r>
          </a:p>
          <a:p>
            <a:r>
              <a:rPr lang="ko-KR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한국은 </a:t>
            </a:r>
            <a:r>
              <a:rPr lang="ko-KR" altLang="en-US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두잉</a:t>
            </a:r>
            <a:r>
              <a:rPr lang="ko-KR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베터</a:t>
            </a:r>
            <a:endParaRPr lang="ko-KR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66" name="Picture 65" descr="A blue and black rectangle with white text&#10;&#10;Description automatically generated">
            <a:extLst>
              <a:ext uri="{FF2B5EF4-FFF2-40B4-BE49-F238E27FC236}">
                <a16:creationId xmlns:a16="http://schemas.microsoft.com/office/drawing/2014/main" id="{B417FCEA-E7DC-224A-88F7-1883ACD04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506" y="106329"/>
            <a:ext cx="2336236" cy="1047565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9DF972E-289F-3D25-947C-6E832B9A3E04}"/>
              </a:ext>
            </a:extLst>
          </p:cNvPr>
          <p:cNvCxnSpPr>
            <a:cxnSpLocks/>
          </p:cNvCxnSpPr>
          <p:nvPr/>
        </p:nvCxnSpPr>
        <p:spPr>
          <a:xfrm>
            <a:off x="0" y="1681176"/>
            <a:ext cx="5303520" cy="0"/>
          </a:xfrm>
          <a:prstGeom prst="line">
            <a:avLst/>
          </a:prstGeom>
          <a:ln w="76200">
            <a:solidFill>
              <a:srgbClr val="E4A0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92DFBB1-6D13-FE81-03D1-61CEFAE97CCE}"/>
              </a:ext>
            </a:extLst>
          </p:cNvPr>
          <p:cNvSpPr txBox="1"/>
          <p:nvPr/>
        </p:nvSpPr>
        <p:spPr>
          <a:xfrm>
            <a:off x="6550313" y="3157438"/>
            <a:ext cx="684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−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44E0C-AFA6-0E29-E3F6-25FA4B7C892A}"/>
              </a:ext>
            </a:extLst>
          </p:cNvPr>
          <p:cNvSpPr txBox="1"/>
          <p:nvPr/>
        </p:nvSpPr>
        <p:spPr>
          <a:xfrm>
            <a:off x="8289944" y="3157438"/>
            <a:ext cx="684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−</a:t>
            </a:r>
          </a:p>
        </p:txBody>
      </p:sp>
    </p:spTree>
    <p:extLst>
      <p:ext uri="{BB962C8B-B14F-4D97-AF65-F5344CB8AC3E}">
        <p14:creationId xmlns:p14="http://schemas.microsoft.com/office/powerpoint/2010/main" val="18657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2279E54-6944-B544-B37A-F75B9B6D5C9E}"/>
              </a:ext>
            </a:extLst>
          </p:cNvPr>
          <p:cNvSpPr/>
          <p:nvPr/>
        </p:nvSpPr>
        <p:spPr>
          <a:xfrm>
            <a:off x="0" y="0"/>
            <a:ext cx="12192000" cy="6879847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4A29AFA7-DF8F-C036-5A5A-F1D458FF1F4D}"/>
              </a:ext>
            </a:extLst>
          </p:cNvPr>
          <p:cNvSpPr/>
          <p:nvPr/>
        </p:nvSpPr>
        <p:spPr>
          <a:xfrm>
            <a:off x="571828" y="608849"/>
            <a:ext cx="3655595" cy="1149955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847EC701-33A0-FEDB-60AF-8A3B89720C85}"/>
              </a:ext>
            </a:extLst>
          </p:cNvPr>
          <p:cNvSpPr/>
          <p:nvPr/>
        </p:nvSpPr>
        <p:spPr>
          <a:xfrm>
            <a:off x="724228" y="452587"/>
            <a:ext cx="3766492" cy="114995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02E19C-B62C-E8B5-FA0B-A21E7C802E1D}"/>
              </a:ext>
            </a:extLst>
          </p:cNvPr>
          <p:cNvSpPr txBox="1"/>
          <p:nvPr/>
        </p:nvSpPr>
        <p:spPr>
          <a:xfrm>
            <a:off x="835125" y="567841"/>
            <a:ext cx="3655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Digital technology</a:t>
            </a:r>
          </a:p>
          <a:p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디지털 기술</a:t>
            </a:r>
            <a:endParaRPr 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3CDFC8-8D47-AF6C-9577-676E8837259D}"/>
              </a:ext>
            </a:extLst>
          </p:cNvPr>
          <p:cNvGrpSpPr/>
          <p:nvPr/>
        </p:nvGrpSpPr>
        <p:grpSpPr>
          <a:xfrm>
            <a:off x="6336038" y="452587"/>
            <a:ext cx="5490202" cy="1372993"/>
            <a:chOff x="585903" y="1843699"/>
            <a:chExt cx="7228088" cy="81450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F4F199-1604-40BB-C3ED-6C30CE8D48C2}"/>
                </a:ext>
              </a:extLst>
            </p:cNvPr>
            <p:cNvSpPr/>
            <p:nvPr/>
          </p:nvSpPr>
          <p:spPr>
            <a:xfrm>
              <a:off x="585903" y="1843699"/>
              <a:ext cx="7228088" cy="814509"/>
            </a:xfrm>
            <a:prstGeom prst="roundRect">
              <a:avLst>
                <a:gd name="adj" fmla="val 50000"/>
              </a:avLst>
            </a:prstGeom>
            <a:solidFill>
              <a:srgbClr val="E4A024"/>
            </a:solidFill>
            <a:ln>
              <a:solidFill>
                <a:srgbClr val="E4A0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F4FD8E1-E9FA-2F11-682D-E1E626BB41AF}"/>
                </a:ext>
              </a:extLst>
            </p:cNvPr>
            <p:cNvSpPr txBox="1"/>
            <p:nvPr/>
          </p:nvSpPr>
          <p:spPr>
            <a:xfrm>
              <a:off x="824846" y="1966621"/>
              <a:ext cx="6723614" cy="566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i="0" cap="all" dirty="0"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SDOs in Korea have secure access to digital technology</a:t>
              </a:r>
            </a:p>
            <a:p>
              <a:pPr algn="ctr"/>
              <a:r>
                <a:rPr lang="ko-KR" altLang="en-US" sz="1600" i="0" cap="all" dirty="0" smtClean="0">
                  <a:solidFill>
                    <a:schemeClr val="bg1"/>
                  </a:solidFill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한국의 </a:t>
              </a:r>
              <a:r>
                <a:rPr lang="en-US" altLang="ko-KR" sz="1600" i="0" cap="all" dirty="0" smtClean="0">
                  <a:solidFill>
                    <a:schemeClr val="bg1"/>
                  </a:solidFill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SDO</a:t>
              </a:r>
              <a:r>
                <a:rPr lang="ko-KR" altLang="en-US" sz="1600" i="0" cap="all" dirty="0" smtClean="0">
                  <a:solidFill>
                    <a:schemeClr val="bg1"/>
                  </a:solidFill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는 디지털 기술에 안전하게 접근 가능</a:t>
              </a:r>
              <a:endParaRPr lang="en-US" sz="1600" i="0" cap="all" dirty="0">
                <a:solidFill>
                  <a:schemeClr val="bg1"/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430FB1DE-563E-3E0E-13E1-F01EC103CD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0307046"/>
              </p:ext>
            </p:extLst>
          </p:nvPr>
        </p:nvGraphicFramePr>
        <p:xfrm>
          <a:off x="365760" y="1825580"/>
          <a:ext cx="2413918" cy="239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8CAC71A4-B297-9288-74B7-E36316E9CB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2229503"/>
              </p:ext>
            </p:extLst>
          </p:nvPr>
        </p:nvGraphicFramePr>
        <p:xfrm>
          <a:off x="365760" y="4223781"/>
          <a:ext cx="2413918" cy="239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E8C8B562-A88D-B7DD-308C-7CBD27FBCE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874264"/>
              </p:ext>
            </p:extLst>
          </p:nvPr>
        </p:nvGraphicFramePr>
        <p:xfrm>
          <a:off x="6035380" y="1825580"/>
          <a:ext cx="2413918" cy="239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3D00DEE4-A65B-651B-7E16-5D289C2D6B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8133258"/>
              </p:ext>
            </p:extLst>
          </p:nvPr>
        </p:nvGraphicFramePr>
        <p:xfrm>
          <a:off x="6035380" y="4223781"/>
          <a:ext cx="2413918" cy="239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C3618005-2A64-147F-B34F-3BE60166F199}"/>
              </a:ext>
            </a:extLst>
          </p:cNvPr>
          <p:cNvSpPr txBox="1"/>
          <p:nvPr/>
        </p:nvSpPr>
        <p:spPr>
          <a:xfrm>
            <a:off x="1278946" y="2793848"/>
            <a:ext cx="76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478BA2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Mangal" panose="02040503050203030202" pitchFamily="18" charset="0"/>
              </a:rPr>
              <a:t>92%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C61227-4382-9043-776F-6E6BCC5F3B7E}"/>
              </a:ext>
            </a:extLst>
          </p:cNvPr>
          <p:cNvSpPr txBox="1"/>
          <p:nvPr/>
        </p:nvSpPr>
        <p:spPr>
          <a:xfrm>
            <a:off x="1278946" y="5192049"/>
            <a:ext cx="76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478BA2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Mangal" panose="02040503050203030202" pitchFamily="18" charset="0"/>
              </a:rPr>
              <a:t>74%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E4EAAB-3FE2-A797-ACC7-96EE75A2877F}"/>
              </a:ext>
            </a:extLst>
          </p:cNvPr>
          <p:cNvSpPr txBox="1"/>
          <p:nvPr/>
        </p:nvSpPr>
        <p:spPr>
          <a:xfrm>
            <a:off x="6898477" y="2797006"/>
            <a:ext cx="8929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478BA2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Mangal" panose="02040503050203030202" pitchFamily="18" charset="0"/>
              </a:rPr>
              <a:t>100%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734874-4908-1BB2-4BA6-480E9CB67AFD}"/>
              </a:ext>
            </a:extLst>
          </p:cNvPr>
          <p:cNvSpPr txBox="1"/>
          <p:nvPr/>
        </p:nvSpPr>
        <p:spPr>
          <a:xfrm>
            <a:off x="6961804" y="5192049"/>
            <a:ext cx="766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E4A024"/>
                </a:solidFill>
                <a:effectLst/>
                <a:latin typeface="Bahnschrift" panose="020B0502040204020203" pitchFamily="34" charset="0"/>
                <a:ea typeface="Calibri" panose="020F0502020204030204" pitchFamily="34" charset="0"/>
                <a:cs typeface="Mangal" panose="02040503050203030202" pitchFamily="18" charset="0"/>
              </a:rPr>
              <a:t>34%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2EC2BC-C641-7192-F8D7-6B8A2AD01464}"/>
              </a:ext>
            </a:extLst>
          </p:cNvPr>
          <p:cNvSpPr txBox="1"/>
          <p:nvPr/>
        </p:nvSpPr>
        <p:spPr>
          <a:xfrm>
            <a:off x="2678252" y="2811136"/>
            <a:ext cx="325462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of SDOs have sufficient access to the </a:t>
            </a:r>
            <a:r>
              <a:rPr lang="en-US" sz="2000" dirty="0" smtClean="0"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internet</a:t>
            </a:r>
          </a:p>
          <a:p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SDO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중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92%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는 인터넷에 자유롭게 접근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스퀘어" panose="020B0600000101010101" pitchFamily="50" charset="-127"/>
              <a:ea typeface="나눔스퀘어" panose="020B0600000101010101" pitchFamily="50" charset="-127"/>
              <a:cs typeface="Mangal" panose="02040503050203030202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6CD891-7E71-8F49-650D-762010AE47B1}"/>
              </a:ext>
            </a:extLst>
          </p:cNvPr>
          <p:cNvSpPr txBox="1"/>
          <p:nvPr/>
        </p:nvSpPr>
        <p:spPr>
          <a:xfrm>
            <a:off x="2678252" y="5209337"/>
            <a:ext cx="325462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of SDOs have sufficient computers for their staff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SDO</a:t>
            </a:r>
            <a:r>
              <a: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중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74%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는 직원들이 사용할 컴퓨터가 충분히 보유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스퀘어" panose="020B0600000101010101" pitchFamily="50" charset="-127"/>
              <a:ea typeface="나눔스퀘어" panose="020B0600000101010101" pitchFamily="50" charset="-127"/>
              <a:cs typeface="Mangal" panose="02040503050203030202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2DA839-5F00-5D2E-CB81-77007B7361CF}"/>
              </a:ext>
            </a:extLst>
          </p:cNvPr>
          <p:cNvSpPr txBox="1"/>
          <p:nvPr/>
        </p:nvSpPr>
        <p:spPr>
          <a:xfrm>
            <a:off x="8366978" y="2811136"/>
            <a:ext cx="3459262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of SDOs use basic software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SDO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중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100%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는 기본 소프트웨어 사용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스퀘어" panose="020B0600000101010101" pitchFamily="50" charset="-127"/>
              <a:ea typeface="나눔스퀘어" panose="020B0600000101010101" pitchFamily="50" charset="-127"/>
              <a:cs typeface="Mangal" panose="02040503050203030202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61C0FDA-A84F-3B1D-7AAB-29CC5013A9C8}"/>
              </a:ext>
            </a:extLst>
          </p:cNvPr>
          <p:cNvSpPr txBox="1"/>
          <p:nvPr/>
        </p:nvSpPr>
        <p:spPr>
          <a:xfrm>
            <a:off x="8366978" y="5183075"/>
            <a:ext cx="392752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of SDOs use </a:t>
            </a:r>
            <a:r>
              <a:rPr lang="en-US" sz="2000" dirty="0" smtClean="0">
                <a:effectLst/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advanced software</a:t>
            </a:r>
            <a:endParaRPr lang="en-US" sz="2000" dirty="0">
              <a:effectLst/>
              <a:latin typeface="나눔스퀘어" panose="020B0600000101010101" pitchFamily="50" charset="-127"/>
              <a:ea typeface="나눔스퀘어" panose="020B0600000101010101" pitchFamily="50" charset="-127"/>
              <a:cs typeface="Mangal" panose="02040503050203030202" pitchFamily="18" charset="0"/>
            </a:endParaRP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SDO 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중 </a:t>
            </a:r>
            <a:r>
              <a:rPr lang="en-US" altLang="ko-K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34%</a:t>
            </a:r>
            <a:r>
              <a:rPr lang="ko-KR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Mangal" panose="02040503050203030202" pitchFamily="18" charset="0"/>
              </a:rPr>
              <a:t>는 고급 소프트웨어 사용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스퀘어" panose="020B0600000101010101" pitchFamily="50" charset="-127"/>
              <a:ea typeface="나눔스퀘어" panose="020B0600000101010101" pitchFamily="50" charset="-127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4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463E5F9-1899-E000-7F5D-5D54525B1810}"/>
              </a:ext>
            </a:extLst>
          </p:cNvPr>
          <p:cNvSpPr/>
          <p:nvPr/>
        </p:nvSpPr>
        <p:spPr>
          <a:xfrm>
            <a:off x="0" y="0"/>
            <a:ext cx="12192000" cy="6879847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C274415-30BF-0764-7766-50AD1B0C0DB5}"/>
              </a:ext>
            </a:extLst>
          </p:cNvPr>
          <p:cNvSpPr/>
          <p:nvPr/>
        </p:nvSpPr>
        <p:spPr>
          <a:xfrm>
            <a:off x="571828" y="608849"/>
            <a:ext cx="3655595" cy="1149955"/>
          </a:xfrm>
          <a:prstGeom prst="round2DiagRect">
            <a:avLst/>
          </a:prstGeom>
          <a:solidFill>
            <a:srgbClr val="E4A024"/>
          </a:solidFill>
          <a:ln>
            <a:solidFill>
              <a:srgbClr val="E4A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43F3E99E-E615-8629-F610-5D74DC9B2087}"/>
              </a:ext>
            </a:extLst>
          </p:cNvPr>
          <p:cNvSpPr/>
          <p:nvPr/>
        </p:nvSpPr>
        <p:spPr>
          <a:xfrm>
            <a:off x="724228" y="452587"/>
            <a:ext cx="3766492" cy="114995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478BA2"/>
          </a:solidFill>
          <a:ln>
            <a:solidFill>
              <a:srgbClr val="478B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837CE3-38FB-1057-74CB-8DE6B2495905}"/>
              </a:ext>
            </a:extLst>
          </p:cNvPr>
          <p:cNvGrpSpPr/>
          <p:nvPr/>
        </p:nvGrpSpPr>
        <p:grpSpPr>
          <a:xfrm>
            <a:off x="6450363" y="1758804"/>
            <a:ext cx="6089106" cy="4613375"/>
            <a:chOff x="711528" y="1742975"/>
            <a:chExt cx="6089106" cy="4613375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89DA14FC-FD31-67E3-0499-42621F220843}"/>
                </a:ext>
              </a:extLst>
            </p:cNvPr>
            <p:cNvSpPr/>
            <p:nvPr/>
          </p:nvSpPr>
          <p:spPr>
            <a:xfrm>
              <a:off x="711528" y="1742975"/>
              <a:ext cx="5384472" cy="4613375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478BA2"/>
            </a:solidFill>
            <a:ln>
              <a:solidFill>
                <a:srgbClr val="478B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41C001-9F6C-5D67-467B-5B180D930F3D}"/>
                </a:ext>
              </a:extLst>
            </p:cNvPr>
            <p:cNvSpPr txBox="1"/>
            <p:nvPr/>
          </p:nvSpPr>
          <p:spPr>
            <a:xfrm>
              <a:off x="1023951" y="1813768"/>
              <a:ext cx="5593829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Mangal" panose="02040503050203030202" pitchFamily="18" charset="0"/>
                </a:rPr>
                <a:t>Top challenges faced by SDOs in adopting digital </a:t>
              </a:r>
              <a:r>
                <a:rPr lang="en-US" sz="2400" dirty="0" smtClean="0">
                  <a:solidFill>
                    <a:schemeClr val="bg1"/>
                  </a:solidFill>
                  <a:effectLst/>
                  <a:latin typeface="나눔스퀘어 ExtraBold" panose="020B0600000101010101" pitchFamily="50" charset="-127"/>
                  <a:ea typeface="나눔스퀘어 ExtraBold" panose="020B0600000101010101" pitchFamily="50" charset="-127"/>
                  <a:cs typeface="Mangal" panose="02040503050203030202" pitchFamily="18" charset="0"/>
                </a:rPr>
                <a:t>technologies:</a:t>
              </a:r>
              <a:endParaRPr lang="en-US" sz="2400" dirty="0">
                <a:solidFill>
                  <a:schemeClr val="bg1"/>
                </a:solidFill>
                <a:effectLst/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ngal" panose="02040503050203030202" pitchFamily="18" charset="0"/>
              </a:endParaRPr>
            </a:p>
            <a:p>
              <a:r>
                <a:rPr lang="en-US" altLang="ko-KR" sz="1600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SDO</a:t>
              </a:r>
              <a:r>
                <a:rPr lang="ko-KR" altLang="en-US" sz="1600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가 디지털 기술 수용</a:t>
              </a:r>
              <a:r>
                <a:rPr lang="en-US" altLang="ko-KR" sz="16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 </a:t>
              </a:r>
              <a:r>
                <a:rPr lang="ko-KR" altLang="en-US" sz="1600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과정에서 직면하는 어려움 </a:t>
              </a:r>
              <a:r>
                <a:rPr lang="en-US" altLang="ko-KR" sz="1600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Top 3</a:t>
              </a:r>
              <a:endParaRPr lang="ko-KR" altLang="en-US" sz="1600" dirty="0">
                <a:solidFill>
                  <a:schemeClr val="bg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Mangal" panose="02040503050203030202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DF52525-1B6A-EF06-786B-B664ABF5ACD0}"/>
                </a:ext>
              </a:extLst>
            </p:cNvPr>
            <p:cNvGrpSpPr/>
            <p:nvPr/>
          </p:nvGrpSpPr>
          <p:grpSpPr>
            <a:xfrm>
              <a:off x="1082957" y="3180705"/>
              <a:ext cx="5717677" cy="2694591"/>
              <a:chOff x="1160831" y="3225416"/>
              <a:chExt cx="5717677" cy="269459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47FF58-7F5F-3138-5F41-A4ED80F1DFD9}"/>
                  </a:ext>
                </a:extLst>
              </p:cNvPr>
              <p:cNvSpPr txBox="1"/>
              <p:nvPr/>
            </p:nvSpPr>
            <p:spPr>
              <a:xfrm>
                <a:off x="1160831" y="3225416"/>
                <a:ext cx="55329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i="0" dirty="0">
                    <a:solidFill>
                      <a:schemeClr val="bg1"/>
                    </a:solidFill>
                    <a:effectLst/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1</a:t>
                </a:r>
                <a:endParaRPr lang="en-US" sz="54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6B17C9-DF5A-D010-70FB-E5F339A3213A}"/>
                  </a:ext>
                </a:extLst>
              </p:cNvPr>
              <p:cNvSpPr txBox="1"/>
              <p:nvPr/>
            </p:nvSpPr>
            <p:spPr>
              <a:xfrm>
                <a:off x="1160831" y="4187991"/>
                <a:ext cx="55329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i="0" dirty="0">
                    <a:solidFill>
                      <a:schemeClr val="bg1"/>
                    </a:solidFill>
                    <a:effectLst/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2</a:t>
                </a:r>
                <a:endParaRPr lang="en-US" sz="4400" dirty="0"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160046-8324-678F-EDB8-43E40BE8E0D7}"/>
                  </a:ext>
                </a:extLst>
              </p:cNvPr>
              <p:cNvSpPr txBox="1"/>
              <p:nvPr/>
            </p:nvSpPr>
            <p:spPr>
              <a:xfrm>
                <a:off x="1160831" y="5150566"/>
                <a:ext cx="55329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chemeClr val="bg1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3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D6D111-1F32-68E0-3541-9B64222A4B7A}"/>
                  </a:ext>
                </a:extLst>
              </p:cNvPr>
              <p:cNvSpPr txBox="1"/>
              <p:nvPr/>
            </p:nvSpPr>
            <p:spPr>
              <a:xfrm>
                <a:off x="1839525" y="3225416"/>
                <a:ext cx="503898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effectLst/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Mangal" panose="02040503050203030202" pitchFamily="18" charset="0"/>
                  </a:rPr>
                  <a:t>Lack of funding</a:t>
                </a:r>
              </a:p>
              <a:p>
                <a:r>
                  <a:rPr lang="ko-KR" altLang="en-US" sz="20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Mangal" panose="02040503050203030202" pitchFamily="18" charset="0"/>
                  </a:rPr>
                  <a:t>자금 부족</a:t>
                </a:r>
                <a:endParaRPr lang="ko-KR" altLang="en-US" sz="2000" dirty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D6F28B4-7132-1E5B-E534-C6BC3556A289}"/>
                  </a:ext>
                </a:extLst>
              </p:cNvPr>
              <p:cNvSpPr txBox="1"/>
              <p:nvPr/>
            </p:nvSpPr>
            <p:spPr>
              <a:xfrm>
                <a:off x="1839525" y="4187991"/>
                <a:ext cx="5038983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effectLst/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Mangal" panose="02040503050203030202" pitchFamily="18" charset="0"/>
                  </a:rPr>
                  <a:t>Staff lack adequate skills</a:t>
                </a:r>
              </a:p>
              <a:p>
                <a:r>
                  <a:rPr lang="ko-KR" altLang="en-US" sz="2000" dirty="0" smtClean="0">
                    <a:solidFill>
                      <a:schemeClr val="bg1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Mangal" panose="02040503050203030202" pitchFamily="18" charset="0"/>
                  </a:rPr>
                  <a:t>직원들의 역량 부족</a:t>
                </a:r>
                <a:endParaRPr lang="ko-KR" altLang="en-US" sz="2000" dirty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4D3C400-8330-2308-BFAB-118BA6EA80CB}"/>
                  </a:ext>
                </a:extLst>
              </p:cNvPr>
              <p:cNvSpPr txBox="1"/>
              <p:nvPr/>
            </p:nvSpPr>
            <p:spPr>
              <a:xfrm>
                <a:off x="1839525" y="5150566"/>
                <a:ext cx="472637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effectLst/>
                    <a:latin typeface="나눔스퀘어 ExtraBold" panose="020B0600000101010101" pitchFamily="50" charset="-127"/>
                    <a:ea typeface="나눔스퀘어 ExtraBold" panose="020B0600000101010101" pitchFamily="50" charset="-127"/>
                    <a:cs typeface="Mangal" panose="02040503050203030202" pitchFamily="18" charset="0"/>
                  </a:rPr>
                  <a:t>Lack of awareness</a:t>
                </a:r>
              </a:p>
              <a:p>
                <a:r>
                  <a:rPr lang="ko-KR" altLang="en-US" sz="2000" dirty="0" smtClean="0">
                    <a:solidFill>
                      <a:schemeClr val="bg1"/>
                    </a:solidFill>
                    <a:effectLst/>
                    <a:latin typeface="나눔스퀘어 Bold" panose="020B0600000101010101" pitchFamily="50" charset="-127"/>
                    <a:ea typeface="나눔스퀘어 Bold" panose="020B0600000101010101" pitchFamily="50" charset="-127"/>
                    <a:cs typeface="Mangal" panose="02040503050203030202" pitchFamily="18" charset="0"/>
                  </a:rPr>
                  <a:t>인식 부족</a:t>
                </a:r>
                <a:endParaRPr lang="ko-KR" altLang="en-US" sz="2000" dirty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163526-E2D8-8A9F-4C94-A012ADC3FD6B}"/>
              </a:ext>
            </a:extLst>
          </p:cNvPr>
          <p:cNvGrpSpPr/>
          <p:nvPr/>
        </p:nvGrpSpPr>
        <p:grpSpPr>
          <a:xfrm>
            <a:off x="724228" y="2306699"/>
            <a:ext cx="5561520" cy="1031051"/>
            <a:chOff x="7203147" y="2176919"/>
            <a:chExt cx="5561520" cy="103105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40752F9-83C7-A69D-E89F-21AD4EE2C3C2}"/>
                </a:ext>
              </a:extLst>
            </p:cNvPr>
            <p:cNvSpPr txBox="1"/>
            <p:nvPr/>
          </p:nvSpPr>
          <p:spPr>
            <a:xfrm>
              <a:off x="8404253" y="2176919"/>
              <a:ext cx="4360414" cy="1031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have experienced a cybersecurity attack in the past 2 years</a:t>
              </a:r>
            </a:p>
            <a:p>
              <a:r>
                <a:rPr lang="en-US" altLang="ko-KR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SDO </a:t>
              </a:r>
              <a:r>
                <a:rPr lang="ko-KR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중 </a:t>
              </a:r>
              <a:r>
                <a:rPr lang="en-US" altLang="ko-KR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26%</a:t>
              </a:r>
              <a:r>
                <a:rPr lang="ko-KR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는 과거 </a:t>
              </a:r>
              <a:r>
                <a:rPr lang="en-US" altLang="ko-KR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중 사이버 보안 공격 경험</a:t>
              </a:r>
              <a:endParaRPr lang="ko-KR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6B24D1D-39D2-A144-7565-DE76B4463A6A}"/>
                </a:ext>
              </a:extLst>
            </p:cNvPr>
            <p:cNvSpPr txBox="1"/>
            <p:nvPr/>
          </p:nvSpPr>
          <p:spPr>
            <a:xfrm>
              <a:off x="7203147" y="2176919"/>
              <a:ext cx="1201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rgbClr val="E4A024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26%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F4B116-9A7D-B7B8-2BAE-81F8DF9161EE}"/>
              </a:ext>
            </a:extLst>
          </p:cNvPr>
          <p:cNvGrpSpPr/>
          <p:nvPr/>
        </p:nvGrpSpPr>
        <p:grpSpPr>
          <a:xfrm>
            <a:off x="724228" y="5053019"/>
            <a:ext cx="5561520" cy="1400383"/>
            <a:chOff x="7203147" y="3969703"/>
            <a:chExt cx="5561520" cy="140038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A973C8-F8AC-0E9E-EBCB-FE2AAC3A4FE1}"/>
                </a:ext>
              </a:extLst>
            </p:cNvPr>
            <p:cNvSpPr txBox="1"/>
            <p:nvPr/>
          </p:nvSpPr>
          <p:spPr>
            <a:xfrm>
              <a:off x="8404253" y="4092813"/>
              <a:ext cx="4360414" cy="127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of SDOs say their donors do not support technology and IT costs</a:t>
              </a:r>
            </a:p>
            <a:p>
              <a:r>
                <a:rPr lang="en-US" altLang="ko-KR" sz="1600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SDO </a:t>
              </a:r>
              <a:r>
                <a:rPr lang="ko-KR" altLang="en-US" sz="1600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중 </a:t>
              </a:r>
              <a:r>
                <a:rPr lang="en-US" altLang="ko-KR" sz="1600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68%</a:t>
              </a:r>
              <a:r>
                <a:rPr lang="ko-KR" altLang="en-US" sz="1600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는 단체의 기부자들이 기술 및 </a:t>
              </a:r>
              <a:r>
                <a:rPr lang="en-US" altLang="ko-KR" sz="1600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IT </a:t>
              </a:r>
              <a:r>
                <a:rPr lang="ko-KR" altLang="en-US" sz="1600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비용을 후원하지 않는다고 </a:t>
              </a:r>
              <a:r>
                <a:rPr lang="ko-KR" altLang="en-US" sz="1600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응</a:t>
              </a:r>
              <a:r>
                <a:rPr lang="ko-KR" altLang="en-US" sz="1600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답</a:t>
              </a:r>
              <a:endParaRPr lang="ko-KR" altLang="en-US" sz="1600" i="0" cap="all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8C4375-FEAF-44A9-E99C-19CD9E599788}"/>
                </a:ext>
              </a:extLst>
            </p:cNvPr>
            <p:cNvSpPr txBox="1"/>
            <p:nvPr/>
          </p:nvSpPr>
          <p:spPr>
            <a:xfrm>
              <a:off x="7203147" y="3969703"/>
              <a:ext cx="1201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rgbClr val="E4A024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68%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E5C1FA8-79AF-629E-FF76-8E790EC95714}"/>
              </a:ext>
            </a:extLst>
          </p:cNvPr>
          <p:cNvGrpSpPr/>
          <p:nvPr/>
        </p:nvGrpSpPr>
        <p:grpSpPr>
          <a:xfrm>
            <a:off x="724228" y="3833747"/>
            <a:ext cx="5561520" cy="1031051"/>
            <a:chOff x="7203147" y="3073311"/>
            <a:chExt cx="5561520" cy="10310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2FB5324-346D-DF7D-CFE7-F8ED3812D296}"/>
                </a:ext>
              </a:extLst>
            </p:cNvPr>
            <p:cNvSpPr txBox="1"/>
            <p:nvPr/>
          </p:nvSpPr>
          <p:spPr>
            <a:xfrm>
              <a:off x="8404252" y="3073311"/>
              <a:ext cx="4360415" cy="1031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of SDOs do not have a cybersecurity </a:t>
              </a:r>
              <a:r>
                <a:rPr lang="en-US" sz="2000" dirty="0" smtClean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plan</a:t>
              </a:r>
              <a:endParaRPr 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en-US" altLang="ko-KR" sz="1600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SDO </a:t>
              </a:r>
              <a:r>
                <a:rPr lang="ko-KR" altLang="en-US" sz="1600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중 </a:t>
              </a:r>
              <a:r>
                <a:rPr lang="en-US" altLang="ko-KR" sz="1600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58%</a:t>
              </a:r>
              <a:r>
                <a:rPr lang="ko-KR" altLang="en-US" sz="1600" cap="all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는 사이버 보안 대책이 없음</a:t>
              </a:r>
              <a:endParaRPr lang="ko-KR" altLang="en-US" sz="1600" i="0" cap="all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86BE53-7C60-2D2F-5E2F-71F5DCB22DB3}"/>
                </a:ext>
              </a:extLst>
            </p:cNvPr>
            <p:cNvSpPr txBox="1"/>
            <p:nvPr/>
          </p:nvSpPr>
          <p:spPr>
            <a:xfrm>
              <a:off x="7203147" y="3073311"/>
              <a:ext cx="1201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rgbClr val="E4A024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58%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B02E19C-B62C-E8B5-FA0B-A21E7C802E1D}"/>
              </a:ext>
            </a:extLst>
          </p:cNvPr>
          <p:cNvSpPr txBox="1"/>
          <p:nvPr/>
        </p:nvSpPr>
        <p:spPr>
          <a:xfrm>
            <a:off x="835125" y="567841"/>
            <a:ext cx="3655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Digital technology</a:t>
            </a:r>
          </a:p>
          <a:p>
            <a:r>
              <a:rPr lang="ko-KR" altLang="en-US" sz="2400" dirty="0" smtClean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디지털 기술</a:t>
            </a:r>
            <a:endParaRPr lang="en-US" sz="24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47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ED8DA78-4D09-0565-639C-3E5C46DF98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F8F3"/>
          </a:solidFill>
          <a:ln>
            <a:solidFill>
              <a:srgbClr val="ECF8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그룹 4"/>
          <p:cNvGrpSpPr/>
          <p:nvPr/>
        </p:nvGrpSpPr>
        <p:grpSpPr>
          <a:xfrm>
            <a:off x="544810" y="452588"/>
            <a:ext cx="7602688" cy="1292456"/>
            <a:chOff x="544810" y="452588"/>
            <a:chExt cx="7602688" cy="1292456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AC56999C-468D-7A5D-C813-90D1D91822C7}"/>
                </a:ext>
              </a:extLst>
            </p:cNvPr>
            <p:cNvSpPr/>
            <p:nvPr/>
          </p:nvSpPr>
          <p:spPr>
            <a:xfrm>
              <a:off x="544810" y="608849"/>
              <a:ext cx="7349300" cy="1136195"/>
            </a:xfrm>
            <a:prstGeom prst="round2DiagRect">
              <a:avLst/>
            </a:prstGeom>
            <a:solidFill>
              <a:srgbClr val="E4A024"/>
            </a:solidFill>
            <a:ln>
              <a:solidFill>
                <a:srgbClr val="E4A0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7AE8B3BB-7147-A305-7002-3839BBA2A4B4}"/>
                </a:ext>
              </a:extLst>
            </p:cNvPr>
            <p:cNvSpPr/>
            <p:nvPr/>
          </p:nvSpPr>
          <p:spPr>
            <a:xfrm>
              <a:off x="697209" y="452588"/>
              <a:ext cx="7450289" cy="1102992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478BA2"/>
            </a:solidFill>
            <a:ln>
              <a:solidFill>
                <a:srgbClr val="478B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88FCDD-86FE-3737-1023-E5A787AB59AD}"/>
                </a:ext>
              </a:extLst>
            </p:cNvPr>
            <p:cNvSpPr txBox="1"/>
            <p:nvPr/>
          </p:nvSpPr>
          <p:spPr>
            <a:xfrm>
              <a:off x="847907" y="538118"/>
              <a:ext cx="714889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 i="0" dirty="0">
                  <a:solidFill>
                    <a:schemeClr val="bg1"/>
                  </a:solidFill>
                  <a:effectLst/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Korea is Doing Better but can Do Well</a:t>
              </a:r>
            </a:p>
            <a:p>
              <a:r>
                <a:rPr lang="ko-KR" altLang="en-US" sz="2400" b="1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한국은 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2400" b="1" dirty="0" err="1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두잉</a:t>
              </a:r>
              <a:r>
                <a:rPr lang="ko-KR" altLang="en-US" sz="2400" b="1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2400" b="1" dirty="0" err="1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베터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‘, </a:t>
              </a:r>
              <a:r>
                <a:rPr lang="ko-KR" altLang="en-US" sz="2400" b="1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하지만 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2400" b="1" dirty="0" err="1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두잉</a:t>
              </a:r>
              <a:r>
                <a:rPr lang="ko-KR" altLang="en-US" sz="2400" b="1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2400" b="1" dirty="0" err="1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웰</a:t>
              </a:r>
              <a:r>
                <a:rPr lang="en-US" altLang="ko-KR" sz="2400" b="1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‘</a:t>
              </a:r>
              <a:r>
                <a:rPr lang="ko-KR" altLang="en-US" sz="2400" b="1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이 될 수 </a:t>
              </a:r>
              <a:r>
                <a:rPr lang="ko-KR" altLang="en-US" sz="2400" b="1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있음</a:t>
              </a:r>
              <a:endParaRPr lang="en-US" sz="24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009464" y="2488884"/>
            <a:ext cx="2997691" cy="3373531"/>
            <a:chOff x="1009464" y="2488884"/>
            <a:chExt cx="2997691" cy="3373531"/>
          </a:xfrm>
        </p:grpSpPr>
        <p:pic>
          <p:nvPicPr>
            <p:cNvPr id="17" name="Picture 1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DEE2BE0-A791-1D3F-4C66-680BE6E11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333" y="2488884"/>
              <a:ext cx="1777953" cy="1777953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5299390-872C-2407-1C86-29598150596E}"/>
                </a:ext>
              </a:extLst>
            </p:cNvPr>
            <p:cNvSpPr/>
            <p:nvPr/>
          </p:nvSpPr>
          <p:spPr>
            <a:xfrm>
              <a:off x="1009464" y="4635762"/>
              <a:ext cx="2997691" cy="1226653"/>
            </a:xfrm>
            <a:prstGeom prst="roundRect">
              <a:avLst/>
            </a:prstGeom>
            <a:solidFill>
              <a:srgbClr val="468CA2"/>
            </a:solidFill>
            <a:ln>
              <a:solidFill>
                <a:srgbClr val="468C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33EC5C-ACC4-6045-7243-9DBBF9855BC6}"/>
                </a:ext>
              </a:extLst>
            </p:cNvPr>
            <p:cNvSpPr txBox="1"/>
            <p:nvPr/>
          </p:nvSpPr>
          <p:spPr>
            <a:xfrm>
              <a:off x="1147199" y="4730746"/>
              <a:ext cx="2722219" cy="1031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 smtClean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Improved</a:t>
              </a:r>
              <a:br>
                <a:rPr lang="en-US" sz="2000" dirty="0" smtClean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</a:br>
              <a:r>
                <a:rPr lang="en-US" sz="2000" dirty="0" smtClean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regulations</a:t>
              </a:r>
              <a:endParaRPr lang="en-US" sz="2000" dirty="0">
                <a:solidFill>
                  <a:schemeClr val="bg1"/>
                </a:solidFill>
                <a:effectLst/>
                <a:latin typeface="나눔스퀘어 Bold" panose="020B0600000101010101" pitchFamily="50" charset="-127"/>
                <a:ea typeface="나눔스퀘어 Bold" panose="020B0600000101010101" pitchFamily="50" charset="-127"/>
                <a:cs typeface="Mangal" panose="02040503050203030202" pitchFamily="18" charset="0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bg1"/>
                  </a:solidFill>
                  <a:effectLst/>
                  <a:latin typeface="나눔스퀘어 Light" panose="020B0600000101010101" pitchFamily="50" charset="-127"/>
                  <a:ea typeface="나눔스퀘어 Light" panose="020B0600000101010101" pitchFamily="50" charset="-127"/>
                  <a:cs typeface="Mangal" panose="02040503050203030202" pitchFamily="18" charset="0"/>
                </a:rPr>
                <a:t>규제 개선</a:t>
              </a:r>
              <a:endParaRPr lang="ko-KR" altLang="en-US" sz="1600" dirty="0">
                <a:solidFill>
                  <a:schemeClr val="bg1"/>
                </a:solidFill>
                <a:effectLst/>
                <a:latin typeface="나눔스퀘어 Light" panose="020B0600000101010101" pitchFamily="50" charset="-127"/>
                <a:ea typeface="나눔스퀘어 Light" panose="020B0600000101010101" pitchFamily="50" charset="-127"/>
                <a:cs typeface="Mangal" panose="02040503050203030202" pitchFamily="18" charset="0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8506617" y="2356064"/>
            <a:ext cx="2997691" cy="3507360"/>
            <a:chOff x="8506617" y="2356064"/>
            <a:chExt cx="2997691" cy="350736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F3C14B9-8E90-46EB-C59F-8AD222A5AFD2}"/>
                </a:ext>
              </a:extLst>
            </p:cNvPr>
            <p:cNvSpPr/>
            <p:nvPr/>
          </p:nvSpPr>
          <p:spPr>
            <a:xfrm>
              <a:off x="8506617" y="4634755"/>
              <a:ext cx="2997691" cy="1228669"/>
            </a:xfrm>
            <a:prstGeom prst="roundRect">
              <a:avLst/>
            </a:prstGeom>
            <a:solidFill>
              <a:srgbClr val="468CA2"/>
            </a:solidFill>
            <a:ln>
              <a:solidFill>
                <a:srgbClr val="468C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63F62C-686D-E73F-134D-AFCDA85B1C3D}"/>
                </a:ext>
              </a:extLst>
            </p:cNvPr>
            <p:cNvSpPr txBox="1"/>
            <p:nvPr/>
          </p:nvSpPr>
          <p:spPr>
            <a:xfrm>
              <a:off x="8644352" y="4741256"/>
              <a:ext cx="2722219" cy="1031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 smtClean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Mitigat</a:t>
              </a:r>
              <a:r>
                <a:rPr lang="en-US" sz="2000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e</a:t>
              </a:r>
              <a:br>
                <a:rPr lang="en-US" sz="2000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</a:br>
              <a:r>
                <a:rPr lang="en-US" sz="2000" dirty="0" smtClean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the </a:t>
              </a:r>
              <a:r>
                <a:rPr lang="en-US" sz="20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trust deficit</a:t>
              </a:r>
            </a:p>
            <a:p>
              <a:pPr algn="ctr"/>
              <a:r>
                <a:rPr lang="ko-KR" altLang="en-US" sz="1600" dirty="0" smtClean="0">
                  <a:solidFill>
                    <a:schemeClr val="bg1"/>
                  </a:solidFill>
                  <a:effectLst/>
                  <a:latin typeface="나눔스퀘어 Light" panose="020B0600000101010101" pitchFamily="50" charset="-127"/>
                  <a:ea typeface="나눔스퀘어 Light" panose="020B0600000101010101" pitchFamily="50" charset="-127"/>
                  <a:cs typeface="Mangal" panose="02040503050203030202" pitchFamily="18" charset="0"/>
                </a:rPr>
                <a:t>손상된 신뢰의 회복</a:t>
              </a:r>
              <a:endParaRPr lang="ko-KR" altLang="en-US" sz="1600" dirty="0">
                <a:solidFill>
                  <a:schemeClr val="bg1"/>
                </a:solidFill>
                <a:effectLst/>
                <a:latin typeface="나눔스퀘어 Light" panose="020B0600000101010101" pitchFamily="50" charset="-127"/>
                <a:ea typeface="나눔스퀘어 Light" panose="020B0600000101010101" pitchFamily="50" charset="-127"/>
                <a:cs typeface="Mangal" panose="02040503050203030202" pitchFamily="18" charset="0"/>
              </a:endParaRPr>
            </a:p>
          </p:txBody>
        </p:sp>
        <p:pic>
          <p:nvPicPr>
            <p:cNvPr id="32" name="Picture 3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87F6250-6DC7-A0E6-5A10-6DFEF7DA4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3666" y="2356064"/>
              <a:ext cx="2043592" cy="2043592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4758041" y="2540023"/>
            <a:ext cx="2997691" cy="3323401"/>
            <a:chOff x="4758041" y="2540023"/>
            <a:chExt cx="2997691" cy="332340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9CB0892-8210-6732-983D-720A964CC38E}"/>
                </a:ext>
              </a:extLst>
            </p:cNvPr>
            <p:cNvSpPr/>
            <p:nvPr/>
          </p:nvSpPr>
          <p:spPr>
            <a:xfrm>
              <a:off x="4758041" y="4634755"/>
              <a:ext cx="2997691" cy="1228669"/>
            </a:xfrm>
            <a:prstGeom prst="roundRect">
              <a:avLst/>
            </a:prstGeom>
            <a:solidFill>
              <a:srgbClr val="468CA2"/>
            </a:solidFill>
            <a:ln>
              <a:solidFill>
                <a:srgbClr val="468C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365B34-4088-281E-8C78-84FC8C45BCBA}"/>
                </a:ext>
              </a:extLst>
            </p:cNvPr>
            <p:cNvSpPr txBox="1"/>
            <p:nvPr/>
          </p:nvSpPr>
          <p:spPr>
            <a:xfrm>
              <a:off x="5021774" y="4741256"/>
              <a:ext cx="2470223" cy="1031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dirty="0" smtClean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Leverage</a:t>
              </a:r>
              <a:br>
                <a:rPr lang="en-US" sz="2000" dirty="0" smtClean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</a:br>
              <a:r>
                <a:rPr lang="en-US" sz="2000" dirty="0" smtClean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local 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  <a:cs typeface="Mangal" panose="02040503050203030202" pitchFamily="18" charset="0"/>
                </a:rPr>
                <a:t>support</a:t>
              </a:r>
              <a:endParaRPr lang="en-US" sz="1600" dirty="0">
                <a:solidFill>
                  <a:schemeClr val="bg1"/>
                </a:solidFill>
                <a:effectLst/>
                <a:latin typeface="나눔스퀘어 Light" panose="020B0600000101010101" pitchFamily="50" charset="-127"/>
                <a:ea typeface="나눔스퀘어 Light" panose="020B0600000101010101" pitchFamily="50" charset="-127"/>
                <a:cs typeface="Mangal" panose="02040503050203030202" pitchFamily="18" charset="0"/>
              </a:endParaRPr>
            </a:p>
            <a:p>
              <a:pPr algn="ctr"/>
              <a:r>
                <a:rPr lang="ko-KR" altLang="en-US" sz="1600" dirty="0" smtClean="0">
                  <a:solidFill>
                    <a:schemeClr val="bg1"/>
                  </a:solidFill>
                  <a:effectLst/>
                  <a:latin typeface="나눔스퀘어 Light" panose="020B0600000101010101" pitchFamily="50" charset="-127"/>
                  <a:ea typeface="나눔스퀘어 Light" panose="020B0600000101010101" pitchFamily="50" charset="-127"/>
                  <a:cs typeface="Mangal" panose="02040503050203030202" pitchFamily="18" charset="0"/>
                </a:rPr>
                <a:t>지역 지원의 활용</a:t>
              </a:r>
              <a:endParaRPr lang="ko-KR" altLang="en-US" sz="1600" dirty="0">
                <a:solidFill>
                  <a:schemeClr val="bg1"/>
                </a:solidFill>
                <a:effectLst/>
                <a:latin typeface="나눔스퀘어 Light" panose="020B0600000101010101" pitchFamily="50" charset="-127"/>
                <a:ea typeface="나눔스퀘어 Light" panose="020B0600000101010101" pitchFamily="50" charset="-127"/>
                <a:cs typeface="Mangal" panose="02040503050203030202" pitchFamily="18" charset="0"/>
              </a:endParaRPr>
            </a:p>
          </p:txBody>
        </p:sp>
        <p:pic>
          <p:nvPicPr>
            <p:cNvPr id="34" name="Picture 3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38AE8FE2-4E1F-FB11-E123-42255E7AB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910" y="2540023"/>
              <a:ext cx="1777953" cy="1777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6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8FEC85FFBE74458B92843A872D7601" ma:contentTypeVersion="18" ma:contentTypeDescription="Create a new document." ma:contentTypeScope="" ma:versionID="6348490bae838ff64667eff806769492">
  <xsd:schema xmlns:xsd="http://www.w3.org/2001/XMLSchema" xmlns:xs="http://www.w3.org/2001/XMLSchema" xmlns:p="http://schemas.microsoft.com/office/2006/metadata/properties" xmlns:ns2="7339526f-a3e2-457e-8ae4-16bbf1891ebe" xmlns:ns3="2114c00f-9095-44bc-89ab-d245975bf2e8" targetNamespace="http://schemas.microsoft.com/office/2006/metadata/properties" ma:root="true" ma:fieldsID="fa13dac7077a8142a42f4465263cc16c" ns2:_="" ns3:_="">
    <xsd:import namespace="7339526f-a3e2-457e-8ae4-16bbf1891ebe"/>
    <xsd:import namespace="2114c00f-9095-44bc-89ab-d245975bf2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9526f-a3e2-457e-8ae4-16bbf1891e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bdc7cb2-27fb-446a-b47d-c03743f971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14c00f-9095-44bc-89ab-d245975bf2e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add0120-4f34-4cfc-802c-bb38bc1b08a5}" ma:internalName="TaxCatchAll" ma:showField="CatchAllData" ma:web="2114c00f-9095-44bc-89ab-d245975bf2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39526f-a3e2-457e-8ae4-16bbf1891ebe">
      <Terms xmlns="http://schemas.microsoft.com/office/infopath/2007/PartnerControls"/>
    </lcf76f155ced4ddcb4097134ff3c332f>
    <TaxCatchAll xmlns="2114c00f-9095-44bc-89ab-d245975bf2e8" xsi:nil="true"/>
    <MediaLengthInSeconds xmlns="7339526f-a3e2-457e-8ae4-16bbf1891ebe" xsi:nil="true"/>
    <SharedWithUsers xmlns="2114c00f-9095-44bc-89ab-d245975bf2e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4319833-F60C-4B88-A448-AE701B07D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C96A64-6D50-4716-9F9E-74EC60AEB394}">
  <ds:schemaRefs>
    <ds:schemaRef ds:uri="2114c00f-9095-44bc-89ab-d245975bf2e8"/>
    <ds:schemaRef ds:uri="7339526f-a3e2-457e-8ae4-16bbf1891e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54260ED-ADC7-4F9A-A16B-224EC2134617}">
  <ds:schemaRefs>
    <ds:schemaRef ds:uri="http://schemas.openxmlformats.org/package/2006/metadata/core-properties"/>
    <ds:schemaRef ds:uri="http://schemas.microsoft.com/office/2006/documentManagement/types"/>
    <ds:schemaRef ds:uri="2114c00f-9095-44bc-89ab-d245975bf2e8"/>
    <ds:schemaRef ds:uri="http://schemas.microsoft.com/office/infopath/2007/PartnerControls"/>
    <ds:schemaRef ds:uri="http://www.w3.org/XML/1998/namespace"/>
    <ds:schemaRef ds:uri="http://purl.org/dc/elements/1.1/"/>
    <ds:schemaRef ds:uri="7339526f-a3e2-457e-8ae4-16bbf1891ebe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1295</Words>
  <Application>Microsoft Office PowerPoint</Application>
  <PresentationFormat>와이드스크린</PresentationFormat>
  <Paragraphs>313</Paragraphs>
  <Slides>22</Slides>
  <Notes>21</Notes>
  <HiddenSlides>0</HiddenSlides>
  <MMClips>1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7" baseType="lpstr">
      <vt:lpstr>Aptos</vt:lpstr>
      <vt:lpstr>Aptos Display</vt:lpstr>
      <vt:lpstr>Avenir Next LT Pro</vt:lpstr>
      <vt:lpstr>等线</vt:lpstr>
      <vt:lpstr>Mangal</vt:lpstr>
      <vt:lpstr>Microsoft YaHei Light</vt:lpstr>
      <vt:lpstr>나눔스퀘어</vt:lpstr>
      <vt:lpstr>나눔스퀘어 Bold</vt:lpstr>
      <vt:lpstr>나눔스퀘어 ExtraBold</vt:lpstr>
      <vt:lpstr>나눔스퀘어 Light</vt:lpstr>
      <vt:lpstr>맑은 고딕</vt:lpstr>
      <vt:lpstr>Arial</vt:lpstr>
      <vt:lpstr>Bahnschrift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Natalee Hung</dc:creator>
  <cp:lastModifiedBy>LG</cp:lastModifiedBy>
  <cp:revision>99</cp:revision>
  <dcterms:created xsi:type="dcterms:W3CDTF">2024-06-12T08:23:28Z</dcterms:created>
  <dcterms:modified xsi:type="dcterms:W3CDTF">2024-07-04T01:35:10Z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0x0101001E8FEC85FFBE74458B92843A872D7601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