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73" r:id="rId7"/>
    <p:sldId id="264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6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E810-CBAB-451D-B9E5-6A8ED8372015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3131840" y="2132856"/>
            <a:ext cx="2913924" cy="39735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6" name="그림 5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발간도서 핵심 안내</a:t>
            </a:r>
            <a:r>
              <a:rPr lang="en-US" altLang="ko-KR" sz="3200" dirty="0" smtClean="0"/>
              <a:t>_Quick Reading</a:t>
            </a:r>
            <a:endParaRPr lang="ko-KR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112474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/>
              <a:t>전현경 </a:t>
            </a:r>
            <a:r>
              <a:rPr lang="ko-KR" altLang="en-US" dirty="0" err="1" smtClean="0"/>
              <a:t>아름다운재단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연구교육팀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공동체의 성장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인간관계는 조직의 목표보다 중요하다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신규기부자 개발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주인의식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역살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임무변경 </a:t>
            </a:r>
            <a:r>
              <a:rPr lang="en-US" altLang="ko-KR" sz="2800" dirty="0" smtClean="0"/>
              <a:t>-&gt; </a:t>
            </a:r>
            <a:r>
              <a:rPr lang="ko-KR" altLang="en-US" sz="2800" dirty="0" smtClean="0"/>
              <a:t>상호작용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보고서 말고 접시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온라인 선택기부 플랫폼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엘리베이터 피치 </a:t>
            </a:r>
            <a:r>
              <a:rPr lang="en-US" altLang="ko-KR" sz="2800" dirty="0" err="1" smtClean="0"/>
              <a:t>vs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내가 여기서 일하는 이유</a:t>
            </a:r>
            <a:endParaRPr lang="en-US" altLang="ko-KR" sz="2800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5</a:t>
            </a:r>
            <a:r>
              <a:rPr lang="ko-KR" altLang="en-US" sz="3600" dirty="0" smtClean="0"/>
              <a:t>장</a:t>
            </a:r>
            <a:r>
              <a:rPr lang="en-US" altLang="ko-KR" sz="3600" dirty="0" smtClean="0"/>
              <a:t>. ‘</a:t>
            </a:r>
            <a:r>
              <a:rPr lang="ko-KR" altLang="en-US" sz="3600" dirty="0" smtClean="0"/>
              <a:t>돈</a:t>
            </a:r>
            <a:r>
              <a:rPr lang="en-US" altLang="ko-KR" sz="3600" dirty="0" smtClean="0"/>
              <a:t>’</a:t>
            </a:r>
            <a:r>
              <a:rPr lang="ko-KR" altLang="en-US" sz="3600" dirty="0" smtClean="0"/>
              <a:t>에 관한 것이 아님을 이해하기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Transformational Giving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투명성 </a:t>
            </a:r>
            <a:r>
              <a:rPr lang="en-US" altLang="ko-KR" sz="2800" dirty="0" smtClean="0"/>
              <a:t>= </a:t>
            </a:r>
            <a:r>
              <a:rPr lang="ko-KR" altLang="en-US" sz="2800" dirty="0" smtClean="0"/>
              <a:t>취약성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프로그램을 장악하려는 파트너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아이디어에 우선순위 매기기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카붐에게</a:t>
            </a:r>
            <a:r>
              <a:rPr lang="ko-KR" altLang="en-US" sz="2800" dirty="0" smtClean="0"/>
              <a:t> 놀이터란</a:t>
            </a:r>
            <a:r>
              <a:rPr lang="en-US" altLang="ko-KR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자선가의 진화 </a:t>
            </a:r>
            <a:r>
              <a:rPr lang="en-US" altLang="ko-KR" sz="2800" dirty="0" smtClean="0"/>
              <a:t>3</a:t>
            </a:r>
            <a:r>
              <a:rPr lang="ko-KR" altLang="en-US" sz="2800" dirty="0" smtClean="0"/>
              <a:t>단계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측정기준</a:t>
            </a:r>
            <a:endParaRPr lang="en-US" altLang="ko-KR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무엇보다 중요한 첫만남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 smtClean="0"/>
              <a:t>피터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스톤의</a:t>
            </a:r>
            <a:r>
              <a:rPr lang="ko-KR" altLang="en-US" sz="2800" dirty="0" smtClean="0"/>
              <a:t> 첫만남</a:t>
            </a:r>
            <a:r>
              <a:rPr lang="en-US" altLang="ko-KR" sz="2800" dirty="0" smtClean="0"/>
              <a:t>(196)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첫 만남의 목적은</a:t>
            </a:r>
            <a:r>
              <a:rPr lang="en-US" altLang="ko-KR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요청을 할 것인가</a:t>
            </a:r>
            <a:r>
              <a:rPr lang="en-US" altLang="ko-KR" sz="2800" dirty="0" smtClean="0"/>
              <a:t>? </a:t>
            </a:r>
            <a:r>
              <a:rPr lang="ko-KR" altLang="en-US" sz="2800" dirty="0" smtClean="0"/>
              <a:t>말 것인가</a:t>
            </a:r>
            <a:r>
              <a:rPr lang="en-US" altLang="ko-KR" sz="2800" dirty="0" smtClean="0"/>
              <a:t>??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SIM </a:t>
            </a:r>
            <a:r>
              <a:rPr lang="ko-KR" altLang="en-US" sz="2800" dirty="0" smtClean="0"/>
              <a:t>도전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요청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요청 장벽의 허상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돈이 아니라 관계다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요청의 적절한 시점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요청의 구조 </a:t>
            </a:r>
            <a:r>
              <a:rPr lang="en-US" altLang="ko-KR" sz="2800" dirty="0" smtClean="0"/>
              <a:t>: </a:t>
            </a:r>
            <a:r>
              <a:rPr lang="ko-KR" altLang="en-US" sz="2800" dirty="0" err="1" smtClean="0"/>
              <a:t>공공네러티브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+ </a:t>
            </a:r>
            <a:r>
              <a:rPr lang="ko-KR" altLang="en-US" sz="2800" dirty="0" smtClean="0"/>
              <a:t>긍정강조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언어선택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주장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도움</a:t>
            </a:r>
            <a:r>
              <a:rPr lang="en-US" altLang="ko-KR" sz="2800" dirty="0" smtClean="0"/>
              <a:t>-&gt;</a:t>
            </a:r>
            <a:r>
              <a:rPr lang="ko-KR" altLang="en-US" sz="2800" dirty="0" smtClean="0"/>
              <a:t>함께함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침묵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No -&gt; </a:t>
            </a:r>
            <a:r>
              <a:rPr lang="ko-KR" altLang="en-US" sz="2800" dirty="0" smtClean="0"/>
              <a:t>이어지는 후속질문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8</a:t>
            </a:r>
            <a:r>
              <a:rPr lang="ko-KR" altLang="en-US" sz="3600" dirty="0" smtClean="0"/>
              <a:t>장</a:t>
            </a:r>
            <a:r>
              <a:rPr lang="en-US" altLang="ko-KR" sz="3600" dirty="0" smtClean="0"/>
              <a:t>. </a:t>
            </a:r>
            <a:r>
              <a:rPr lang="ko-KR" altLang="en-US" sz="3600" dirty="0" err="1" smtClean="0"/>
              <a:t>제퍼슨</a:t>
            </a:r>
            <a:r>
              <a:rPr lang="ko-KR" altLang="en-US" sz="3600" dirty="0" smtClean="0"/>
              <a:t> 만찬과 공동체 구축방법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제퍼슨</a:t>
            </a:r>
            <a:r>
              <a:rPr lang="ko-KR" altLang="en-US" sz="2800" dirty="0" smtClean="0"/>
              <a:t> 만찬의 정의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원리  </a:t>
            </a:r>
            <a:r>
              <a:rPr lang="en-US" altLang="ko-KR" sz="2800" dirty="0" smtClean="0"/>
              <a:t>/ </a:t>
            </a:r>
            <a:r>
              <a:rPr lang="ko-KR" altLang="en-US" sz="2800" dirty="0" smtClean="0"/>
              <a:t>주요 질문들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기부자의 </a:t>
            </a:r>
            <a:r>
              <a:rPr lang="ko-KR" altLang="en-US" sz="2800" dirty="0" err="1" smtClean="0"/>
              <a:t>고립감</a:t>
            </a:r>
            <a:r>
              <a:rPr lang="ko-KR" altLang="en-US" sz="2800" dirty="0" smtClean="0"/>
              <a:t> 고백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연례 모금디너의 맹점 </a:t>
            </a:r>
            <a:r>
              <a:rPr lang="en-US" altLang="ko-KR" sz="2800" dirty="0" smtClean="0"/>
              <a:t>-&gt; </a:t>
            </a:r>
            <a:r>
              <a:rPr lang="ko-KR" altLang="en-US" sz="2800" dirty="0" smtClean="0"/>
              <a:t>보완점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길 위의 </a:t>
            </a:r>
            <a:r>
              <a:rPr lang="ko-KR" altLang="en-US" sz="2800" dirty="0" err="1" smtClean="0"/>
              <a:t>로빈후드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마이크로 갈라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임파워</a:t>
            </a:r>
            <a:r>
              <a:rPr lang="ko-KR" altLang="en-US" sz="2800" dirty="0" smtClean="0"/>
              <a:t> 아워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세인트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바르나바스</a:t>
            </a:r>
            <a:r>
              <a:rPr lang="ko-KR" altLang="en-US" sz="2800" dirty="0" smtClean="0"/>
              <a:t> 교회 모금사례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여행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아바타의</a:t>
            </a:r>
            <a:r>
              <a:rPr lang="ko-KR" altLang="en-US" dirty="0" smtClean="0"/>
              <a:t> 힘 활용하기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아프리카 공동체 보건 담당자 </a:t>
            </a:r>
            <a:r>
              <a:rPr lang="ko-KR" altLang="en-US" dirty="0" err="1" smtClean="0"/>
              <a:t>아바타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교수 </a:t>
            </a:r>
            <a:r>
              <a:rPr lang="ko-KR" altLang="en-US" dirty="0" err="1" smtClean="0"/>
              <a:t>아바타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제자 프로그램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이사회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이사회에 대한 기대 </a:t>
            </a:r>
            <a:r>
              <a:rPr lang="en-US" altLang="ko-KR" dirty="0" smtClean="0"/>
              <a:t>4W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이사회에 부과해야 할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적절하지 않은 이사를 사임하게 하는 법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6732240" y="1844824"/>
            <a:ext cx="1440160" cy="196385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928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활용방법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dirty="0" smtClean="0"/>
              <a:t>모금하는 마음가짐에 대한 토론</a:t>
            </a:r>
            <a:endParaRPr lang="en-US" altLang="ko-KR" sz="2400" dirty="0" smtClean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dirty="0" smtClean="0"/>
              <a:t>각 </a:t>
            </a:r>
            <a:r>
              <a:rPr lang="ko-KR" altLang="en-US" sz="2400" dirty="0" err="1" smtClean="0"/>
              <a:t>챕터의</a:t>
            </a:r>
            <a:r>
              <a:rPr lang="ko-KR" altLang="en-US" sz="2400" dirty="0" smtClean="0"/>
              <a:t> 생각할 거리를 중심으로 토론</a:t>
            </a:r>
            <a:endParaRPr lang="en-US" altLang="ko-KR" sz="2400" dirty="0" smtClean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dirty="0" smtClean="0"/>
              <a:t>당장 반영할 수 있는 변경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신규 활동 선정</a:t>
            </a:r>
            <a:endParaRPr lang="en-US" altLang="ko-KR" sz="2400" dirty="0" smtClean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dirty="0" smtClean="0"/>
              <a:t>모금 외 네트워크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위원회 운영관련 적용</a:t>
            </a:r>
            <a:endParaRPr lang="en-US" altLang="ko-KR" sz="2400" dirty="0" smtClean="0"/>
          </a:p>
          <a:p>
            <a:pPr marL="342900" lvl="0" indent="-342900">
              <a:lnSpc>
                <a:spcPct val="150000"/>
              </a:lnSpc>
            </a:pPr>
            <a:endParaRPr lang="en-US" altLang="ko-KR" sz="16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ko-KR" altLang="ko-KR" sz="1600" dirty="0"/>
          </a:p>
          <a:p>
            <a:pPr marL="342900" indent="-342900" algn="ctr">
              <a:buFont typeface="+mj-lt"/>
              <a:buAutoNum type="arabicPeriod"/>
            </a:pPr>
            <a:endParaRPr lang="ko-KR" altLang="en-US" dirty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기부문화총서내ᄌ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6732240" y="1844824"/>
            <a:ext cx="1440160" cy="196385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주요내용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오래가는 </a:t>
            </a:r>
            <a:r>
              <a:rPr lang="en-US" altLang="ko-KR" sz="1600" dirty="0"/>
              <a:t>‘</a:t>
            </a:r>
            <a:r>
              <a:rPr lang="ko-KR" altLang="ko-KR" sz="1600" dirty="0">
                <a:solidFill>
                  <a:srgbClr val="FF0000"/>
                </a:solidFill>
              </a:rPr>
              <a:t>관계</a:t>
            </a:r>
            <a:r>
              <a:rPr lang="en-US" altLang="ko-KR" sz="1600" dirty="0">
                <a:solidFill>
                  <a:srgbClr val="FF0000"/>
                </a:solidFill>
              </a:rPr>
              <a:t>’</a:t>
            </a:r>
            <a:r>
              <a:rPr lang="ko-KR" altLang="ko-KR" sz="1600" dirty="0">
                <a:solidFill>
                  <a:srgbClr val="FF0000"/>
                </a:solidFill>
              </a:rPr>
              <a:t>의 비결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/>
              <a:t>: </a:t>
            </a:r>
            <a:r>
              <a:rPr lang="ko-KR" altLang="ko-KR" sz="1600" dirty="0"/>
              <a:t>거래에서 변화의 파트너로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 smtClean="0"/>
              <a:t>성공하는 </a:t>
            </a:r>
            <a:r>
              <a:rPr lang="ko-KR" altLang="ko-KR" sz="1600" dirty="0" err="1"/>
              <a:t>파트너십</a:t>
            </a:r>
            <a:r>
              <a:rPr lang="ko-KR" altLang="ko-KR" sz="1600" dirty="0"/>
              <a:t> 원리와 </a:t>
            </a:r>
            <a:r>
              <a:rPr lang="ko-KR" altLang="ko-KR" sz="1600" dirty="0">
                <a:solidFill>
                  <a:srgbClr val="FF0000"/>
                </a:solidFill>
              </a:rPr>
              <a:t>당장의 실천방법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b="1" dirty="0"/>
              <a:t>모금에 관한 심리적</a:t>
            </a:r>
            <a:r>
              <a:rPr lang="en-US" altLang="ko-KR" sz="1600" b="1" dirty="0"/>
              <a:t>, </a:t>
            </a:r>
            <a:r>
              <a:rPr lang="ko-KR" altLang="ko-KR" sz="1600" b="1" dirty="0"/>
              <a:t>정신적 장애물 극복방법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첫만남을 깊은 관계로 이어갈 수 있는 교류비법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600" b="1" dirty="0"/>
              <a:t>‘</a:t>
            </a:r>
            <a:r>
              <a:rPr lang="ko-KR" altLang="ko-KR" sz="1600" b="1" dirty="0"/>
              <a:t>기부요청</a:t>
            </a:r>
            <a:r>
              <a:rPr lang="en-US" altLang="ko-KR" sz="1600" b="1" dirty="0"/>
              <a:t>’</a:t>
            </a:r>
            <a:r>
              <a:rPr lang="ko-KR" altLang="ko-KR" sz="1600" b="1" dirty="0"/>
              <a:t>하는 일에 대한 두려움을 극복하는 간단한 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>
                <a:solidFill>
                  <a:srgbClr val="FF0000"/>
                </a:solidFill>
              </a:rPr>
              <a:t>소규모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ko-KR" sz="1600" dirty="0">
                <a:solidFill>
                  <a:srgbClr val="FF0000"/>
                </a:solidFill>
              </a:rPr>
              <a:t>저비용 행사로 </a:t>
            </a:r>
            <a:r>
              <a:rPr lang="ko-KR" altLang="ko-KR" sz="1600" dirty="0"/>
              <a:t>파트너와 재정지원을 만드는 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무관심한 지인을 파트너로 만드는 </a:t>
            </a:r>
            <a:r>
              <a:rPr lang="ko-KR" altLang="ko-KR" sz="1600" b="1" dirty="0"/>
              <a:t>현장투어</a:t>
            </a:r>
            <a:r>
              <a:rPr lang="ko-KR" altLang="ko-KR" sz="1600" dirty="0"/>
              <a:t>의 힘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현장 활동가가 기부자의 </a:t>
            </a:r>
            <a:r>
              <a:rPr lang="en-US" altLang="ko-KR" sz="1600" dirty="0"/>
              <a:t>‘</a:t>
            </a:r>
            <a:r>
              <a:rPr lang="ko-KR" altLang="ko-KR" sz="1600" dirty="0" err="1"/>
              <a:t>아바타</a:t>
            </a:r>
            <a:r>
              <a:rPr lang="en-US" altLang="ko-KR" sz="1600" dirty="0"/>
              <a:t>’</a:t>
            </a:r>
            <a:r>
              <a:rPr lang="ko-KR" altLang="ko-KR" sz="1600" dirty="0"/>
              <a:t>가 되어 생생한 관계를 끌어내는 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능력</a:t>
            </a:r>
            <a:r>
              <a:rPr lang="en-US" altLang="ko-KR" sz="1600" dirty="0"/>
              <a:t>, </a:t>
            </a:r>
            <a:r>
              <a:rPr lang="ko-KR" altLang="ko-KR" sz="1600" dirty="0"/>
              <a:t>네트워크</a:t>
            </a:r>
            <a:r>
              <a:rPr lang="en-US" altLang="ko-KR" sz="1600" dirty="0"/>
              <a:t>, </a:t>
            </a:r>
            <a:r>
              <a:rPr lang="ko-KR" altLang="ko-KR" sz="1600" dirty="0"/>
              <a:t>재정기부에 앞장서는 </a:t>
            </a:r>
            <a:r>
              <a:rPr lang="ko-KR" altLang="ko-KR" sz="1600" b="1" dirty="0"/>
              <a:t>이사회로 활성화시키는 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b="1" dirty="0" err="1"/>
              <a:t>소셜미디어</a:t>
            </a:r>
            <a:r>
              <a:rPr lang="ko-KR" altLang="ko-KR" sz="1600" dirty="0" err="1"/>
              <a:t>를</a:t>
            </a:r>
            <a:r>
              <a:rPr lang="ko-KR" altLang="ko-KR" sz="1600" dirty="0"/>
              <a:t> 통해 작은 기관이 많은 후원자를 만들 수 있는 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기부자</a:t>
            </a:r>
            <a:r>
              <a:rPr lang="en-US" altLang="ko-KR" sz="1600" dirty="0"/>
              <a:t>, </a:t>
            </a:r>
            <a:r>
              <a:rPr lang="ko-KR" altLang="ko-KR" sz="1600" dirty="0"/>
              <a:t>파트너와 소통하는 효과적인 방법</a:t>
            </a:r>
            <a:r>
              <a:rPr lang="en-US" altLang="ko-KR" sz="1600" dirty="0"/>
              <a:t>, </a:t>
            </a:r>
            <a:r>
              <a:rPr lang="ko-KR" altLang="ko-KR" sz="1600" b="1" dirty="0"/>
              <a:t>사용하지 말아야 하는 </a:t>
            </a:r>
            <a:r>
              <a:rPr lang="ko-KR" altLang="ko-KR" sz="1600" b="1" dirty="0" smtClean="0"/>
              <a:t>표현</a:t>
            </a:r>
            <a:r>
              <a:rPr lang="en-US" altLang="ko-KR" sz="1600" b="1" dirty="0" smtClean="0"/>
              <a:t> </a:t>
            </a:r>
            <a:endParaRPr lang="ko-KR" altLang="ko-KR" sz="1600" b="1" dirty="0"/>
          </a:p>
          <a:p>
            <a:pPr marL="342900" indent="-342900" algn="ctr">
              <a:buFont typeface="+mj-lt"/>
              <a:buAutoNum type="arabicPeriod"/>
            </a:pPr>
            <a:endParaRPr lang="ko-KR" altLang="en-US" dirty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7452320" y="404664"/>
            <a:ext cx="1123325" cy="15318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특징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600" b="1" dirty="0" smtClean="0"/>
              <a:t>Transformational Fundraising </a:t>
            </a:r>
          </a:p>
          <a:p>
            <a:pPr marL="342900" lvl="0" indent="-342900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경영학의 </a:t>
            </a:r>
            <a:r>
              <a:rPr lang="en-US" altLang="ko-KR" sz="1600" dirty="0" smtClean="0"/>
              <a:t>Transformational Leadership</a:t>
            </a:r>
            <a:r>
              <a:rPr lang="ko-KR" altLang="en-US" sz="1600" dirty="0" smtClean="0"/>
              <a:t>에서 찾아짐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기부자</a:t>
            </a:r>
            <a:r>
              <a:rPr lang="en-US" altLang="ko-KR" sz="1600" dirty="0" smtClean="0"/>
              <a:t>-</a:t>
            </a:r>
            <a:r>
              <a:rPr lang="ko-KR" altLang="en-US" sz="1600" dirty="0" err="1" smtClean="0"/>
              <a:t>모금가의</a:t>
            </a:r>
            <a:r>
              <a:rPr lang="ko-KR" altLang="en-US" sz="1600" dirty="0" smtClean="0"/>
              <a:t> 역할규정을 없애고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명분을 향해 함께 가는 파트너로서의 관계 맺음을 강조함</a:t>
            </a:r>
            <a:endParaRPr lang="en-US" altLang="ko-KR" sz="1600" dirty="0" smtClean="0"/>
          </a:p>
          <a:p>
            <a:pPr marL="342900" lvl="0" indent="-342900">
              <a:lnSpc>
                <a:spcPct val="150000"/>
              </a:lnSpc>
            </a:pPr>
            <a:endParaRPr lang="en-US" altLang="ko-KR" sz="1600" dirty="0" smtClean="0"/>
          </a:p>
          <a:p>
            <a:pPr marL="342900" lvl="0" indent="-342900">
              <a:lnSpc>
                <a:spcPct val="150000"/>
              </a:lnSpc>
            </a:pPr>
            <a:r>
              <a:rPr lang="en-US" altLang="ko-KR" sz="1600" dirty="0" smtClean="0"/>
              <a:t>2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풍부한 사례</a:t>
            </a:r>
            <a:endParaRPr lang="en-US" altLang="ko-KR" sz="1600" b="1" dirty="0" smtClean="0"/>
          </a:p>
          <a:p>
            <a:pPr marL="342900" lvl="0" indent="-342900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현재 미국에서 활발하게 활동하고 있는 공익 네트워크의 실제 명단과 그 사례 소개</a:t>
            </a:r>
            <a:endParaRPr lang="en-US" altLang="ko-KR" sz="1600" dirty="0" smtClean="0"/>
          </a:p>
          <a:p>
            <a:pPr marL="342900" lvl="0" indent="-342900">
              <a:lnSpc>
                <a:spcPct val="150000"/>
              </a:lnSpc>
            </a:pPr>
            <a:endParaRPr lang="en-US" altLang="ko-KR" sz="1600" dirty="0"/>
          </a:p>
          <a:p>
            <a:pPr marL="342900" lvl="0" indent="-342900">
              <a:lnSpc>
                <a:spcPct val="15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오늘 당장 실행할 수 있는 실행 팁</a:t>
            </a:r>
            <a:endParaRPr lang="en-US" altLang="ko-KR" sz="1600" b="1" dirty="0" smtClean="0"/>
          </a:p>
          <a:p>
            <a:pPr marL="342900" lvl="0" indent="-342900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기부자와의 첫 만남에서 사용할 수 있는 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리더가 관계 맺기를 위해 만들어야 하는 습관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그리고 거절 받았을 때 할 수 있는 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돈 안들이고 </a:t>
            </a:r>
            <a:r>
              <a:rPr lang="ko-KR" altLang="en-US" sz="1600" dirty="0" err="1" smtClean="0"/>
              <a:t>모금력을</a:t>
            </a:r>
            <a:r>
              <a:rPr lang="ko-KR" altLang="en-US" sz="1600" dirty="0" smtClean="0"/>
              <a:t> 높이는 방법 등</a:t>
            </a:r>
            <a:endParaRPr lang="ko-KR" altLang="ko-KR" sz="1600" dirty="0"/>
          </a:p>
          <a:p>
            <a:pPr marL="342900" indent="-342900" algn="ctr">
              <a:buFont typeface="+mj-lt"/>
              <a:buAutoNum type="arabicPeriod"/>
            </a:pPr>
            <a:endParaRPr lang="ko-KR" altLang="en-US" dirty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7452320" y="404664"/>
            <a:ext cx="1123325" cy="15318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9288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흥미로운 내용들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듣기의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단계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일상적 업무에 영향을 미치지 않으면서 지속적인 관계강화를 하는 요령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기부자의 입장을 이해하기 위해서 자문해봐야 하는 질문 리스트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기부자가 기관과 다른 사업에 꽂혀있을 때 </a:t>
            </a:r>
            <a:r>
              <a:rPr lang="ko-KR" altLang="en-US" b="1" dirty="0" err="1" smtClean="0"/>
              <a:t>소통법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성공하는 첫 만남 시나리오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장소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준비사항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대사</a:t>
            </a:r>
            <a:r>
              <a:rPr lang="en-US" altLang="ko-KR" b="1" dirty="0" smtClean="0"/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잠재 파트너를 만들어내는 </a:t>
            </a:r>
            <a:r>
              <a:rPr lang="ko-KR" altLang="en-US" b="1" dirty="0" err="1" smtClean="0"/>
              <a:t>제퍼슨만찬회의</a:t>
            </a:r>
            <a:r>
              <a:rPr lang="ko-KR" altLang="en-US" b="1" dirty="0" smtClean="0"/>
              <a:t> 원리와 실행방법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큰 모금디너 없이도 기부금을 늘릴 수 있는 방법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이사회 활성화 방법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활성화된 이사회의 요구가 너무 많을 때 </a:t>
            </a:r>
            <a:r>
              <a:rPr lang="ko-KR" altLang="en-US" b="1" dirty="0" err="1" smtClean="0"/>
              <a:t>대처법</a:t>
            </a:r>
            <a:endParaRPr lang="en-US" altLang="ko-KR" b="1" dirty="0" smtClean="0"/>
          </a:p>
          <a:p>
            <a:pPr algn="just">
              <a:lnSpc>
                <a:spcPct val="150000"/>
              </a:lnSpc>
            </a:pPr>
            <a:endParaRPr lang="en-US" altLang="ko-KR" b="1" dirty="0" smtClean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다른 방법은 없다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모금의 첫 </a:t>
            </a:r>
            <a:r>
              <a:rPr lang="ko-KR" altLang="en-US" sz="2800" dirty="0" err="1" smtClean="0"/>
              <a:t>세글자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제니퍼의</a:t>
            </a:r>
            <a:r>
              <a:rPr lang="ko-KR" altLang="en-US" sz="2800" dirty="0" smtClean="0"/>
              <a:t> 모금경험</a:t>
            </a:r>
            <a:r>
              <a:rPr lang="en-US" altLang="ko-KR" sz="2800" dirty="0" smtClean="0"/>
              <a:t>. </a:t>
            </a:r>
            <a:r>
              <a:rPr lang="ko-KR" altLang="en-US" sz="2800" dirty="0" err="1" smtClean="0"/>
              <a:t>게임체인저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기부의 실제 특징 </a:t>
            </a:r>
            <a:r>
              <a:rPr lang="en-US" altLang="ko-KR" sz="2800" dirty="0" smtClean="0"/>
              <a:t>4</a:t>
            </a:r>
            <a:r>
              <a:rPr lang="ko-KR" altLang="en-US" sz="2800" dirty="0" smtClean="0"/>
              <a:t>가지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다른 곳에 기부하겠다는 기부자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모금가의</a:t>
            </a:r>
            <a:r>
              <a:rPr lang="ko-KR" altLang="en-US" sz="2800" dirty="0" smtClean="0"/>
              <a:t> 비밀규칙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7452320" y="404664"/>
            <a:ext cx="1123325" cy="15318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9288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맛보기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just">
              <a:lnSpc>
                <a:spcPct val="150000"/>
              </a:lnSpc>
            </a:pPr>
            <a:r>
              <a:rPr lang="ko-KR" altLang="en-US" b="1" dirty="0" err="1" smtClean="0"/>
              <a:t>모금가의</a:t>
            </a:r>
            <a:r>
              <a:rPr lang="ko-KR" altLang="en-US" b="1" dirty="0" smtClean="0"/>
              <a:t> 비밀규칙</a:t>
            </a:r>
            <a:endParaRPr lang="en-US" altLang="ko-KR" b="1" dirty="0" smtClean="0"/>
          </a:p>
          <a:p>
            <a:pPr algn="just">
              <a:lnSpc>
                <a:spcPct val="150000"/>
              </a:lnSpc>
            </a:pPr>
            <a:endParaRPr lang="en-US" altLang="ko-KR" b="1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‘</a:t>
            </a:r>
            <a:r>
              <a:rPr lang="ko-KR" altLang="en-US" dirty="0" smtClean="0"/>
              <a:t>직업이 무엇입니까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라는 질문으로 대화를 시작하지 않는다</a:t>
            </a:r>
            <a:endParaRPr lang="en-US" altLang="ko-K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관심사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가치를 나누며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교류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할 수 있는 질문을 던지면서 시작한다</a:t>
            </a:r>
            <a:endParaRPr lang="en-US" altLang="ko-K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‘</a:t>
            </a:r>
            <a:r>
              <a:rPr lang="ko-KR" altLang="en-US" dirty="0" smtClean="0"/>
              <a:t>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들어가는 질문을 한다</a:t>
            </a:r>
            <a:endParaRPr lang="en-US" altLang="ko-K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나를 내세우고자 하는 유혹에 빠지지 않는다</a:t>
            </a:r>
            <a:endParaRPr lang="en-US" altLang="ko-KR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선입견이 아니라 내 눈앞의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그 사람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과 관계를 맺는다</a:t>
            </a:r>
            <a:endParaRPr lang="en-US" altLang="ko-KR" dirty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네러티브로</a:t>
            </a:r>
            <a:r>
              <a:rPr lang="ko-KR" altLang="en-US" dirty="0" smtClean="0"/>
              <a:t> 만드는 관계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 smtClean="0"/>
              <a:t>마샬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간츠와</a:t>
            </a:r>
            <a:r>
              <a:rPr lang="ko-KR" altLang="en-US" sz="2800" dirty="0" smtClean="0"/>
              <a:t> 공공의 </a:t>
            </a:r>
            <a:r>
              <a:rPr lang="ko-KR" altLang="en-US" sz="2800" dirty="0" err="1" smtClean="0"/>
              <a:t>네러티브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오바마</a:t>
            </a:r>
            <a:r>
              <a:rPr lang="ko-KR" altLang="en-US" sz="2800" dirty="0" smtClean="0"/>
              <a:t> 연설의 사례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공공의 </a:t>
            </a:r>
            <a:r>
              <a:rPr lang="ko-KR" altLang="en-US" sz="2800" dirty="0" err="1" smtClean="0"/>
              <a:t>네러티브의</a:t>
            </a:r>
            <a:r>
              <a:rPr lang="ko-KR" altLang="en-US" sz="2800" dirty="0" smtClean="0"/>
              <a:t> 약점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정교하게 만드는 방법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논리와 근거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자료의 유혹에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빠지지 않기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7452320" y="404664"/>
            <a:ext cx="1123325" cy="15318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9288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맛보기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just">
              <a:lnSpc>
                <a:spcPct val="150000"/>
              </a:lnSpc>
            </a:pPr>
            <a:r>
              <a:rPr lang="ko-KR" altLang="en-US" b="1" dirty="0" err="1" smtClean="0"/>
              <a:t>마샬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간츠의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공공의 </a:t>
            </a:r>
            <a:r>
              <a:rPr lang="ko-KR" altLang="en-US" b="1" dirty="0" err="1" smtClean="0"/>
              <a:t>네러티브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원리</a:t>
            </a:r>
            <a:endParaRPr lang="en-US" altLang="ko-KR" b="1" dirty="0" smtClean="0"/>
          </a:p>
          <a:p>
            <a:pPr algn="just">
              <a:lnSpc>
                <a:spcPct val="150000"/>
              </a:lnSpc>
            </a:pPr>
            <a:endParaRPr lang="en-US" altLang="ko-KR" b="1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b="1" dirty="0" smtClean="0"/>
              <a:t>‘</a:t>
            </a:r>
            <a:r>
              <a:rPr lang="ko-KR" altLang="en-US" b="1" dirty="0" smtClean="0"/>
              <a:t>나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에 관한 스토리로 </a:t>
            </a:r>
            <a:r>
              <a:rPr lang="ko-KR" altLang="en-US" dirty="0" smtClean="0"/>
              <a:t>시작 한다</a:t>
            </a:r>
            <a:endParaRPr lang="en-US" altLang="ko-KR" dirty="0" smtClean="0"/>
          </a:p>
          <a:p>
            <a:pPr algn="just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내가 이 주제에 뛰어들게 된 구체적인 선택 포인트</a:t>
            </a:r>
            <a:endParaRPr lang="en-US" altLang="ko-K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b="1" dirty="0" smtClean="0"/>
              <a:t>‘</a:t>
            </a:r>
            <a:r>
              <a:rPr lang="ko-KR" altLang="en-US" b="1" dirty="0" smtClean="0"/>
              <a:t>우리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에 관한 스토리로 </a:t>
            </a:r>
            <a:r>
              <a:rPr lang="ko-KR" altLang="en-US" dirty="0" smtClean="0"/>
              <a:t>잇는다</a:t>
            </a:r>
            <a:endParaRPr lang="en-US" altLang="ko-KR" dirty="0" smtClean="0"/>
          </a:p>
          <a:p>
            <a:pPr algn="just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 주제에 대한 것이 나만의 경험이 아니라는 것을 느낄 수 있도록 다른 이의 경험을 덧붙이거나 끌어낸다</a:t>
            </a:r>
            <a:endParaRPr lang="en-US" altLang="ko-K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b="1" dirty="0" smtClean="0"/>
              <a:t>‘</a:t>
            </a:r>
            <a:r>
              <a:rPr lang="ko-KR" altLang="en-US" b="1" dirty="0" smtClean="0"/>
              <a:t>지금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에 관한 스토리로 </a:t>
            </a:r>
            <a:r>
              <a:rPr lang="ko-KR" altLang="en-US" dirty="0" smtClean="0"/>
              <a:t>마무리한다</a:t>
            </a:r>
            <a:endParaRPr lang="en-US" altLang="ko-KR" dirty="0" smtClean="0"/>
          </a:p>
          <a:p>
            <a:pPr algn="just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 이슈와 관련하여 우리가 직면한 현실을 제시한다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우리가 무엇을 하지 않으면 </a:t>
            </a:r>
            <a:r>
              <a:rPr lang="ko-KR" altLang="en-US" dirty="0" err="1" smtClean="0"/>
              <a:t>안되는</a:t>
            </a:r>
            <a:r>
              <a:rPr lang="ko-KR" altLang="en-US" dirty="0" smtClean="0"/>
              <a:t> 이유가 여기에 담긴다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그룹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3</a:t>
            </a:r>
            <a:r>
              <a:rPr lang="ko-KR" altLang="en-US" sz="2800" dirty="0" smtClean="0"/>
              <a:t>가지 가치지향적 질문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팀 </a:t>
            </a:r>
            <a:r>
              <a:rPr lang="ko-KR" altLang="en-US" sz="2800" dirty="0" err="1" smtClean="0"/>
              <a:t>멘토링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팀 이끌기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그리고 모금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제니퍼가</a:t>
            </a:r>
            <a:r>
              <a:rPr lang="ko-KR" altLang="en-US" sz="2800" dirty="0" smtClean="0"/>
              <a:t> 아이들에게 </a:t>
            </a:r>
            <a:r>
              <a:rPr lang="ko-KR" altLang="en-US" sz="2800" dirty="0" err="1" smtClean="0"/>
              <a:t>방정리를</a:t>
            </a:r>
            <a:r>
              <a:rPr lang="ko-KR" altLang="en-US" sz="2800" dirty="0" smtClean="0"/>
              <a:t> 시키는 비결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듣기의 </a:t>
            </a:r>
            <a:r>
              <a:rPr lang="en-US" altLang="ko-KR" sz="2800" dirty="0" smtClean="0"/>
              <a:t>4</a:t>
            </a:r>
            <a:r>
              <a:rPr lang="ko-KR" altLang="en-US" sz="2800" dirty="0" smtClean="0"/>
              <a:t>단계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챔버스의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말라리야</a:t>
            </a:r>
            <a:r>
              <a:rPr lang="ko-KR" altLang="en-US" sz="2800" dirty="0" smtClean="0"/>
              <a:t> 해결 과정</a:t>
            </a:r>
            <a:endParaRPr lang="ko-KR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729</Words>
  <Application>Microsoft Office PowerPoint</Application>
  <PresentationFormat>화면 슬라이드 쇼(4:3)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1장. 다른 방법은 없다</vt:lpstr>
      <vt:lpstr>슬라이드 6</vt:lpstr>
      <vt:lpstr>2장. 네러티브로 만드는 관계</vt:lpstr>
      <vt:lpstr>슬라이드 8</vt:lpstr>
      <vt:lpstr>3장. 그룹 만들기</vt:lpstr>
      <vt:lpstr>4장. 공동체의 성장</vt:lpstr>
      <vt:lpstr>5장. ‘돈’에 관한 것이 아님을 이해하기</vt:lpstr>
      <vt:lpstr>6장. 무엇보다 중요한 첫만남</vt:lpstr>
      <vt:lpstr>7장. 요청</vt:lpstr>
      <vt:lpstr>8장. 제퍼슨 만찬과 공동체 구축방법</vt:lpstr>
      <vt:lpstr>9장. 아바타의 힘 활용하기</vt:lpstr>
      <vt:lpstr>10장. 이사회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전현경35</dc:creator>
  <cp:lastModifiedBy>장윤주-32</cp:lastModifiedBy>
  <cp:revision>8</cp:revision>
  <dcterms:created xsi:type="dcterms:W3CDTF">2015-12-09T06:04:42Z</dcterms:created>
  <dcterms:modified xsi:type="dcterms:W3CDTF">2016-01-28T23:18:05Z</dcterms:modified>
</cp:coreProperties>
</file>